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wdp" ContentType="image/vnd.ms-photo"/>
  <Default Extension="gif" ContentType="image/gif"/>
  <Default Extension="jpg" ContentType="image/jpeg"/>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6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63.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34.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58.xml" ContentType="application/vnd.openxmlformats-officedocument.presentationml.slide+xml"/>
  <Override PartName="/ppt/slides/slide46.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diagrams/layout4.xml" ContentType="application/vnd.openxmlformats-officedocument.drawingml.diagramLayout+xml"/>
  <Override PartName="/ppt/diagrams/quickStyle4.xml" ContentType="application/vnd.openxmlformats-officedocument.drawingml.diagramStyle+xml"/>
  <Override PartName="/ppt/diagrams/drawing3.xml" ContentType="application/vnd.ms-office.drawingml.diagramDrawing+xml"/>
  <Override PartName="/ppt/notesMasters/notesMaster1.xml" ContentType="application/vnd.openxmlformats-officedocument.presentationml.notesMaster+xml"/>
  <Override PartName="/ppt/diagrams/colors3.xml" ContentType="application/vnd.openxmlformats-officedocument.drawingml.diagramColors+xml"/>
  <Override PartName="/ppt/diagrams/drawing4.xml" ContentType="application/vnd.ms-office.drawingml.diagramDrawing+xml"/>
  <Override PartName="/ppt/diagrams/colors4.xml" ContentType="application/vnd.openxmlformats-officedocument.drawingml.diagramColors+xml"/>
  <Override PartName="/ppt/diagrams/layout3.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quickStyle3.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handoutMasters/handoutMaster1.xml" ContentType="application/vnd.openxmlformats-officedocument.presentationml.handoutMaster+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701" r:id="rId3"/>
  </p:sldMasterIdLst>
  <p:notesMasterIdLst>
    <p:notesMasterId r:id="rId67"/>
  </p:notesMasterIdLst>
  <p:handoutMasterIdLst>
    <p:handoutMasterId r:id="rId68"/>
  </p:handoutMasterIdLst>
  <p:sldIdLst>
    <p:sldId id="1254" r:id="rId4"/>
    <p:sldId id="1050" r:id="rId5"/>
    <p:sldId id="1205" r:id="rId6"/>
    <p:sldId id="1206" r:id="rId7"/>
    <p:sldId id="1182" r:id="rId8"/>
    <p:sldId id="1071" r:id="rId9"/>
    <p:sldId id="1159" r:id="rId10"/>
    <p:sldId id="1160" r:id="rId11"/>
    <p:sldId id="1170" r:id="rId12"/>
    <p:sldId id="1178" r:id="rId13"/>
    <p:sldId id="1179" r:id="rId14"/>
    <p:sldId id="1076" r:id="rId15"/>
    <p:sldId id="1077" r:id="rId16"/>
    <p:sldId id="1078" r:id="rId17"/>
    <p:sldId id="1226" r:id="rId18"/>
    <p:sldId id="1180" r:id="rId19"/>
    <p:sldId id="1079" r:id="rId20"/>
    <p:sldId id="1080" r:id="rId21"/>
    <p:sldId id="978" r:id="rId22"/>
    <p:sldId id="1081" r:id="rId23"/>
    <p:sldId id="1082" r:id="rId24"/>
    <p:sldId id="1227" r:id="rId25"/>
    <p:sldId id="1228" r:id="rId26"/>
    <p:sldId id="1229" r:id="rId27"/>
    <p:sldId id="1230" r:id="rId28"/>
    <p:sldId id="1231" r:id="rId29"/>
    <p:sldId id="1181" r:id="rId30"/>
    <p:sldId id="1119" r:id="rId31"/>
    <p:sldId id="1120" r:id="rId32"/>
    <p:sldId id="1121" r:id="rId33"/>
    <p:sldId id="1222" r:id="rId34"/>
    <p:sldId id="1223" r:id="rId35"/>
    <p:sldId id="1233" r:id="rId36"/>
    <p:sldId id="1240" r:id="rId37"/>
    <p:sldId id="1234" r:id="rId38"/>
    <p:sldId id="1256" r:id="rId39"/>
    <p:sldId id="1236" r:id="rId40"/>
    <p:sldId id="1237" r:id="rId41"/>
    <p:sldId id="1238" r:id="rId42"/>
    <p:sldId id="1239" r:id="rId43"/>
    <p:sldId id="1241" r:id="rId44"/>
    <p:sldId id="1173" r:id="rId45"/>
    <p:sldId id="1174" r:id="rId46"/>
    <p:sldId id="1224" r:id="rId47"/>
    <p:sldId id="1247" r:id="rId48"/>
    <p:sldId id="1248" r:id="rId49"/>
    <p:sldId id="1249" r:id="rId50"/>
    <p:sldId id="1250" r:id="rId51"/>
    <p:sldId id="1251" r:id="rId52"/>
    <p:sldId id="1252" r:id="rId53"/>
    <p:sldId id="1253" r:id="rId54"/>
    <p:sldId id="1200" r:id="rId55"/>
    <p:sldId id="1195" r:id="rId56"/>
    <p:sldId id="1196" r:id="rId57"/>
    <p:sldId id="1197" r:id="rId58"/>
    <p:sldId id="1199" r:id="rId59"/>
    <p:sldId id="1225" r:id="rId60"/>
    <p:sldId id="1242" r:id="rId61"/>
    <p:sldId id="1243" r:id="rId62"/>
    <p:sldId id="1244" r:id="rId63"/>
    <p:sldId id="1245" r:id="rId64"/>
    <p:sldId id="1255" r:id="rId65"/>
    <p:sldId id="1202"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22E"/>
    <a:srgbClr val="988B68"/>
    <a:srgbClr val="50711F"/>
    <a:srgbClr val="DA5421"/>
    <a:srgbClr val="2D005D"/>
    <a:srgbClr val="FDF2B1"/>
    <a:srgbClr val="3A983A"/>
    <a:srgbClr val="7A2851"/>
    <a:srgbClr val="913740"/>
    <a:srgbClr val="9C31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4" autoAdjust="0"/>
    <p:restoredTop sz="82353" autoAdjust="0"/>
  </p:normalViewPr>
  <p:slideViewPr>
    <p:cSldViewPr snapToObjects="1">
      <p:cViewPr>
        <p:scale>
          <a:sx n="73" d="100"/>
          <a:sy n="73" d="100"/>
        </p:scale>
        <p:origin x="-1206" y="-72"/>
      </p:cViewPr>
      <p:guideLst>
        <p:guide orient="horz" pos="2784"/>
        <p:guide pos="2688"/>
      </p:guideLst>
    </p:cSldViewPr>
  </p:slideViewPr>
  <p:outlineViewPr>
    <p:cViewPr>
      <p:scale>
        <a:sx n="33" d="100"/>
        <a:sy n="33" d="100"/>
      </p:scale>
      <p:origin x="0" y="73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customXml" Target="../customXml/item2.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9EEF8-61E7-4630-AA7A-E7B91EBBF761}" type="doc">
      <dgm:prSet loTypeId="urn:microsoft.com/office/officeart/2005/8/layout/cycle4#1" loCatId="relationship" qsTypeId="urn:microsoft.com/office/officeart/2005/8/quickstyle/simple1#1" qsCatId="simple" csTypeId="urn:microsoft.com/office/officeart/2005/8/colors/accent1_2#1" csCatId="accent1" phldr="1"/>
      <dgm:spPr/>
      <dgm:t>
        <a:bodyPr/>
        <a:lstStyle/>
        <a:p>
          <a:endParaRPr lang="en-US"/>
        </a:p>
      </dgm:t>
    </dgm:pt>
    <dgm:pt modelId="{037A0E87-B87E-442A-B216-954F0F27156C}">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a:solidFill>
            <a:schemeClr val="bg1"/>
          </a:solidFill>
        </a:ln>
      </dgm:spPr>
      <dgm:t>
        <a:bodyPr anchor="t"/>
        <a:lstStyle/>
        <a:p>
          <a:r>
            <a:rPr lang="en-US" sz="1600" b="0" dirty="0" smtClean="0"/>
            <a:t>System Availability</a:t>
          </a:r>
          <a:endParaRPr lang="en-US" sz="1600" b="0" dirty="0"/>
        </a:p>
      </dgm:t>
    </dgm:pt>
    <dgm:pt modelId="{B41AF00B-3B4D-400E-BCB3-A138F8DCC06D}" type="parTrans" cxnId="{31CAF5E0-B5D3-464E-8031-6D8E17D98117}">
      <dgm:prSet/>
      <dgm:spPr/>
      <dgm:t>
        <a:bodyPr/>
        <a:lstStyle/>
        <a:p>
          <a:endParaRPr lang="en-US"/>
        </a:p>
      </dgm:t>
    </dgm:pt>
    <dgm:pt modelId="{6AB0853B-FBD7-495D-8A63-892065424FB4}" type="sibTrans" cxnId="{31CAF5E0-B5D3-464E-8031-6D8E17D98117}">
      <dgm:prSet/>
      <dgm:spPr/>
      <dgm:t>
        <a:bodyPr/>
        <a:lstStyle/>
        <a:p>
          <a:endParaRPr lang="en-US"/>
        </a:p>
      </dgm:t>
    </dgm:pt>
    <dgm:pt modelId="{E3F786C1-B797-4F24-9514-04B5CBB14754}">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a:solidFill>
            <a:schemeClr val="bg1"/>
          </a:solidFill>
        </a:ln>
      </dgm:spPr>
      <dgm:t>
        <a:bodyPr anchor="t"/>
        <a:lstStyle/>
        <a:p>
          <a:r>
            <a:rPr lang="en-US" sz="1600" b="0" dirty="0" smtClean="0"/>
            <a:t>Application Security</a:t>
          </a:r>
          <a:endParaRPr lang="en-US" sz="1600" b="0" dirty="0"/>
        </a:p>
      </dgm:t>
    </dgm:pt>
    <dgm:pt modelId="{7E093388-18B2-4F2B-8ACE-712141242886}" type="parTrans" cxnId="{F296E762-D9A0-4272-8090-60C889BB9C7A}">
      <dgm:prSet/>
      <dgm:spPr/>
      <dgm:t>
        <a:bodyPr/>
        <a:lstStyle/>
        <a:p>
          <a:endParaRPr lang="en-US"/>
        </a:p>
      </dgm:t>
    </dgm:pt>
    <dgm:pt modelId="{BF2F1129-807A-4599-A5A6-49C02B06A3DB}" type="sibTrans" cxnId="{F296E762-D9A0-4272-8090-60C889BB9C7A}">
      <dgm:prSet/>
      <dgm:spPr/>
      <dgm:t>
        <a:bodyPr/>
        <a:lstStyle/>
        <a:p>
          <a:endParaRPr lang="en-US"/>
        </a:p>
      </dgm:t>
    </dgm:pt>
    <dgm:pt modelId="{796F7134-34BB-4A10-BC1C-6DC0EAE968F9}">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a:solidFill>
            <a:schemeClr val="bg1"/>
          </a:solidFill>
        </a:ln>
      </dgm:spPr>
      <dgm:t>
        <a:bodyPr anchor="b"/>
        <a:lstStyle/>
        <a:p>
          <a:r>
            <a:rPr lang="en-US" sz="1600" b="0" dirty="0" smtClean="0"/>
            <a:t>Network Security</a:t>
          </a:r>
          <a:endParaRPr lang="en-US" sz="1600" b="0" dirty="0"/>
        </a:p>
      </dgm:t>
    </dgm:pt>
    <dgm:pt modelId="{95772DA8-C658-403F-A393-29C7E36C3F79}" type="parTrans" cxnId="{70C884B8-7569-45FF-A82A-360C20350F13}">
      <dgm:prSet/>
      <dgm:spPr/>
      <dgm:t>
        <a:bodyPr/>
        <a:lstStyle/>
        <a:p>
          <a:endParaRPr lang="en-US"/>
        </a:p>
      </dgm:t>
    </dgm:pt>
    <dgm:pt modelId="{9C0FF005-D335-4883-974A-21717E351E14}" type="sibTrans" cxnId="{70C884B8-7569-45FF-A82A-360C20350F13}">
      <dgm:prSet/>
      <dgm:spPr/>
      <dgm:t>
        <a:bodyPr/>
        <a:lstStyle/>
        <a:p>
          <a:endParaRPr lang="en-US"/>
        </a:p>
      </dgm:t>
    </dgm:pt>
    <dgm:pt modelId="{3BE706DE-2FA1-4C7C-B53A-54AE6C277E8D}">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a:solidFill>
            <a:schemeClr val="bg1"/>
          </a:solidFill>
        </a:ln>
      </dgm:spPr>
      <dgm:t>
        <a:bodyPr anchor="b"/>
        <a:lstStyle/>
        <a:p>
          <a:r>
            <a:rPr lang="en-US" sz="1600" b="0" dirty="0" smtClean="0"/>
            <a:t>Physical Security</a:t>
          </a:r>
          <a:endParaRPr lang="en-US" sz="1600" b="0" dirty="0"/>
        </a:p>
      </dgm:t>
    </dgm:pt>
    <dgm:pt modelId="{866FF133-F204-41F5-98E6-0152C6215D00}" type="parTrans" cxnId="{BC719F3F-1AB4-4A65-B183-0A58B7FC0FA8}">
      <dgm:prSet/>
      <dgm:spPr/>
      <dgm:t>
        <a:bodyPr/>
        <a:lstStyle/>
        <a:p>
          <a:endParaRPr lang="en-US"/>
        </a:p>
      </dgm:t>
    </dgm:pt>
    <dgm:pt modelId="{D90D95FA-21B2-4137-A0C8-D6B733B659CF}" type="sibTrans" cxnId="{BC719F3F-1AB4-4A65-B183-0A58B7FC0FA8}">
      <dgm:prSet/>
      <dgm:spPr/>
      <dgm:t>
        <a:bodyPr/>
        <a:lstStyle/>
        <a:p>
          <a:endParaRPr lang="en-US"/>
        </a:p>
      </dgm:t>
    </dgm:pt>
    <dgm:pt modelId="{75AFAECE-03B1-42B4-A34E-AE33D3CCF511}">
      <dgm:prSet phldrT="[טקסט]" phldr="1"/>
      <dgm:spPr>
        <a:noFill/>
        <a:ln>
          <a:noFill/>
        </a:ln>
      </dgm:spPr>
      <dgm:t>
        <a:bodyPr/>
        <a:lstStyle/>
        <a:p>
          <a:endParaRPr lang="en-US" dirty="0"/>
        </a:p>
      </dgm:t>
    </dgm:pt>
    <dgm:pt modelId="{14BAC209-F900-4BE9-BA74-2395CB53D7F4}" type="sibTrans" cxnId="{61E8275A-F7A8-4C8A-A992-75E1C64FA749}">
      <dgm:prSet/>
      <dgm:spPr/>
      <dgm:t>
        <a:bodyPr/>
        <a:lstStyle/>
        <a:p>
          <a:endParaRPr lang="en-US"/>
        </a:p>
      </dgm:t>
    </dgm:pt>
    <dgm:pt modelId="{9CE4D605-0768-415A-9915-D91E76B509E2}" type="parTrans" cxnId="{61E8275A-F7A8-4C8A-A992-75E1C64FA749}">
      <dgm:prSet/>
      <dgm:spPr/>
      <dgm:t>
        <a:bodyPr/>
        <a:lstStyle/>
        <a:p>
          <a:endParaRPr lang="en-US"/>
        </a:p>
      </dgm:t>
    </dgm:pt>
    <dgm:pt modelId="{CA4A5ED4-A08E-4375-B19C-D464D4BAE258}">
      <dgm:prSet phldrT="[טקסט]" phldr="1"/>
      <dgm:spPr>
        <a:noFill/>
        <a:ln>
          <a:noFill/>
        </a:ln>
      </dgm:spPr>
      <dgm:t>
        <a:bodyPr/>
        <a:lstStyle/>
        <a:p>
          <a:endParaRPr lang="en-US" dirty="0"/>
        </a:p>
      </dgm:t>
    </dgm:pt>
    <dgm:pt modelId="{EE675556-1D05-4EE1-8C74-84EADF8F320D}" type="sibTrans" cxnId="{40DCC47C-A7CD-488B-A71D-D9357B4B94A4}">
      <dgm:prSet/>
      <dgm:spPr/>
      <dgm:t>
        <a:bodyPr/>
        <a:lstStyle/>
        <a:p>
          <a:endParaRPr lang="en-US"/>
        </a:p>
      </dgm:t>
    </dgm:pt>
    <dgm:pt modelId="{BA935BE2-A7A5-45B4-99A3-2DDBE83FC569}" type="parTrans" cxnId="{40DCC47C-A7CD-488B-A71D-D9357B4B94A4}">
      <dgm:prSet/>
      <dgm:spPr/>
      <dgm:t>
        <a:bodyPr/>
        <a:lstStyle/>
        <a:p>
          <a:endParaRPr lang="en-US"/>
        </a:p>
      </dgm:t>
    </dgm:pt>
    <dgm:pt modelId="{589F9546-D7BC-428A-9D46-10A328B498E7}">
      <dgm:prSet phldrT="[טקסט]" phldr="1"/>
      <dgm:spPr>
        <a:noFill/>
        <a:ln>
          <a:noFill/>
        </a:ln>
      </dgm:spPr>
      <dgm:t>
        <a:bodyPr/>
        <a:lstStyle/>
        <a:p>
          <a:endParaRPr lang="en-US" dirty="0"/>
        </a:p>
      </dgm:t>
    </dgm:pt>
    <dgm:pt modelId="{A50DF2F8-5AA4-43F8-AAF3-3C30669A74A3}" type="sibTrans" cxnId="{DE08604A-7B84-4EF9-BCD4-027D50322F4D}">
      <dgm:prSet/>
      <dgm:spPr/>
      <dgm:t>
        <a:bodyPr/>
        <a:lstStyle/>
        <a:p>
          <a:endParaRPr lang="en-US"/>
        </a:p>
      </dgm:t>
    </dgm:pt>
    <dgm:pt modelId="{C7C8E6A2-232B-4E1F-9140-E84FE6DA4BDA}" type="parTrans" cxnId="{DE08604A-7B84-4EF9-BCD4-027D50322F4D}">
      <dgm:prSet/>
      <dgm:spPr/>
      <dgm:t>
        <a:bodyPr/>
        <a:lstStyle/>
        <a:p>
          <a:endParaRPr lang="en-US"/>
        </a:p>
      </dgm:t>
    </dgm:pt>
    <dgm:pt modelId="{AB67FBA3-DA23-4B7C-80C0-68C4CB8AD24D}">
      <dgm:prSet phldrT="[טקסט]" phldr="1"/>
      <dgm:spPr>
        <a:noFill/>
        <a:ln>
          <a:noFill/>
        </a:ln>
      </dgm:spPr>
      <dgm:t>
        <a:bodyPr/>
        <a:lstStyle/>
        <a:p>
          <a:endParaRPr lang="en-US" dirty="0"/>
        </a:p>
      </dgm:t>
    </dgm:pt>
    <dgm:pt modelId="{F4B82D87-08B0-47EE-B230-027DB4503E6A}" type="sibTrans" cxnId="{02B72EE9-D402-4F6B-922A-9976A99373C3}">
      <dgm:prSet/>
      <dgm:spPr/>
      <dgm:t>
        <a:bodyPr/>
        <a:lstStyle/>
        <a:p>
          <a:endParaRPr lang="en-US"/>
        </a:p>
      </dgm:t>
    </dgm:pt>
    <dgm:pt modelId="{C9BC5E4A-FF4F-4574-8175-E7DE254948E2}" type="parTrans" cxnId="{02B72EE9-D402-4F6B-922A-9976A99373C3}">
      <dgm:prSet/>
      <dgm:spPr/>
      <dgm:t>
        <a:bodyPr/>
        <a:lstStyle/>
        <a:p>
          <a:endParaRPr lang="en-US"/>
        </a:p>
      </dgm:t>
    </dgm:pt>
    <dgm:pt modelId="{EF8538EB-BD70-4C4C-B3FF-6DB7EBF5644D}" type="pres">
      <dgm:prSet presAssocID="{FE39EEF8-61E7-4630-AA7A-E7B91EBBF761}" presName="cycleMatrixDiagram" presStyleCnt="0">
        <dgm:presLayoutVars>
          <dgm:chMax val="1"/>
          <dgm:dir/>
          <dgm:animLvl val="lvl"/>
          <dgm:resizeHandles val="exact"/>
        </dgm:presLayoutVars>
      </dgm:prSet>
      <dgm:spPr/>
      <dgm:t>
        <a:bodyPr/>
        <a:lstStyle/>
        <a:p>
          <a:endParaRPr lang="en-US"/>
        </a:p>
      </dgm:t>
    </dgm:pt>
    <dgm:pt modelId="{D6D95358-99E7-47F5-9DCB-E659850C3E7C}" type="pres">
      <dgm:prSet presAssocID="{FE39EEF8-61E7-4630-AA7A-E7B91EBBF761}" presName="children" presStyleCnt="0"/>
      <dgm:spPr/>
    </dgm:pt>
    <dgm:pt modelId="{C35C7ADB-0B86-418B-90EF-D07069BBA3A8}" type="pres">
      <dgm:prSet presAssocID="{FE39EEF8-61E7-4630-AA7A-E7B91EBBF761}" presName="child1group" presStyleCnt="0"/>
      <dgm:spPr/>
    </dgm:pt>
    <dgm:pt modelId="{208D74C0-C46E-4DD3-9448-889764D9B8F4}" type="pres">
      <dgm:prSet presAssocID="{FE39EEF8-61E7-4630-AA7A-E7B91EBBF761}" presName="child1" presStyleLbl="bgAcc1" presStyleIdx="0" presStyleCnt="4"/>
      <dgm:spPr/>
      <dgm:t>
        <a:bodyPr/>
        <a:lstStyle/>
        <a:p>
          <a:endParaRPr lang="en-US"/>
        </a:p>
      </dgm:t>
    </dgm:pt>
    <dgm:pt modelId="{D00D10A2-04AC-4C36-A4C0-BCC88E0816C3}" type="pres">
      <dgm:prSet presAssocID="{FE39EEF8-61E7-4630-AA7A-E7B91EBBF761}" presName="child1Text" presStyleLbl="bgAcc1" presStyleIdx="0" presStyleCnt="4">
        <dgm:presLayoutVars>
          <dgm:bulletEnabled val="1"/>
        </dgm:presLayoutVars>
      </dgm:prSet>
      <dgm:spPr/>
      <dgm:t>
        <a:bodyPr/>
        <a:lstStyle/>
        <a:p>
          <a:endParaRPr lang="en-US"/>
        </a:p>
      </dgm:t>
    </dgm:pt>
    <dgm:pt modelId="{04DB7AC1-7489-4B7E-999C-C65657225E93}" type="pres">
      <dgm:prSet presAssocID="{FE39EEF8-61E7-4630-AA7A-E7B91EBBF761}" presName="child2group" presStyleCnt="0"/>
      <dgm:spPr/>
    </dgm:pt>
    <dgm:pt modelId="{27B7BD5F-8CFD-45DF-8C8B-A21876EB15CF}" type="pres">
      <dgm:prSet presAssocID="{FE39EEF8-61E7-4630-AA7A-E7B91EBBF761}" presName="child2" presStyleLbl="bgAcc1" presStyleIdx="1" presStyleCnt="4"/>
      <dgm:spPr/>
      <dgm:t>
        <a:bodyPr/>
        <a:lstStyle/>
        <a:p>
          <a:endParaRPr lang="en-US"/>
        </a:p>
      </dgm:t>
    </dgm:pt>
    <dgm:pt modelId="{92F7FBE9-3C2D-489B-8FE5-D41479C9FCBE}" type="pres">
      <dgm:prSet presAssocID="{FE39EEF8-61E7-4630-AA7A-E7B91EBBF761}" presName="child2Text" presStyleLbl="bgAcc1" presStyleIdx="1" presStyleCnt="4">
        <dgm:presLayoutVars>
          <dgm:bulletEnabled val="1"/>
        </dgm:presLayoutVars>
      </dgm:prSet>
      <dgm:spPr/>
      <dgm:t>
        <a:bodyPr/>
        <a:lstStyle/>
        <a:p>
          <a:endParaRPr lang="en-US"/>
        </a:p>
      </dgm:t>
    </dgm:pt>
    <dgm:pt modelId="{AB0D2AC0-FBA3-4643-97A4-6F2FDD5C16F5}" type="pres">
      <dgm:prSet presAssocID="{FE39EEF8-61E7-4630-AA7A-E7B91EBBF761}" presName="child3group" presStyleCnt="0"/>
      <dgm:spPr/>
    </dgm:pt>
    <dgm:pt modelId="{091473EA-1C89-41FB-B540-394625387AF1}" type="pres">
      <dgm:prSet presAssocID="{FE39EEF8-61E7-4630-AA7A-E7B91EBBF761}" presName="child3" presStyleLbl="bgAcc1" presStyleIdx="2" presStyleCnt="4"/>
      <dgm:spPr/>
      <dgm:t>
        <a:bodyPr/>
        <a:lstStyle/>
        <a:p>
          <a:endParaRPr lang="en-US"/>
        </a:p>
      </dgm:t>
    </dgm:pt>
    <dgm:pt modelId="{6FEC5B95-DF26-4A1B-ABE3-FCD724F9B1F8}" type="pres">
      <dgm:prSet presAssocID="{FE39EEF8-61E7-4630-AA7A-E7B91EBBF761}" presName="child3Text" presStyleLbl="bgAcc1" presStyleIdx="2" presStyleCnt="4">
        <dgm:presLayoutVars>
          <dgm:bulletEnabled val="1"/>
        </dgm:presLayoutVars>
      </dgm:prSet>
      <dgm:spPr/>
      <dgm:t>
        <a:bodyPr/>
        <a:lstStyle/>
        <a:p>
          <a:endParaRPr lang="en-US"/>
        </a:p>
      </dgm:t>
    </dgm:pt>
    <dgm:pt modelId="{6847867E-2C99-4D7E-A9E6-090BD130D118}" type="pres">
      <dgm:prSet presAssocID="{FE39EEF8-61E7-4630-AA7A-E7B91EBBF761}" presName="child4group" presStyleCnt="0"/>
      <dgm:spPr/>
    </dgm:pt>
    <dgm:pt modelId="{263FBC94-E580-4524-9BAD-0945BA13E2AD}" type="pres">
      <dgm:prSet presAssocID="{FE39EEF8-61E7-4630-AA7A-E7B91EBBF761}" presName="child4" presStyleLbl="bgAcc1" presStyleIdx="3" presStyleCnt="4"/>
      <dgm:spPr/>
      <dgm:t>
        <a:bodyPr/>
        <a:lstStyle/>
        <a:p>
          <a:endParaRPr lang="en-US"/>
        </a:p>
      </dgm:t>
    </dgm:pt>
    <dgm:pt modelId="{A14ECCAF-4F5F-41E6-BC3F-6DA462498B85}" type="pres">
      <dgm:prSet presAssocID="{FE39EEF8-61E7-4630-AA7A-E7B91EBBF761}" presName="child4Text" presStyleLbl="bgAcc1" presStyleIdx="3" presStyleCnt="4">
        <dgm:presLayoutVars>
          <dgm:bulletEnabled val="1"/>
        </dgm:presLayoutVars>
      </dgm:prSet>
      <dgm:spPr/>
      <dgm:t>
        <a:bodyPr/>
        <a:lstStyle/>
        <a:p>
          <a:endParaRPr lang="en-US"/>
        </a:p>
      </dgm:t>
    </dgm:pt>
    <dgm:pt modelId="{0369DE28-E358-48BD-8D53-6E7CC76BB80C}" type="pres">
      <dgm:prSet presAssocID="{FE39EEF8-61E7-4630-AA7A-E7B91EBBF761}" presName="childPlaceholder" presStyleCnt="0"/>
      <dgm:spPr/>
    </dgm:pt>
    <dgm:pt modelId="{749B8E58-08DD-40DA-8614-C69CCA5D0D4C}" type="pres">
      <dgm:prSet presAssocID="{FE39EEF8-61E7-4630-AA7A-E7B91EBBF761}" presName="circle" presStyleCnt="0"/>
      <dgm:spPr/>
    </dgm:pt>
    <dgm:pt modelId="{E712D937-3EDE-441D-8D1F-62946820F910}" type="pres">
      <dgm:prSet presAssocID="{FE39EEF8-61E7-4630-AA7A-E7B91EBBF761}" presName="quadrant1" presStyleLbl="node1" presStyleIdx="0" presStyleCnt="4">
        <dgm:presLayoutVars>
          <dgm:chMax val="1"/>
          <dgm:bulletEnabled val="1"/>
        </dgm:presLayoutVars>
      </dgm:prSet>
      <dgm:spPr/>
      <dgm:t>
        <a:bodyPr/>
        <a:lstStyle/>
        <a:p>
          <a:endParaRPr lang="en-US"/>
        </a:p>
      </dgm:t>
    </dgm:pt>
    <dgm:pt modelId="{F1D26337-89F7-41F7-8086-A2690E1A3516}" type="pres">
      <dgm:prSet presAssocID="{FE39EEF8-61E7-4630-AA7A-E7B91EBBF761}" presName="quadrant2" presStyleLbl="node1" presStyleIdx="1" presStyleCnt="4" custLinFactNeighborX="-421">
        <dgm:presLayoutVars>
          <dgm:chMax val="1"/>
          <dgm:bulletEnabled val="1"/>
        </dgm:presLayoutVars>
      </dgm:prSet>
      <dgm:spPr/>
      <dgm:t>
        <a:bodyPr/>
        <a:lstStyle/>
        <a:p>
          <a:endParaRPr lang="en-US"/>
        </a:p>
      </dgm:t>
    </dgm:pt>
    <dgm:pt modelId="{6ADA5A20-158B-48F3-A97B-18FD133DA2B8}" type="pres">
      <dgm:prSet presAssocID="{FE39EEF8-61E7-4630-AA7A-E7B91EBBF761}" presName="quadrant3" presStyleLbl="node1" presStyleIdx="2" presStyleCnt="4">
        <dgm:presLayoutVars>
          <dgm:chMax val="1"/>
          <dgm:bulletEnabled val="1"/>
        </dgm:presLayoutVars>
      </dgm:prSet>
      <dgm:spPr/>
      <dgm:t>
        <a:bodyPr/>
        <a:lstStyle/>
        <a:p>
          <a:endParaRPr lang="en-US"/>
        </a:p>
      </dgm:t>
    </dgm:pt>
    <dgm:pt modelId="{53055B1F-A76D-42AE-895D-4E26DCE81E71}" type="pres">
      <dgm:prSet presAssocID="{FE39EEF8-61E7-4630-AA7A-E7B91EBBF761}" presName="quadrant4" presStyleLbl="node1" presStyleIdx="3" presStyleCnt="4">
        <dgm:presLayoutVars>
          <dgm:chMax val="1"/>
          <dgm:bulletEnabled val="1"/>
        </dgm:presLayoutVars>
      </dgm:prSet>
      <dgm:spPr/>
      <dgm:t>
        <a:bodyPr/>
        <a:lstStyle/>
        <a:p>
          <a:endParaRPr lang="en-US"/>
        </a:p>
      </dgm:t>
    </dgm:pt>
    <dgm:pt modelId="{28F9E621-C21E-448E-B294-78C65066160B}" type="pres">
      <dgm:prSet presAssocID="{FE39EEF8-61E7-4630-AA7A-E7B91EBBF761}" presName="quadrantPlaceholder" presStyleCnt="0"/>
      <dgm:spPr/>
    </dgm:pt>
    <dgm:pt modelId="{98F56D63-1997-469A-BF72-1AE635FBA040}" type="pres">
      <dgm:prSet presAssocID="{FE39EEF8-61E7-4630-AA7A-E7B91EBBF761}" presName="center1" presStyleLbl="fgShp" presStyleIdx="0" presStyleCnt="2"/>
      <dgm:spPr>
        <a:noFill/>
        <a:ln>
          <a:noFill/>
        </a:ln>
      </dgm:spPr>
    </dgm:pt>
    <dgm:pt modelId="{1E0E93F3-1C6C-4BAB-9396-C56C8F90686C}" type="pres">
      <dgm:prSet presAssocID="{FE39EEF8-61E7-4630-AA7A-E7B91EBBF761}" presName="center2" presStyleLbl="fgShp" presStyleIdx="1" presStyleCnt="2"/>
      <dgm:spPr>
        <a:noFill/>
        <a:ln>
          <a:noFill/>
        </a:ln>
      </dgm:spPr>
    </dgm:pt>
  </dgm:ptLst>
  <dgm:cxnLst>
    <dgm:cxn modelId="{40DCC47C-A7CD-488B-A71D-D9357B4B94A4}" srcId="{E3F786C1-B797-4F24-9514-04B5CBB14754}" destId="{CA4A5ED4-A08E-4375-B19C-D464D4BAE258}" srcOrd="0" destOrd="0" parTransId="{BA935BE2-A7A5-45B4-99A3-2DDBE83FC569}" sibTransId="{EE675556-1D05-4EE1-8C74-84EADF8F320D}"/>
    <dgm:cxn modelId="{31CAF5E0-B5D3-464E-8031-6D8E17D98117}" srcId="{FE39EEF8-61E7-4630-AA7A-E7B91EBBF761}" destId="{037A0E87-B87E-442A-B216-954F0F27156C}" srcOrd="0" destOrd="0" parTransId="{B41AF00B-3B4D-400E-BCB3-A138F8DCC06D}" sibTransId="{6AB0853B-FBD7-495D-8A63-892065424FB4}"/>
    <dgm:cxn modelId="{EBB92F3D-C889-4397-A196-E29ABD470A8B}" type="presOf" srcId="{AB67FBA3-DA23-4B7C-80C0-68C4CB8AD24D}" destId="{263FBC94-E580-4524-9BAD-0945BA13E2AD}" srcOrd="0" destOrd="0" presId="urn:microsoft.com/office/officeart/2005/8/layout/cycle4#1"/>
    <dgm:cxn modelId="{CAF810D8-C9FF-4CDF-AC6A-F299CD2D35CB}" type="presOf" srcId="{796F7134-34BB-4A10-BC1C-6DC0EAE968F9}" destId="{6ADA5A20-158B-48F3-A97B-18FD133DA2B8}" srcOrd="0" destOrd="0" presId="urn:microsoft.com/office/officeart/2005/8/layout/cycle4#1"/>
    <dgm:cxn modelId="{F296E762-D9A0-4272-8090-60C889BB9C7A}" srcId="{FE39EEF8-61E7-4630-AA7A-E7B91EBBF761}" destId="{E3F786C1-B797-4F24-9514-04B5CBB14754}" srcOrd="1" destOrd="0" parTransId="{7E093388-18B2-4F2B-8ACE-712141242886}" sibTransId="{BF2F1129-807A-4599-A5A6-49C02B06A3DB}"/>
    <dgm:cxn modelId="{492E8C44-1815-45E2-BE9A-90B7CFEFE4E9}" type="presOf" srcId="{037A0E87-B87E-442A-B216-954F0F27156C}" destId="{E712D937-3EDE-441D-8D1F-62946820F910}" srcOrd="0" destOrd="0" presId="urn:microsoft.com/office/officeart/2005/8/layout/cycle4#1"/>
    <dgm:cxn modelId="{CB6790D1-D589-4708-9148-0253888037FD}" type="presOf" srcId="{FE39EEF8-61E7-4630-AA7A-E7B91EBBF761}" destId="{EF8538EB-BD70-4C4C-B3FF-6DB7EBF5644D}" srcOrd="0" destOrd="0" presId="urn:microsoft.com/office/officeart/2005/8/layout/cycle4#1"/>
    <dgm:cxn modelId="{8A677ED5-1420-4149-B995-371DA2FB2AE9}" type="presOf" srcId="{589F9546-D7BC-428A-9D46-10A328B498E7}" destId="{091473EA-1C89-41FB-B540-394625387AF1}" srcOrd="0" destOrd="0" presId="urn:microsoft.com/office/officeart/2005/8/layout/cycle4#1"/>
    <dgm:cxn modelId="{EFAD3A33-17A9-4204-87C0-5C1F1268384F}" type="presOf" srcId="{75AFAECE-03B1-42B4-A34E-AE33D3CCF511}" destId="{208D74C0-C46E-4DD3-9448-889764D9B8F4}" srcOrd="0" destOrd="0" presId="urn:microsoft.com/office/officeart/2005/8/layout/cycle4#1"/>
    <dgm:cxn modelId="{1F731E4C-B275-4838-976C-EC559A429C2F}" type="presOf" srcId="{AB67FBA3-DA23-4B7C-80C0-68C4CB8AD24D}" destId="{A14ECCAF-4F5F-41E6-BC3F-6DA462498B85}" srcOrd="1" destOrd="0" presId="urn:microsoft.com/office/officeart/2005/8/layout/cycle4#1"/>
    <dgm:cxn modelId="{FCC7E7A0-82E3-433E-92D5-1DC99CB538E6}" type="presOf" srcId="{589F9546-D7BC-428A-9D46-10A328B498E7}" destId="{6FEC5B95-DF26-4A1B-ABE3-FCD724F9B1F8}" srcOrd="1" destOrd="0" presId="urn:microsoft.com/office/officeart/2005/8/layout/cycle4#1"/>
    <dgm:cxn modelId="{70C884B8-7569-45FF-A82A-360C20350F13}" srcId="{FE39EEF8-61E7-4630-AA7A-E7B91EBBF761}" destId="{796F7134-34BB-4A10-BC1C-6DC0EAE968F9}" srcOrd="2" destOrd="0" parTransId="{95772DA8-C658-403F-A393-29C7E36C3F79}" sibTransId="{9C0FF005-D335-4883-974A-21717E351E14}"/>
    <dgm:cxn modelId="{02B72EE9-D402-4F6B-922A-9976A99373C3}" srcId="{3BE706DE-2FA1-4C7C-B53A-54AE6C277E8D}" destId="{AB67FBA3-DA23-4B7C-80C0-68C4CB8AD24D}" srcOrd="0" destOrd="0" parTransId="{C9BC5E4A-FF4F-4574-8175-E7DE254948E2}" sibTransId="{F4B82D87-08B0-47EE-B230-027DB4503E6A}"/>
    <dgm:cxn modelId="{BC719F3F-1AB4-4A65-B183-0A58B7FC0FA8}" srcId="{FE39EEF8-61E7-4630-AA7A-E7B91EBBF761}" destId="{3BE706DE-2FA1-4C7C-B53A-54AE6C277E8D}" srcOrd="3" destOrd="0" parTransId="{866FF133-F204-41F5-98E6-0152C6215D00}" sibTransId="{D90D95FA-21B2-4137-A0C8-D6B733B659CF}"/>
    <dgm:cxn modelId="{C50FA9C2-5496-4E67-8E93-3808E71B34A7}" type="presOf" srcId="{75AFAECE-03B1-42B4-A34E-AE33D3CCF511}" destId="{D00D10A2-04AC-4C36-A4C0-BCC88E0816C3}" srcOrd="1" destOrd="0" presId="urn:microsoft.com/office/officeart/2005/8/layout/cycle4#1"/>
    <dgm:cxn modelId="{3938AEF4-1351-4356-8027-D2728E740BAC}" type="presOf" srcId="{CA4A5ED4-A08E-4375-B19C-D464D4BAE258}" destId="{27B7BD5F-8CFD-45DF-8C8B-A21876EB15CF}" srcOrd="0" destOrd="0" presId="urn:microsoft.com/office/officeart/2005/8/layout/cycle4#1"/>
    <dgm:cxn modelId="{18A0E7FC-66C1-45AB-B962-D592446DD8CD}" type="presOf" srcId="{CA4A5ED4-A08E-4375-B19C-D464D4BAE258}" destId="{92F7FBE9-3C2D-489B-8FE5-D41479C9FCBE}" srcOrd="1" destOrd="0" presId="urn:microsoft.com/office/officeart/2005/8/layout/cycle4#1"/>
    <dgm:cxn modelId="{DE08604A-7B84-4EF9-BCD4-027D50322F4D}" srcId="{796F7134-34BB-4A10-BC1C-6DC0EAE968F9}" destId="{589F9546-D7BC-428A-9D46-10A328B498E7}" srcOrd="0" destOrd="0" parTransId="{C7C8E6A2-232B-4E1F-9140-E84FE6DA4BDA}" sibTransId="{A50DF2F8-5AA4-43F8-AAF3-3C30669A74A3}"/>
    <dgm:cxn modelId="{EF382804-0BB4-446B-B7F1-427BBE57A5FA}" type="presOf" srcId="{E3F786C1-B797-4F24-9514-04B5CBB14754}" destId="{F1D26337-89F7-41F7-8086-A2690E1A3516}" srcOrd="0" destOrd="0" presId="urn:microsoft.com/office/officeart/2005/8/layout/cycle4#1"/>
    <dgm:cxn modelId="{794536F5-23BA-4EE8-AC38-8D22E45C28C8}" type="presOf" srcId="{3BE706DE-2FA1-4C7C-B53A-54AE6C277E8D}" destId="{53055B1F-A76D-42AE-895D-4E26DCE81E71}" srcOrd="0" destOrd="0" presId="urn:microsoft.com/office/officeart/2005/8/layout/cycle4#1"/>
    <dgm:cxn modelId="{61E8275A-F7A8-4C8A-A992-75E1C64FA749}" srcId="{037A0E87-B87E-442A-B216-954F0F27156C}" destId="{75AFAECE-03B1-42B4-A34E-AE33D3CCF511}" srcOrd="0" destOrd="0" parTransId="{9CE4D605-0768-415A-9915-D91E76B509E2}" sibTransId="{14BAC209-F900-4BE9-BA74-2395CB53D7F4}"/>
    <dgm:cxn modelId="{F323ADBD-A5C3-4D17-B3F8-75972DEF929C}" type="presParOf" srcId="{EF8538EB-BD70-4C4C-B3FF-6DB7EBF5644D}" destId="{D6D95358-99E7-47F5-9DCB-E659850C3E7C}" srcOrd="0" destOrd="0" presId="urn:microsoft.com/office/officeart/2005/8/layout/cycle4#1"/>
    <dgm:cxn modelId="{679664C5-5CEC-4801-B4D9-09E5B1218CD3}" type="presParOf" srcId="{D6D95358-99E7-47F5-9DCB-E659850C3E7C}" destId="{C35C7ADB-0B86-418B-90EF-D07069BBA3A8}" srcOrd="0" destOrd="0" presId="urn:microsoft.com/office/officeart/2005/8/layout/cycle4#1"/>
    <dgm:cxn modelId="{02752408-5417-4310-84F2-A11EF26306BA}" type="presParOf" srcId="{C35C7ADB-0B86-418B-90EF-D07069BBA3A8}" destId="{208D74C0-C46E-4DD3-9448-889764D9B8F4}" srcOrd="0" destOrd="0" presId="urn:microsoft.com/office/officeart/2005/8/layout/cycle4#1"/>
    <dgm:cxn modelId="{7872882C-A694-4A05-A0D2-314787934A3A}" type="presParOf" srcId="{C35C7ADB-0B86-418B-90EF-D07069BBA3A8}" destId="{D00D10A2-04AC-4C36-A4C0-BCC88E0816C3}" srcOrd="1" destOrd="0" presId="urn:microsoft.com/office/officeart/2005/8/layout/cycle4#1"/>
    <dgm:cxn modelId="{A0BD7720-EAAE-46CD-A502-DBA28068D693}" type="presParOf" srcId="{D6D95358-99E7-47F5-9DCB-E659850C3E7C}" destId="{04DB7AC1-7489-4B7E-999C-C65657225E93}" srcOrd="1" destOrd="0" presId="urn:microsoft.com/office/officeart/2005/8/layout/cycle4#1"/>
    <dgm:cxn modelId="{E3ECBD82-3C49-4C55-A6DA-2D21F0F984EA}" type="presParOf" srcId="{04DB7AC1-7489-4B7E-999C-C65657225E93}" destId="{27B7BD5F-8CFD-45DF-8C8B-A21876EB15CF}" srcOrd="0" destOrd="0" presId="urn:microsoft.com/office/officeart/2005/8/layout/cycle4#1"/>
    <dgm:cxn modelId="{810D9B74-C9D5-4F90-A499-FF6EC4B89AE5}" type="presParOf" srcId="{04DB7AC1-7489-4B7E-999C-C65657225E93}" destId="{92F7FBE9-3C2D-489B-8FE5-D41479C9FCBE}" srcOrd="1" destOrd="0" presId="urn:microsoft.com/office/officeart/2005/8/layout/cycle4#1"/>
    <dgm:cxn modelId="{96D2CDEA-CA9B-48BD-BE8A-A5C2D3C9933E}" type="presParOf" srcId="{D6D95358-99E7-47F5-9DCB-E659850C3E7C}" destId="{AB0D2AC0-FBA3-4643-97A4-6F2FDD5C16F5}" srcOrd="2" destOrd="0" presId="urn:microsoft.com/office/officeart/2005/8/layout/cycle4#1"/>
    <dgm:cxn modelId="{63ED90DB-22BC-44F5-AC03-DF3EFFBC6B59}" type="presParOf" srcId="{AB0D2AC0-FBA3-4643-97A4-6F2FDD5C16F5}" destId="{091473EA-1C89-41FB-B540-394625387AF1}" srcOrd="0" destOrd="0" presId="urn:microsoft.com/office/officeart/2005/8/layout/cycle4#1"/>
    <dgm:cxn modelId="{3D3063D1-5975-4C6F-9381-3309CA816574}" type="presParOf" srcId="{AB0D2AC0-FBA3-4643-97A4-6F2FDD5C16F5}" destId="{6FEC5B95-DF26-4A1B-ABE3-FCD724F9B1F8}" srcOrd="1" destOrd="0" presId="urn:microsoft.com/office/officeart/2005/8/layout/cycle4#1"/>
    <dgm:cxn modelId="{AD677807-9BB2-46C3-95A8-B015066ACED5}" type="presParOf" srcId="{D6D95358-99E7-47F5-9DCB-E659850C3E7C}" destId="{6847867E-2C99-4D7E-A9E6-090BD130D118}" srcOrd="3" destOrd="0" presId="urn:microsoft.com/office/officeart/2005/8/layout/cycle4#1"/>
    <dgm:cxn modelId="{23868443-A576-4943-9D84-8A09A871C5C4}" type="presParOf" srcId="{6847867E-2C99-4D7E-A9E6-090BD130D118}" destId="{263FBC94-E580-4524-9BAD-0945BA13E2AD}" srcOrd="0" destOrd="0" presId="urn:microsoft.com/office/officeart/2005/8/layout/cycle4#1"/>
    <dgm:cxn modelId="{B0D38DB0-D8B0-4593-80A6-CA0D5AC68857}" type="presParOf" srcId="{6847867E-2C99-4D7E-A9E6-090BD130D118}" destId="{A14ECCAF-4F5F-41E6-BC3F-6DA462498B85}" srcOrd="1" destOrd="0" presId="urn:microsoft.com/office/officeart/2005/8/layout/cycle4#1"/>
    <dgm:cxn modelId="{FE974740-B1D1-459C-8B1B-98AF84BD01FA}" type="presParOf" srcId="{D6D95358-99E7-47F5-9DCB-E659850C3E7C}" destId="{0369DE28-E358-48BD-8D53-6E7CC76BB80C}" srcOrd="4" destOrd="0" presId="urn:microsoft.com/office/officeart/2005/8/layout/cycle4#1"/>
    <dgm:cxn modelId="{0E08BBA7-39CC-469F-A0F8-96653D5E3ECF}" type="presParOf" srcId="{EF8538EB-BD70-4C4C-B3FF-6DB7EBF5644D}" destId="{749B8E58-08DD-40DA-8614-C69CCA5D0D4C}" srcOrd="1" destOrd="0" presId="urn:microsoft.com/office/officeart/2005/8/layout/cycle4#1"/>
    <dgm:cxn modelId="{35888446-3EDC-443A-B17F-DB81CCB78402}" type="presParOf" srcId="{749B8E58-08DD-40DA-8614-C69CCA5D0D4C}" destId="{E712D937-3EDE-441D-8D1F-62946820F910}" srcOrd="0" destOrd="0" presId="urn:microsoft.com/office/officeart/2005/8/layout/cycle4#1"/>
    <dgm:cxn modelId="{74779734-8CA9-4C97-BE0B-A2113CFA42FA}" type="presParOf" srcId="{749B8E58-08DD-40DA-8614-C69CCA5D0D4C}" destId="{F1D26337-89F7-41F7-8086-A2690E1A3516}" srcOrd="1" destOrd="0" presId="urn:microsoft.com/office/officeart/2005/8/layout/cycle4#1"/>
    <dgm:cxn modelId="{101BB587-59C2-417C-B330-0AB77FBF47D3}" type="presParOf" srcId="{749B8E58-08DD-40DA-8614-C69CCA5D0D4C}" destId="{6ADA5A20-158B-48F3-A97B-18FD133DA2B8}" srcOrd="2" destOrd="0" presId="urn:microsoft.com/office/officeart/2005/8/layout/cycle4#1"/>
    <dgm:cxn modelId="{4CDC2CC7-25BC-4648-8A7D-A372C3C39DA5}" type="presParOf" srcId="{749B8E58-08DD-40DA-8614-C69CCA5D0D4C}" destId="{53055B1F-A76D-42AE-895D-4E26DCE81E71}" srcOrd="3" destOrd="0" presId="urn:microsoft.com/office/officeart/2005/8/layout/cycle4#1"/>
    <dgm:cxn modelId="{6986DB2C-E552-40F2-8A8C-747898FC3AF3}" type="presParOf" srcId="{749B8E58-08DD-40DA-8614-C69CCA5D0D4C}" destId="{28F9E621-C21E-448E-B294-78C65066160B}" srcOrd="4" destOrd="0" presId="urn:microsoft.com/office/officeart/2005/8/layout/cycle4#1"/>
    <dgm:cxn modelId="{6083D084-B626-4534-95A5-E9B460779603}" type="presParOf" srcId="{EF8538EB-BD70-4C4C-B3FF-6DB7EBF5644D}" destId="{98F56D63-1997-469A-BF72-1AE635FBA040}" srcOrd="2" destOrd="0" presId="urn:microsoft.com/office/officeart/2005/8/layout/cycle4#1"/>
    <dgm:cxn modelId="{48FD524A-C88F-4913-95B9-6A467C2A56CE}" type="presParOf" srcId="{EF8538EB-BD70-4C4C-B3FF-6DB7EBF5644D}" destId="{1E0E93F3-1C6C-4BAB-9396-C56C8F90686C}" srcOrd="3" destOrd="0" presId="urn:microsoft.com/office/officeart/2005/8/layout/cycle4#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9EEF8-61E7-4630-AA7A-E7B91EBBF761}" type="doc">
      <dgm:prSet loTypeId="urn:microsoft.com/office/officeart/2005/8/layout/cycle4#2" loCatId="relationship" qsTypeId="urn:microsoft.com/office/officeart/2005/8/quickstyle/simple1#1" qsCatId="simple" csTypeId="urn:microsoft.com/office/officeart/2005/8/colors/accent1_2#1" csCatId="accent1" phldr="1"/>
      <dgm:spPr/>
      <dgm:t>
        <a:bodyPr/>
        <a:lstStyle/>
        <a:p>
          <a:endParaRPr lang="en-US"/>
        </a:p>
      </dgm:t>
    </dgm:pt>
    <dgm:pt modelId="{037A0E87-B87E-442A-B216-954F0F27156C}">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a:solidFill>
            <a:schemeClr val="bg1"/>
          </a:solidFill>
        </a:ln>
      </dgm:spPr>
      <dgm:t>
        <a:bodyPr anchor="t"/>
        <a:lstStyle/>
        <a:p>
          <a:r>
            <a:rPr lang="en-US" sz="1600" b="0" dirty="0" smtClean="0"/>
            <a:t>System Availability</a:t>
          </a:r>
          <a:endParaRPr lang="en-US" sz="1600" b="0" dirty="0"/>
        </a:p>
      </dgm:t>
    </dgm:pt>
    <dgm:pt modelId="{B41AF00B-3B4D-400E-BCB3-A138F8DCC06D}" type="parTrans" cxnId="{31CAF5E0-B5D3-464E-8031-6D8E17D98117}">
      <dgm:prSet/>
      <dgm:spPr/>
      <dgm:t>
        <a:bodyPr/>
        <a:lstStyle/>
        <a:p>
          <a:endParaRPr lang="en-US"/>
        </a:p>
      </dgm:t>
    </dgm:pt>
    <dgm:pt modelId="{6AB0853B-FBD7-495D-8A63-892065424FB4}" type="sibTrans" cxnId="{31CAF5E0-B5D3-464E-8031-6D8E17D98117}">
      <dgm:prSet/>
      <dgm:spPr/>
      <dgm:t>
        <a:bodyPr/>
        <a:lstStyle/>
        <a:p>
          <a:endParaRPr lang="en-US"/>
        </a:p>
      </dgm:t>
    </dgm:pt>
    <dgm:pt modelId="{75AFAECE-03B1-42B4-A34E-AE33D3CCF511}">
      <dgm:prSet phldrT="[טקסט]" phldr="1"/>
      <dgm:spPr>
        <a:noFill/>
        <a:ln>
          <a:noFill/>
        </a:ln>
      </dgm:spPr>
      <dgm:t>
        <a:bodyPr/>
        <a:lstStyle/>
        <a:p>
          <a:endParaRPr lang="en-US" dirty="0"/>
        </a:p>
      </dgm:t>
    </dgm:pt>
    <dgm:pt modelId="{9CE4D605-0768-415A-9915-D91E76B509E2}" type="parTrans" cxnId="{61E8275A-F7A8-4C8A-A992-75E1C64FA749}">
      <dgm:prSet/>
      <dgm:spPr/>
      <dgm:t>
        <a:bodyPr/>
        <a:lstStyle/>
        <a:p>
          <a:endParaRPr lang="en-US"/>
        </a:p>
      </dgm:t>
    </dgm:pt>
    <dgm:pt modelId="{14BAC209-F900-4BE9-BA74-2395CB53D7F4}" type="sibTrans" cxnId="{61E8275A-F7A8-4C8A-A992-75E1C64FA749}">
      <dgm:prSet/>
      <dgm:spPr/>
      <dgm:t>
        <a:bodyPr/>
        <a:lstStyle/>
        <a:p>
          <a:endParaRPr lang="en-US"/>
        </a:p>
      </dgm:t>
    </dgm:pt>
    <dgm:pt modelId="{E3F786C1-B797-4F24-9514-04B5CBB14754}">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a:solidFill>
            <a:schemeClr val="bg1"/>
          </a:solidFill>
        </a:ln>
      </dgm:spPr>
      <dgm:t>
        <a:bodyPr anchor="t"/>
        <a:lstStyle/>
        <a:p>
          <a:r>
            <a:rPr lang="en-US" sz="1600" b="0" dirty="0" smtClean="0"/>
            <a:t>Application Security</a:t>
          </a:r>
          <a:endParaRPr lang="en-US" sz="1600" b="0" dirty="0"/>
        </a:p>
      </dgm:t>
    </dgm:pt>
    <dgm:pt modelId="{7E093388-18B2-4F2B-8ACE-712141242886}" type="parTrans" cxnId="{F296E762-D9A0-4272-8090-60C889BB9C7A}">
      <dgm:prSet/>
      <dgm:spPr/>
      <dgm:t>
        <a:bodyPr/>
        <a:lstStyle/>
        <a:p>
          <a:endParaRPr lang="en-US"/>
        </a:p>
      </dgm:t>
    </dgm:pt>
    <dgm:pt modelId="{BF2F1129-807A-4599-A5A6-49C02B06A3DB}" type="sibTrans" cxnId="{F296E762-D9A0-4272-8090-60C889BB9C7A}">
      <dgm:prSet/>
      <dgm:spPr/>
      <dgm:t>
        <a:bodyPr/>
        <a:lstStyle/>
        <a:p>
          <a:endParaRPr lang="en-US"/>
        </a:p>
      </dgm:t>
    </dgm:pt>
    <dgm:pt modelId="{CA4A5ED4-A08E-4375-B19C-D464D4BAE258}">
      <dgm:prSet phldrT="[טקסט]" phldr="1"/>
      <dgm:spPr>
        <a:noFill/>
        <a:ln>
          <a:noFill/>
        </a:ln>
      </dgm:spPr>
      <dgm:t>
        <a:bodyPr/>
        <a:lstStyle/>
        <a:p>
          <a:endParaRPr lang="en-US" dirty="0"/>
        </a:p>
      </dgm:t>
    </dgm:pt>
    <dgm:pt modelId="{BA935BE2-A7A5-45B4-99A3-2DDBE83FC569}" type="parTrans" cxnId="{40DCC47C-A7CD-488B-A71D-D9357B4B94A4}">
      <dgm:prSet/>
      <dgm:spPr/>
      <dgm:t>
        <a:bodyPr/>
        <a:lstStyle/>
        <a:p>
          <a:endParaRPr lang="en-US"/>
        </a:p>
      </dgm:t>
    </dgm:pt>
    <dgm:pt modelId="{EE675556-1D05-4EE1-8C74-84EADF8F320D}" type="sibTrans" cxnId="{40DCC47C-A7CD-488B-A71D-D9357B4B94A4}">
      <dgm:prSet/>
      <dgm:spPr/>
      <dgm:t>
        <a:bodyPr/>
        <a:lstStyle/>
        <a:p>
          <a:endParaRPr lang="en-US"/>
        </a:p>
      </dgm:t>
    </dgm:pt>
    <dgm:pt modelId="{796F7134-34BB-4A10-BC1C-6DC0EAE968F9}">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a:solidFill>
            <a:schemeClr val="bg1"/>
          </a:solidFill>
        </a:ln>
      </dgm:spPr>
      <dgm:t>
        <a:bodyPr anchor="b"/>
        <a:lstStyle/>
        <a:p>
          <a:r>
            <a:rPr lang="en-US" sz="1600" b="0" dirty="0" smtClean="0"/>
            <a:t>Network Security</a:t>
          </a:r>
          <a:endParaRPr lang="en-US" sz="1600" b="0" dirty="0"/>
        </a:p>
      </dgm:t>
    </dgm:pt>
    <dgm:pt modelId="{95772DA8-C658-403F-A393-29C7E36C3F79}" type="parTrans" cxnId="{70C884B8-7569-45FF-A82A-360C20350F13}">
      <dgm:prSet/>
      <dgm:spPr/>
      <dgm:t>
        <a:bodyPr/>
        <a:lstStyle/>
        <a:p>
          <a:endParaRPr lang="en-US"/>
        </a:p>
      </dgm:t>
    </dgm:pt>
    <dgm:pt modelId="{9C0FF005-D335-4883-974A-21717E351E14}" type="sibTrans" cxnId="{70C884B8-7569-45FF-A82A-360C20350F13}">
      <dgm:prSet/>
      <dgm:spPr/>
      <dgm:t>
        <a:bodyPr/>
        <a:lstStyle/>
        <a:p>
          <a:endParaRPr lang="en-US"/>
        </a:p>
      </dgm:t>
    </dgm:pt>
    <dgm:pt modelId="{589F9546-D7BC-428A-9D46-10A328B498E7}">
      <dgm:prSet phldrT="[טקסט]" phldr="1"/>
      <dgm:spPr>
        <a:noFill/>
        <a:ln>
          <a:noFill/>
        </a:ln>
      </dgm:spPr>
      <dgm:t>
        <a:bodyPr/>
        <a:lstStyle/>
        <a:p>
          <a:endParaRPr lang="en-US" dirty="0"/>
        </a:p>
      </dgm:t>
    </dgm:pt>
    <dgm:pt modelId="{C7C8E6A2-232B-4E1F-9140-E84FE6DA4BDA}" type="parTrans" cxnId="{DE08604A-7B84-4EF9-BCD4-027D50322F4D}">
      <dgm:prSet/>
      <dgm:spPr/>
      <dgm:t>
        <a:bodyPr/>
        <a:lstStyle/>
        <a:p>
          <a:endParaRPr lang="en-US"/>
        </a:p>
      </dgm:t>
    </dgm:pt>
    <dgm:pt modelId="{A50DF2F8-5AA4-43F8-AAF3-3C30669A74A3}" type="sibTrans" cxnId="{DE08604A-7B84-4EF9-BCD4-027D50322F4D}">
      <dgm:prSet/>
      <dgm:spPr/>
      <dgm:t>
        <a:bodyPr/>
        <a:lstStyle/>
        <a:p>
          <a:endParaRPr lang="en-US"/>
        </a:p>
      </dgm:t>
    </dgm:pt>
    <dgm:pt modelId="{3BE706DE-2FA1-4C7C-B53A-54AE6C277E8D}">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a:solidFill>
            <a:schemeClr val="bg1"/>
          </a:solidFill>
        </a:ln>
      </dgm:spPr>
      <dgm:t>
        <a:bodyPr anchor="b"/>
        <a:lstStyle/>
        <a:p>
          <a:r>
            <a:rPr lang="en-US" sz="1600" b="0" dirty="0" smtClean="0"/>
            <a:t>Physical Security</a:t>
          </a:r>
          <a:endParaRPr lang="en-US" sz="1600" b="0" dirty="0"/>
        </a:p>
      </dgm:t>
    </dgm:pt>
    <dgm:pt modelId="{866FF133-F204-41F5-98E6-0152C6215D00}" type="parTrans" cxnId="{BC719F3F-1AB4-4A65-B183-0A58B7FC0FA8}">
      <dgm:prSet/>
      <dgm:spPr/>
      <dgm:t>
        <a:bodyPr/>
        <a:lstStyle/>
        <a:p>
          <a:endParaRPr lang="en-US"/>
        </a:p>
      </dgm:t>
    </dgm:pt>
    <dgm:pt modelId="{D90D95FA-21B2-4137-A0C8-D6B733B659CF}" type="sibTrans" cxnId="{BC719F3F-1AB4-4A65-B183-0A58B7FC0FA8}">
      <dgm:prSet/>
      <dgm:spPr/>
      <dgm:t>
        <a:bodyPr/>
        <a:lstStyle/>
        <a:p>
          <a:endParaRPr lang="en-US"/>
        </a:p>
      </dgm:t>
    </dgm:pt>
    <dgm:pt modelId="{AB67FBA3-DA23-4B7C-80C0-68C4CB8AD24D}">
      <dgm:prSet phldrT="[טקסט]" phldr="1"/>
      <dgm:spPr>
        <a:noFill/>
        <a:ln>
          <a:noFill/>
        </a:ln>
      </dgm:spPr>
      <dgm:t>
        <a:bodyPr/>
        <a:lstStyle/>
        <a:p>
          <a:endParaRPr lang="en-US" dirty="0"/>
        </a:p>
      </dgm:t>
    </dgm:pt>
    <dgm:pt modelId="{C9BC5E4A-FF4F-4574-8175-E7DE254948E2}" type="parTrans" cxnId="{02B72EE9-D402-4F6B-922A-9976A99373C3}">
      <dgm:prSet/>
      <dgm:spPr/>
      <dgm:t>
        <a:bodyPr/>
        <a:lstStyle/>
        <a:p>
          <a:endParaRPr lang="en-US"/>
        </a:p>
      </dgm:t>
    </dgm:pt>
    <dgm:pt modelId="{F4B82D87-08B0-47EE-B230-027DB4503E6A}" type="sibTrans" cxnId="{02B72EE9-D402-4F6B-922A-9976A99373C3}">
      <dgm:prSet/>
      <dgm:spPr/>
      <dgm:t>
        <a:bodyPr/>
        <a:lstStyle/>
        <a:p>
          <a:endParaRPr lang="en-US"/>
        </a:p>
      </dgm:t>
    </dgm:pt>
    <dgm:pt modelId="{EF8538EB-BD70-4C4C-B3FF-6DB7EBF5644D}" type="pres">
      <dgm:prSet presAssocID="{FE39EEF8-61E7-4630-AA7A-E7B91EBBF761}" presName="cycleMatrixDiagram" presStyleCnt="0">
        <dgm:presLayoutVars>
          <dgm:chMax val="1"/>
          <dgm:dir/>
          <dgm:animLvl val="lvl"/>
          <dgm:resizeHandles val="exact"/>
        </dgm:presLayoutVars>
      </dgm:prSet>
      <dgm:spPr/>
      <dgm:t>
        <a:bodyPr/>
        <a:lstStyle/>
        <a:p>
          <a:endParaRPr lang="en-US"/>
        </a:p>
      </dgm:t>
    </dgm:pt>
    <dgm:pt modelId="{D6D95358-99E7-47F5-9DCB-E659850C3E7C}" type="pres">
      <dgm:prSet presAssocID="{FE39EEF8-61E7-4630-AA7A-E7B91EBBF761}" presName="children" presStyleCnt="0"/>
      <dgm:spPr/>
    </dgm:pt>
    <dgm:pt modelId="{C35C7ADB-0B86-418B-90EF-D07069BBA3A8}" type="pres">
      <dgm:prSet presAssocID="{FE39EEF8-61E7-4630-AA7A-E7B91EBBF761}" presName="child1group" presStyleCnt="0"/>
      <dgm:spPr/>
    </dgm:pt>
    <dgm:pt modelId="{208D74C0-C46E-4DD3-9448-889764D9B8F4}" type="pres">
      <dgm:prSet presAssocID="{FE39EEF8-61E7-4630-AA7A-E7B91EBBF761}" presName="child1" presStyleLbl="bgAcc1" presStyleIdx="0" presStyleCnt="4"/>
      <dgm:spPr/>
      <dgm:t>
        <a:bodyPr/>
        <a:lstStyle/>
        <a:p>
          <a:endParaRPr lang="en-US"/>
        </a:p>
      </dgm:t>
    </dgm:pt>
    <dgm:pt modelId="{D00D10A2-04AC-4C36-A4C0-BCC88E0816C3}" type="pres">
      <dgm:prSet presAssocID="{FE39EEF8-61E7-4630-AA7A-E7B91EBBF761}" presName="child1Text" presStyleLbl="bgAcc1" presStyleIdx="0" presStyleCnt="4">
        <dgm:presLayoutVars>
          <dgm:bulletEnabled val="1"/>
        </dgm:presLayoutVars>
      </dgm:prSet>
      <dgm:spPr/>
      <dgm:t>
        <a:bodyPr/>
        <a:lstStyle/>
        <a:p>
          <a:endParaRPr lang="en-US"/>
        </a:p>
      </dgm:t>
    </dgm:pt>
    <dgm:pt modelId="{04DB7AC1-7489-4B7E-999C-C65657225E93}" type="pres">
      <dgm:prSet presAssocID="{FE39EEF8-61E7-4630-AA7A-E7B91EBBF761}" presName="child2group" presStyleCnt="0"/>
      <dgm:spPr/>
    </dgm:pt>
    <dgm:pt modelId="{27B7BD5F-8CFD-45DF-8C8B-A21876EB15CF}" type="pres">
      <dgm:prSet presAssocID="{FE39EEF8-61E7-4630-AA7A-E7B91EBBF761}" presName="child2" presStyleLbl="bgAcc1" presStyleIdx="1" presStyleCnt="4"/>
      <dgm:spPr/>
      <dgm:t>
        <a:bodyPr/>
        <a:lstStyle/>
        <a:p>
          <a:endParaRPr lang="en-US"/>
        </a:p>
      </dgm:t>
    </dgm:pt>
    <dgm:pt modelId="{92F7FBE9-3C2D-489B-8FE5-D41479C9FCBE}" type="pres">
      <dgm:prSet presAssocID="{FE39EEF8-61E7-4630-AA7A-E7B91EBBF761}" presName="child2Text" presStyleLbl="bgAcc1" presStyleIdx="1" presStyleCnt="4">
        <dgm:presLayoutVars>
          <dgm:bulletEnabled val="1"/>
        </dgm:presLayoutVars>
      </dgm:prSet>
      <dgm:spPr/>
      <dgm:t>
        <a:bodyPr/>
        <a:lstStyle/>
        <a:p>
          <a:endParaRPr lang="en-US"/>
        </a:p>
      </dgm:t>
    </dgm:pt>
    <dgm:pt modelId="{AB0D2AC0-FBA3-4643-97A4-6F2FDD5C16F5}" type="pres">
      <dgm:prSet presAssocID="{FE39EEF8-61E7-4630-AA7A-E7B91EBBF761}" presName="child3group" presStyleCnt="0"/>
      <dgm:spPr/>
    </dgm:pt>
    <dgm:pt modelId="{091473EA-1C89-41FB-B540-394625387AF1}" type="pres">
      <dgm:prSet presAssocID="{FE39EEF8-61E7-4630-AA7A-E7B91EBBF761}" presName="child3" presStyleLbl="bgAcc1" presStyleIdx="2" presStyleCnt="4"/>
      <dgm:spPr/>
      <dgm:t>
        <a:bodyPr/>
        <a:lstStyle/>
        <a:p>
          <a:endParaRPr lang="en-US"/>
        </a:p>
      </dgm:t>
    </dgm:pt>
    <dgm:pt modelId="{6FEC5B95-DF26-4A1B-ABE3-FCD724F9B1F8}" type="pres">
      <dgm:prSet presAssocID="{FE39EEF8-61E7-4630-AA7A-E7B91EBBF761}" presName="child3Text" presStyleLbl="bgAcc1" presStyleIdx="2" presStyleCnt="4">
        <dgm:presLayoutVars>
          <dgm:bulletEnabled val="1"/>
        </dgm:presLayoutVars>
      </dgm:prSet>
      <dgm:spPr/>
      <dgm:t>
        <a:bodyPr/>
        <a:lstStyle/>
        <a:p>
          <a:endParaRPr lang="en-US"/>
        </a:p>
      </dgm:t>
    </dgm:pt>
    <dgm:pt modelId="{6847867E-2C99-4D7E-A9E6-090BD130D118}" type="pres">
      <dgm:prSet presAssocID="{FE39EEF8-61E7-4630-AA7A-E7B91EBBF761}" presName="child4group" presStyleCnt="0"/>
      <dgm:spPr/>
    </dgm:pt>
    <dgm:pt modelId="{263FBC94-E580-4524-9BAD-0945BA13E2AD}" type="pres">
      <dgm:prSet presAssocID="{FE39EEF8-61E7-4630-AA7A-E7B91EBBF761}" presName="child4" presStyleLbl="bgAcc1" presStyleIdx="3" presStyleCnt="4"/>
      <dgm:spPr/>
      <dgm:t>
        <a:bodyPr/>
        <a:lstStyle/>
        <a:p>
          <a:endParaRPr lang="en-US"/>
        </a:p>
      </dgm:t>
    </dgm:pt>
    <dgm:pt modelId="{A14ECCAF-4F5F-41E6-BC3F-6DA462498B85}" type="pres">
      <dgm:prSet presAssocID="{FE39EEF8-61E7-4630-AA7A-E7B91EBBF761}" presName="child4Text" presStyleLbl="bgAcc1" presStyleIdx="3" presStyleCnt="4">
        <dgm:presLayoutVars>
          <dgm:bulletEnabled val="1"/>
        </dgm:presLayoutVars>
      </dgm:prSet>
      <dgm:spPr/>
      <dgm:t>
        <a:bodyPr/>
        <a:lstStyle/>
        <a:p>
          <a:endParaRPr lang="en-US"/>
        </a:p>
      </dgm:t>
    </dgm:pt>
    <dgm:pt modelId="{0369DE28-E358-48BD-8D53-6E7CC76BB80C}" type="pres">
      <dgm:prSet presAssocID="{FE39EEF8-61E7-4630-AA7A-E7B91EBBF761}" presName="childPlaceholder" presStyleCnt="0"/>
      <dgm:spPr/>
    </dgm:pt>
    <dgm:pt modelId="{749B8E58-08DD-40DA-8614-C69CCA5D0D4C}" type="pres">
      <dgm:prSet presAssocID="{FE39EEF8-61E7-4630-AA7A-E7B91EBBF761}" presName="circle" presStyleCnt="0"/>
      <dgm:spPr/>
    </dgm:pt>
    <dgm:pt modelId="{E712D937-3EDE-441D-8D1F-62946820F910}" type="pres">
      <dgm:prSet presAssocID="{FE39EEF8-61E7-4630-AA7A-E7B91EBBF761}" presName="quadrant1" presStyleLbl="node1" presStyleIdx="0" presStyleCnt="4">
        <dgm:presLayoutVars>
          <dgm:chMax val="1"/>
          <dgm:bulletEnabled val="1"/>
        </dgm:presLayoutVars>
      </dgm:prSet>
      <dgm:spPr/>
      <dgm:t>
        <a:bodyPr/>
        <a:lstStyle/>
        <a:p>
          <a:endParaRPr lang="en-US"/>
        </a:p>
      </dgm:t>
    </dgm:pt>
    <dgm:pt modelId="{F1D26337-89F7-41F7-8086-A2690E1A3516}" type="pres">
      <dgm:prSet presAssocID="{FE39EEF8-61E7-4630-AA7A-E7B91EBBF761}" presName="quadrant2" presStyleLbl="node1" presStyleIdx="1" presStyleCnt="4">
        <dgm:presLayoutVars>
          <dgm:chMax val="1"/>
          <dgm:bulletEnabled val="1"/>
        </dgm:presLayoutVars>
      </dgm:prSet>
      <dgm:spPr/>
      <dgm:t>
        <a:bodyPr/>
        <a:lstStyle/>
        <a:p>
          <a:endParaRPr lang="en-US"/>
        </a:p>
      </dgm:t>
    </dgm:pt>
    <dgm:pt modelId="{6ADA5A20-158B-48F3-A97B-18FD133DA2B8}" type="pres">
      <dgm:prSet presAssocID="{FE39EEF8-61E7-4630-AA7A-E7B91EBBF761}" presName="quadrant3" presStyleLbl="node1" presStyleIdx="2" presStyleCnt="4">
        <dgm:presLayoutVars>
          <dgm:chMax val="1"/>
          <dgm:bulletEnabled val="1"/>
        </dgm:presLayoutVars>
      </dgm:prSet>
      <dgm:spPr/>
      <dgm:t>
        <a:bodyPr/>
        <a:lstStyle/>
        <a:p>
          <a:endParaRPr lang="en-US"/>
        </a:p>
      </dgm:t>
    </dgm:pt>
    <dgm:pt modelId="{53055B1F-A76D-42AE-895D-4E26DCE81E71}" type="pres">
      <dgm:prSet presAssocID="{FE39EEF8-61E7-4630-AA7A-E7B91EBBF761}" presName="quadrant4" presStyleLbl="node1" presStyleIdx="3" presStyleCnt="4">
        <dgm:presLayoutVars>
          <dgm:chMax val="1"/>
          <dgm:bulletEnabled val="1"/>
        </dgm:presLayoutVars>
      </dgm:prSet>
      <dgm:spPr/>
      <dgm:t>
        <a:bodyPr/>
        <a:lstStyle/>
        <a:p>
          <a:endParaRPr lang="en-US"/>
        </a:p>
      </dgm:t>
    </dgm:pt>
    <dgm:pt modelId="{28F9E621-C21E-448E-B294-78C65066160B}" type="pres">
      <dgm:prSet presAssocID="{FE39EEF8-61E7-4630-AA7A-E7B91EBBF761}" presName="quadrantPlaceholder" presStyleCnt="0"/>
      <dgm:spPr/>
    </dgm:pt>
    <dgm:pt modelId="{98F56D63-1997-469A-BF72-1AE635FBA040}" type="pres">
      <dgm:prSet presAssocID="{FE39EEF8-61E7-4630-AA7A-E7B91EBBF761}" presName="center1" presStyleLbl="fgShp" presStyleIdx="0" presStyleCnt="2"/>
      <dgm:spPr>
        <a:noFill/>
        <a:ln>
          <a:noFill/>
        </a:ln>
      </dgm:spPr>
    </dgm:pt>
    <dgm:pt modelId="{1E0E93F3-1C6C-4BAB-9396-C56C8F90686C}" type="pres">
      <dgm:prSet presAssocID="{FE39EEF8-61E7-4630-AA7A-E7B91EBBF761}" presName="center2" presStyleLbl="fgShp" presStyleIdx="1" presStyleCnt="2"/>
      <dgm:spPr>
        <a:noFill/>
        <a:ln>
          <a:noFill/>
        </a:ln>
      </dgm:spPr>
    </dgm:pt>
  </dgm:ptLst>
  <dgm:cxnLst>
    <dgm:cxn modelId="{629D4A5C-7798-4990-A32D-C4575EA950E1}" type="presOf" srcId="{AB67FBA3-DA23-4B7C-80C0-68C4CB8AD24D}" destId="{A14ECCAF-4F5F-41E6-BC3F-6DA462498B85}" srcOrd="1" destOrd="0" presId="urn:microsoft.com/office/officeart/2005/8/layout/cycle4#2"/>
    <dgm:cxn modelId="{BC719F3F-1AB4-4A65-B183-0A58B7FC0FA8}" srcId="{FE39EEF8-61E7-4630-AA7A-E7B91EBBF761}" destId="{3BE706DE-2FA1-4C7C-B53A-54AE6C277E8D}" srcOrd="3" destOrd="0" parTransId="{866FF133-F204-41F5-98E6-0152C6215D00}" sibTransId="{D90D95FA-21B2-4137-A0C8-D6B733B659CF}"/>
    <dgm:cxn modelId="{31CAF5E0-B5D3-464E-8031-6D8E17D98117}" srcId="{FE39EEF8-61E7-4630-AA7A-E7B91EBBF761}" destId="{037A0E87-B87E-442A-B216-954F0F27156C}" srcOrd="0" destOrd="0" parTransId="{B41AF00B-3B4D-400E-BCB3-A138F8DCC06D}" sibTransId="{6AB0853B-FBD7-495D-8A63-892065424FB4}"/>
    <dgm:cxn modelId="{70C884B8-7569-45FF-A82A-360C20350F13}" srcId="{FE39EEF8-61E7-4630-AA7A-E7B91EBBF761}" destId="{796F7134-34BB-4A10-BC1C-6DC0EAE968F9}" srcOrd="2" destOrd="0" parTransId="{95772DA8-C658-403F-A393-29C7E36C3F79}" sibTransId="{9C0FF005-D335-4883-974A-21717E351E14}"/>
    <dgm:cxn modelId="{2255D5CB-91DE-45A1-9242-86C2D9F9CB60}" type="presOf" srcId="{CA4A5ED4-A08E-4375-B19C-D464D4BAE258}" destId="{92F7FBE9-3C2D-489B-8FE5-D41479C9FCBE}" srcOrd="1" destOrd="0" presId="urn:microsoft.com/office/officeart/2005/8/layout/cycle4#2"/>
    <dgm:cxn modelId="{DE08604A-7B84-4EF9-BCD4-027D50322F4D}" srcId="{796F7134-34BB-4A10-BC1C-6DC0EAE968F9}" destId="{589F9546-D7BC-428A-9D46-10A328B498E7}" srcOrd="0" destOrd="0" parTransId="{C7C8E6A2-232B-4E1F-9140-E84FE6DA4BDA}" sibTransId="{A50DF2F8-5AA4-43F8-AAF3-3C30669A74A3}"/>
    <dgm:cxn modelId="{D4B6F6A2-CE43-4818-967C-993E04383432}" type="presOf" srcId="{3BE706DE-2FA1-4C7C-B53A-54AE6C277E8D}" destId="{53055B1F-A76D-42AE-895D-4E26DCE81E71}" srcOrd="0" destOrd="0" presId="urn:microsoft.com/office/officeart/2005/8/layout/cycle4#2"/>
    <dgm:cxn modelId="{F296E762-D9A0-4272-8090-60C889BB9C7A}" srcId="{FE39EEF8-61E7-4630-AA7A-E7B91EBBF761}" destId="{E3F786C1-B797-4F24-9514-04B5CBB14754}" srcOrd="1" destOrd="0" parTransId="{7E093388-18B2-4F2B-8ACE-712141242886}" sibTransId="{BF2F1129-807A-4599-A5A6-49C02B06A3DB}"/>
    <dgm:cxn modelId="{7630F779-54B3-4DF7-98E6-0115BA727376}" type="presOf" srcId="{AB67FBA3-DA23-4B7C-80C0-68C4CB8AD24D}" destId="{263FBC94-E580-4524-9BAD-0945BA13E2AD}" srcOrd="0" destOrd="0" presId="urn:microsoft.com/office/officeart/2005/8/layout/cycle4#2"/>
    <dgm:cxn modelId="{9D56951F-6921-4AE0-8176-1983A6CDDD65}" type="presOf" srcId="{589F9546-D7BC-428A-9D46-10A328B498E7}" destId="{091473EA-1C89-41FB-B540-394625387AF1}" srcOrd="0" destOrd="0" presId="urn:microsoft.com/office/officeart/2005/8/layout/cycle4#2"/>
    <dgm:cxn modelId="{3D3D88DC-67A8-4063-B768-838CB38D87FF}" type="presOf" srcId="{E3F786C1-B797-4F24-9514-04B5CBB14754}" destId="{F1D26337-89F7-41F7-8086-A2690E1A3516}" srcOrd="0" destOrd="0" presId="urn:microsoft.com/office/officeart/2005/8/layout/cycle4#2"/>
    <dgm:cxn modelId="{61E8275A-F7A8-4C8A-A992-75E1C64FA749}" srcId="{037A0E87-B87E-442A-B216-954F0F27156C}" destId="{75AFAECE-03B1-42B4-A34E-AE33D3CCF511}" srcOrd="0" destOrd="0" parTransId="{9CE4D605-0768-415A-9915-D91E76B509E2}" sibTransId="{14BAC209-F900-4BE9-BA74-2395CB53D7F4}"/>
    <dgm:cxn modelId="{CE12B337-18DD-442D-95C9-25BE83D49AC4}" type="presOf" srcId="{75AFAECE-03B1-42B4-A34E-AE33D3CCF511}" destId="{D00D10A2-04AC-4C36-A4C0-BCC88E0816C3}" srcOrd="1" destOrd="0" presId="urn:microsoft.com/office/officeart/2005/8/layout/cycle4#2"/>
    <dgm:cxn modelId="{939674B3-3F89-4539-BCF4-179EA43FBBAC}" type="presOf" srcId="{75AFAECE-03B1-42B4-A34E-AE33D3CCF511}" destId="{208D74C0-C46E-4DD3-9448-889764D9B8F4}" srcOrd="0" destOrd="0" presId="urn:microsoft.com/office/officeart/2005/8/layout/cycle4#2"/>
    <dgm:cxn modelId="{D05D0A05-CC56-46D9-BA57-7CC1041352BC}" type="presOf" srcId="{589F9546-D7BC-428A-9D46-10A328B498E7}" destId="{6FEC5B95-DF26-4A1B-ABE3-FCD724F9B1F8}" srcOrd="1" destOrd="0" presId="urn:microsoft.com/office/officeart/2005/8/layout/cycle4#2"/>
    <dgm:cxn modelId="{7A51DAD2-46F3-44D7-AD75-BFF8B4927F57}" type="presOf" srcId="{796F7134-34BB-4A10-BC1C-6DC0EAE968F9}" destId="{6ADA5A20-158B-48F3-A97B-18FD133DA2B8}" srcOrd="0" destOrd="0" presId="urn:microsoft.com/office/officeart/2005/8/layout/cycle4#2"/>
    <dgm:cxn modelId="{40DCC47C-A7CD-488B-A71D-D9357B4B94A4}" srcId="{E3F786C1-B797-4F24-9514-04B5CBB14754}" destId="{CA4A5ED4-A08E-4375-B19C-D464D4BAE258}" srcOrd="0" destOrd="0" parTransId="{BA935BE2-A7A5-45B4-99A3-2DDBE83FC569}" sibTransId="{EE675556-1D05-4EE1-8C74-84EADF8F320D}"/>
    <dgm:cxn modelId="{7F6F7996-B9B8-4808-8699-CF195FD573D9}" type="presOf" srcId="{037A0E87-B87E-442A-B216-954F0F27156C}" destId="{E712D937-3EDE-441D-8D1F-62946820F910}" srcOrd="0" destOrd="0" presId="urn:microsoft.com/office/officeart/2005/8/layout/cycle4#2"/>
    <dgm:cxn modelId="{43C7DB80-1270-4176-819D-922855DC11D4}" type="presOf" srcId="{FE39EEF8-61E7-4630-AA7A-E7B91EBBF761}" destId="{EF8538EB-BD70-4C4C-B3FF-6DB7EBF5644D}" srcOrd="0" destOrd="0" presId="urn:microsoft.com/office/officeart/2005/8/layout/cycle4#2"/>
    <dgm:cxn modelId="{9F445D99-F601-4808-B8A7-D9210C29FDE2}" type="presOf" srcId="{CA4A5ED4-A08E-4375-B19C-D464D4BAE258}" destId="{27B7BD5F-8CFD-45DF-8C8B-A21876EB15CF}" srcOrd="0" destOrd="0" presId="urn:microsoft.com/office/officeart/2005/8/layout/cycle4#2"/>
    <dgm:cxn modelId="{02B72EE9-D402-4F6B-922A-9976A99373C3}" srcId="{3BE706DE-2FA1-4C7C-B53A-54AE6C277E8D}" destId="{AB67FBA3-DA23-4B7C-80C0-68C4CB8AD24D}" srcOrd="0" destOrd="0" parTransId="{C9BC5E4A-FF4F-4574-8175-E7DE254948E2}" sibTransId="{F4B82D87-08B0-47EE-B230-027DB4503E6A}"/>
    <dgm:cxn modelId="{C6FB5B59-110B-4E51-B107-642EBE1BC28E}" type="presParOf" srcId="{EF8538EB-BD70-4C4C-B3FF-6DB7EBF5644D}" destId="{D6D95358-99E7-47F5-9DCB-E659850C3E7C}" srcOrd="0" destOrd="0" presId="urn:microsoft.com/office/officeart/2005/8/layout/cycle4#2"/>
    <dgm:cxn modelId="{81EEE057-6AF6-4E3A-8C91-C05860771704}" type="presParOf" srcId="{D6D95358-99E7-47F5-9DCB-E659850C3E7C}" destId="{C35C7ADB-0B86-418B-90EF-D07069BBA3A8}" srcOrd="0" destOrd="0" presId="urn:microsoft.com/office/officeart/2005/8/layout/cycle4#2"/>
    <dgm:cxn modelId="{E855802F-C590-4421-8E0C-B4A30D83CD2C}" type="presParOf" srcId="{C35C7ADB-0B86-418B-90EF-D07069BBA3A8}" destId="{208D74C0-C46E-4DD3-9448-889764D9B8F4}" srcOrd="0" destOrd="0" presId="urn:microsoft.com/office/officeart/2005/8/layout/cycle4#2"/>
    <dgm:cxn modelId="{02272170-32B5-4E25-BA78-1BD11DA91024}" type="presParOf" srcId="{C35C7ADB-0B86-418B-90EF-D07069BBA3A8}" destId="{D00D10A2-04AC-4C36-A4C0-BCC88E0816C3}" srcOrd="1" destOrd="0" presId="urn:microsoft.com/office/officeart/2005/8/layout/cycle4#2"/>
    <dgm:cxn modelId="{8686855A-7695-41C1-B830-7FE4D233D07D}" type="presParOf" srcId="{D6D95358-99E7-47F5-9DCB-E659850C3E7C}" destId="{04DB7AC1-7489-4B7E-999C-C65657225E93}" srcOrd="1" destOrd="0" presId="urn:microsoft.com/office/officeart/2005/8/layout/cycle4#2"/>
    <dgm:cxn modelId="{6E5C34CD-939F-4AE7-9860-1CF39BBB5A9E}" type="presParOf" srcId="{04DB7AC1-7489-4B7E-999C-C65657225E93}" destId="{27B7BD5F-8CFD-45DF-8C8B-A21876EB15CF}" srcOrd="0" destOrd="0" presId="urn:microsoft.com/office/officeart/2005/8/layout/cycle4#2"/>
    <dgm:cxn modelId="{CF152BE6-461A-4DF2-97AB-8018D1068142}" type="presParOf" srcId="{04DB7AC1-7489-4B7E-999C-C65657225E93}" destId="{92F7FBE9-3C2D-489B-8FE5-D41479C9FCBE}" srcOrd="1" destOrd="0" presId="urn:microsoft.com/office/officeart/2005/8/layout/cycle4#2"/>
    <dgm:cxn modelId="{5185067E-D713-45F9-B432-17F5D8E7C636}" type="presParOf" srcId="{D6D95358-99E7-47F5-9DCB-E659850C3E7C}" destId="{AB0D2AC0-FBA3-4643-97A4-6F2FDD5C16F5}" srcOrd="2" destOrd="0" presId="urn:microsoft.com/office/officeart/2005/8/layout/cycle4#2"/>
    <dgm:cxn modelId="{669822E9-A6AE-4634-8CDE-E41E091EB7F7}" type="presParOf" srcId="{AB0D2AC0-FBA3-4643-97A4-6F2FDD5C16F5}" destId="{091473EA-1C89-41FB-B540-394625387AF1}" srcOrd="0" destOrd="0" presId="urn:microsoft.com/office/officeart/2005/8/layout/cycle4#2"/>
    <dgm:cxn modelId="{ADC835CA-16F5-47D7-BF12-257E09DE0DCE}" type="presParOf" srcId="{AB0D2AC0-FBA3-4643-97A4-6F2FDD5C16F5}" destId="{6FEC5B95-DF26-4A1B-ABE3-FCD724F9B1F8}" srcOrd="1" destOrd="0" presId="urn:microsoft.com/office/officeart/2005/8/layout/cycle4#2"/>
    <dgm:cxn modelId="{1E6AE979-8E75-468B-9DA7-A06AEAF0AB2E}" type="presParOf" srcId="{D6D95358-99E7-47F5-9DCB-E659850C3E7C}" destId="{6847867E-2C99-4D7E-A9E6-090BD130D118}" srcOrd="3" destOrd="0" presId="urn:microsoft.com/office/officeart/2005/8/layout/cycle4#2"/>
    <dgm:cxn modelId="{200DE490-DCCF-4AF1-851C-46E2BB4740E3}" type="presParOf" srcId="{6847867E-2C99-4D7E-A9E6-090BD130D118}" destId="{263FBC94-E580-4524-9BAD-0945BA13E2AD}" srcOrd="0" destOrd="0" presId="urn:microsoft.com/office/officeart/2005/8/layout/cycle4#2"/>
    <dgm:cxn modelId="{159FEC98-3969-48B6-9747-1CCE5C46540E}" type="presParOf" srcId="{6847867E-2C99-4D7E-A9E6-090BD130D118}" destId="{A14ECCAF-4F5F-41E6-BC3F-6DA462498B85}" srcOrd="1" destOrd="0" presId="urn:microsoft.com/office/officeart/2005/8/layout/cycle4#2"/>
    <dgm:cxn modelId="{4D02680F-7889-4355-913A-4368B81720D3}" type="presParOf" srcId="{D6D95358-99E7-47F5-9DCB-E659850C3E7C}" destId="{0369DE28-E358-48BD-8D53-6E7CC76BB80C}" srcOrd="4" destOrd="0" presId="urn:microsoft.com/office/officeart/2005/8/layout/cycle4#2"/>
    <dgm:cxn modelId="{0A74AD27-614C-434A-BA3B-5D201F27EA37}" type="presParOf" srcId="{EF8538EB-BD70-4C4C-B3FF-6DB7EBF5644D}" destId="{749B8E58-08DD-40DA-8614-C69CCA5D0D4C}" srcOrd="1" destOrd="0" presId="urn:microsoft.com/office/officeart/2005/8/layout/cycle4#2"/>
    <dgm:cxn modelId="{BF408C23-C213-4FA5-A826-CA2D5874C70B}" type="presParOf" srcId="{749B8E58-08DD-40DA-8614-C69CCA5D0D4C}" destId="{E712D937-3EDE-441D-8D1F-62946820F910}" srcOrd="0" destOrd="0" presId="urn:microsoft.com/office/officeart/2005/8/layout/cycle4#2"/>
    <dgm:cxn modelId="{4B02C337-FC7B-4F9B-A01D-9D9AF56BD1B2}" type="presParOf" srcId="{749B8E58-08DD-40DA-8614-C69CCA5D0D4C}" destId="{F1D26337-89F7-41F7-8086-A2690E1A3516}" srcOrd="1" destOrd="0" presId="urn:microsoft.com/office/officeart/2005/8/layout/cycle4#2"/>
    <dgm:cxn modelId="{4F49FF41-BBCE-46AD-BF02-165B1E693EB5}" type="presParOf" srcId="{749B8E58-08DD-40DA-8614-C69CCA5D0D4C}" destId="{6ADA5A20-158B-48F3-A97B-18FD133DA2B8}" srcOrd="2" destOrd="0" presId="urn:microsoft.com/office/officeart/2005/8/layout/cycle4#2"/>
    <dgm:cxn modelId="{FF220442-DF13-42B3-AD06-7AF3B9429221}" type="presParOf" srcId="{749B8E58-08DD-40DA-8614-C69CCA5D0D4C}" destId="{53055B1F-A76D-42AE-895D-4E26DCE81E71}" srcOrd="3" destOrd="0" presId="urn:microsoft.com/office/officeart/2005/8/layout/cycle4#2"/>
    <dgm:cxn modelId="{C5375412-7A73-499C-AF77-B5C6712F28BC}" type="presParOf" srcId="{749B8E58-08DD-40DA-8614-C69CCA5D0D4C}" destId="{28F9E621-C21E-448E-B294-78C65066160B}" srcOrd="4" destOrd="0" presId="urn:microsoft.com/office/officeart/2005/8/layout/cycle4#2"/>
    <dgm:cxn modelId="{098CABCC-1FA4-4355-8DCD-DC5CAFD88565}" type="presParOf" srcId="{EF8538EB-BD70-4C4C-B3FF-6DB7EBF5644D}" destId="{98F56D63-1997-469A-BF72-1AE635FBA040}" srcOrd="2" destOrd="0" presId="urn:microsoft.com/office/officeart/2005/8/layout/cycle4#2"/>
    <dgm:cxn modelId="{1E61AD93-E516-4D85-974F-A1A7219625D7}" type="presParOf" srcId="{EF8538EB-BD70-4C4C-B3FF-6DB7EBF5644D}" destId="{1E0E93F3-1C6C-4BAB-9396-C56C8F90686C}" srcOrd="3" destOrd="0" presId="urn:microsoft.com/office/officeart/2005/8/layout/cycle4#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9EEF8-61E7-4630-AA7A-E7B91EBBF761}" type="doc">
      <dgm:prSet loTypeId="urn:microsoft.com/office/officeart/2005/8/layout/cycle4#3" loCatId="relationship" qsTypeId="urn:microsoft.com/office/officeart/2005/8/quickstyle/simple1#1" qsCatId="simple" csTypeId="urn:microsoft.com/office/officeart/2005/8/colors/accent1_2#1" csCatId="accent1" phldr="1"/>
      <dgm:spPr/>
      <dgm:t>
        <a:bodyPr/>
        <a:lstStyle/>
        <a:p>
          <a:endParaRPr lang="en-US"/>
        </a:p>
      </dgm:t>
    </dgm:pt>
    <dgm:pt modelId="{037A0E87-B87E-442A-B216-954F0F27156C}">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a:solidFill>
            <a:schemeClr val="bg1"/>
          </a:solidFill>
        </a:ln>
      </dgm:spPr>
      <dgm:t>
        <a:bodyPr anchor="t"/>
        <a:lstStyle/>
        <a:p>
          <a:r>
            <a:rPr lang="en-US" sz="1600" b="0" dirty="0" smtClean="0"/>
            <a:t>System Availability</a:t>
          </a:r>
          <a:endParaRPr lang="en-US" sz="1600" b="0" dirty="0"/>
        </a:p>
      </dgm:t>
    </dgm:pt>
    <dgm:pt modelId="{B41AF00B-3B4D-400E-BCB3-A138F8DCC06D}" type="parTrans" cxnId="{31CAF5E0-B5D3-464E-8031-6D8E17D98117}">
      <dgm:prSet/>
      <dgm:spPr/>
      <dgm:t>
        <a:bodyPr/>
        <a:lstStyle/>
        <a:p>
          <a:endParaRPr lang="en-US"/>
        </a:p>
      </dgm:t>
    </dgm:pt>
    <dgm:pt modelId="{6AB0853B-FBD7-495D-8A63-892065424FB4}" type="sibTrans" cxnId="{31CAF5E0-B5D3-464E-8031-6D8E17D98117}">
      <dgm:prSet/>
      <dgm:spPr/>
      <dgm:t>
        <a:bodyPr/>
        <a:lstStyle/>
        <a:p>
          <a:endParaRPr lang="en-US"/>
        </a:p>
      </dgm:t>
    </dgm:pt>
    <dgm:pt modelId="{75AFAECE-03B1-42B4-A34E-AE33D3CCF511}">
      <dgm:prSet phldrT="[טקסט]" phldr="1"/>
      <dgm:spPr>
        <a:noFill/>
        <a:ln>
          <a:noFill/>
        </a:ln>
      </dgm:spPr>
      <dgm:t>
        <a:bodyPr/>
        <a:lstStyle/>
        <a:p>
          <a:endParaRPr lang="en-US" dirty="0"/>
        </a:p>
      </dgm:t>
    </dgm:pt>
    <dgm:pt modelId="{9CE4D605-0768-415A-9915-D91E76B509E2}" type="parTrans" cxnId="{61E8275A-F7A8-4C8A-A992-75E1C64FA749}">
      <dgm:prSet/>
      <dgm:spPr/>
      <dgm:t>
        <a:bodyPr/>
        <a:lstStyle/>
        <a:p>
          <a:endParaRPr lang="en-US"/>
        </a:p>
      </dgm:t>
    </dgm:pt>
    <dgm:pt modelId="{14BAC209-F900-4BE9-BA74-2395CB53D7F4}" type="sibTrans" cxnId="{61E8275A-F7A8-4C8A-A992-75E1C64FA749}">
      <dgm:prSet/>
      <dgm:spPr/>
      <dgm:t>
        <a:bodyPr/>
        <a:lstStyle/>
        <a:p>
          <a:endParaRPr lang="en-US"/>
        </a:p>
      </dgm:t>
    </dgm:pt>
    <dgm:pt modelId="{E3F786C1-B797-4F24-9514-04B5CBB14754}">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a:solidFill>
            <a:schemeClr val="bg1"/>
          </a:solidFill>
        </a:ln>
      </dgm:spPr>
      <dgm:t>
        <a:bodyPr anchor="t"/>
        <a:lstStyle/>
        <a:p>
          <a:r>
            <a:rPr lang="en-US" sz="1600" b="0" dirty="0" smtClean="0"/>
            <a:t>Application Security</a:t>
          </a:r>
          <a:endParaRPr lang="en-US" sz="1600" b="0" dirty="0"/>
        </a:p>
      </dgm:t>
    </dgm:pt>
    <dgm:pt modelId="{7E093388-18B2-4F2B-8ACE-712141242886}" type="parTrans" cxnId="{F296E762-D9A0-4272-8090-60C889BB9C7A}">
      <dgm:prSet/>
      <dgm:spPr/>
      <dgm:t>
        <a:bodyPr/>
        <a:lstStyle/>
        <a:p>
          <a:endParaRPr lang="en-US"/>
        </a:p>
      </dgm:t>
    </dgm:pt>
    <dgm:pt modelId="{BF2F1129-807A-4599-A5A6-49C02B06A3DB}" type="sibTrans" cxnId="{F296E762-D9A0-4272-8090-60C889BB9C7A}">
      <dgm:prSet/>
      <dgm:spPr/>
      <dgm:t>
        <a:bodyPr/>
        <a:lstStyle/>
        <a:p>
          <a:endParaRPr lang="en-US"/>
        </a:p>
      </dgm:t>
    </dgm:pt>
    <dgm:pt modelId="{CA4A5ED4-A08E-4375-B19C-D464D4BAE258}">
      <dgm:prSet phldrT="[טקסט]" phldr="1"/>
      <dgm:spPr>
        <a:noFill/>
        <a:ln>
          <a:noFill/>
        </a:ln>
      </dgm:spPr>
      <dgm:t>
        <a:bodyPr/>
        <a:lstStyle/>
        <a:p>
          <a:endParaRPr lang="en-US" dirty="0"/>
        </a:p>
      </dgm:t>
    </dgm:pt>
    <dgm:pt modelId="{BA935BE2-A7A5-45B4-99A3-2DDBE83FC569}" type="parTrans" cxnId="{40DCC47C-A7CD-488B-A71D-D9357B4B94A4}">
      <dgm:prSet/>
      <dgm:spPr/>
      <dgm:t>
        <a:bodyPr/>
        <a:lstStyle/>
        <a:p>
          <a:endParaRPr lang="en-US"/>
        </a:p>
      </dgm:t>
    </dgm:pt>
    <dgm:pt modelId="{EE675556-1D05-4EE1-8C74-84EADF8F320D}" type="sibTrans" cxnId="{40DCC47C-A7CD-488B-A71D-D9357B4B94A4}">
      <dgm:prSet/>
      <dgm:spPr/>
      <dgm:t>
        <a:bodyPr/>
        <a:lstStyle/>
        <a:p>
          <a:endParaRPr lang="en-US"/>
        </a:p>
      </dgm:t>
    </dgm:pt>
    <dgm:pt modelId="{796F7134-34BB-4A10-BC1C-6DC0EAE968F9}">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a:solidFill>
            <a:schemeClr val="bg1"/>
          </a:solidFill>
        </a:ln>
      </dgm:spPr>
      <dgm:t>
        <a:bodyPr anchor="b"/>
        <a:lstStyle/>
        <a:p>
          <a:r>
            <a:rPr lang="en-US" sz="1600" b="0" dirty="0" smtClean="0"/>
            <a:t>Network Security</a:t>
          </a:r>
          <a:endParaRPr lang="en-US" sz="1600" b="0" dirty="0"/>
        </a:p>
      </dgm:t>
    </dgm:pt>
    <dgm:pt modelId="{95772DA8-C658-403F-A393-29C7E36C3F79}" type="parTrans" cxnId="{70C884B8-7569-45FF-A82A-360C20350F13}">
      <dgm:prSet/>
      <dgm:spPr/>
      <dgm:t>
        <a:bodyPr/>
        <a:lstStyle/>
        <a:p>
          <a:endParaRPr lang="en-US"/>
        </a:p>
      </dgm:t>
    </dgm:pt>
    <dgm:pt modelId="{9C0FF005-D335-4883-974A-21717E351E14}" type="sibTrans" cxnId="{70C884B8-7569-45FF-A82A-360C20350F13}">
      <dgm:prSet/>
      <dgm:spPr/>
      <dgm:t>
        <a:bodyPr/>
        <a:lstStyle/>
        <a:p>
          <a:endParaRPr lang="en-US"/>
        </a:p>
      </dgm:t>
    </dgm:pt>
    <dgm:pt modelId="{589F9546-D7BC-428A-9D46-10A328B498E7}">
      <dgm:prSet phldrT="[טקסט]" phldr="1"/>
      <dgm:spPr>
        <a:noFill/>
        <a:ln>
          <a:noFill/>
        </a:ln>
      </dgm:spPr>
      <dgm:t>
        <a:bodyPr/>
        <a:lstStyle/>
        <a:p>
          <a:endParaRPr lang="en-US" dirty="0"/>
        </a:p>
      </dgm:t>
    </dgm:pt>
    <dgm:pt modelId="{C7C8E6A2-232B-4E1F-9140-E84FE6DA4BDA}" type="parTrans" cxnId="{DE08604A-7B84-4EF9-BCD4-027D50322F4D}">
      <dgm:prSet/>
      <dgm:spPr/>
      <dgm:t>
        <a:bodyPr/>
        <a:lstStyle/>
        <a:p>
          <a:endParaRPr lang="en-US"/>
        </a:p>
      </dgm:t>
    </dgm:pt>
    <dgm:pt modelId="{A50DF2F8-5AA4-43F8-AAF3-3C30669A74A3}" type="sibTrans" cxnId="{DE08604A-7B84-4EF9-BCD4-027D50322F4D}">
      <dgm:prSet/>
      <dgm:spPr/>
      <dgm:t>
        <a:bodyPr/>
        <a:lstStyle/>
        <a:p>
          <a:endParaRPr lang="en-US"/>
        </a:p>
      </dgm:t>
    </dgm:pt>
    <dgm:pt modelId="{3BE706DE-2FA1-4C7C-B53A-54AE6C277E8D}">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a:solidFill>
            <a:schemeClr val="bg1"/>
          </a:solidFill>
        </a:ln>
      </dgm:spPr>
      <dgm:t>
        <a:bodyPr anchor="b"/>
        <a:lstStyle/>
        <a:p>
          <a:r>
            <a:rPr lang="en-US" sz="1600" b="0" dirty="0" smtClean="0"/>
            <a:t>Physical Security</a:t>
          </a:r>
          <a:endParaRPr lang="en-US" sz="1600" b="0" dirty="0"/>
        </a:p>
      </dgm:t>
    </dgm:pt>
    <dgm:pt modelId="{866FF133-F204-41F5-98E6-0152C6215D00}" type="parTrans" cxnId="{BC719F3F-1AB4-4A65-B183-0A58B7FC0FA8}">
      <dgm:prSet/>
      <dgm:spPr/>
      <dgm:t>
        <a:bodyPr/>
        <a:lstStyle/>
        <a:p>
          <a:endParaRPr lang="en-US"/>
        </a:p>
      </dgm:t>
    </dgm:pt>
    <dgm:pt modelId="{D90D95FA-21B2-4137-A0C8-D6B733B659CF}" type="sibTrans" cxnId="{BC719F3F-1AB4-4A65-B183-0A58B7FC0FA8}">
      <dgm:prSet/>
      <dgm:spPr/>
      <dgm:t>
        <a:bodyPr/>
        <a:lstStyle/>
        <a:p>
          <a:endParaRPr lang="en-US"/>
        </a:p>
      </dgm:t>
    </dgm:pt>
    <dgm:pt modelId="{AB67FBA3-DA23-4B7C-80C0-68C4CB8AD24D}">
      <dgm:prSet phldrT="[טקסט]" phldr="1"/>
      <dgm:spPr>
        <a:noFill/>
        <a:ln>
          <a:noFill/>
        </a:ln>
      </dgm:spPr>
      <dgm:t>
        <a:bodyPr/>
        <a:lstStyle/>
        <a:p>
          <a:endParaRPr lang="en-US" dirty="0"/>
        </a:p>
      </dgm:t>
    </dgm:pt>
    <dgm:pt modelId="{C9BC5E4A-FF4F-4574-8175-E7DE254948E2}" type="parTrans" cxnId="{02B72EE9-D402-4F6B-922A-9976A99373C3}">
      <dgm:prSet/>
      <dgm:spPr/>
      <dgm:t>
        <a:bodyPr/>
        <a:lstStyle/>
        <a:p>
          <a:endParaRPr lang="en-US"/>
        </a:p>
      </dgm:t>
    </dgm:pt>
    <dgm:pt modelId="{F4B82D87-08B0-47EE-B230-027DB4503E6A}" type="sibTrans" cxnId="{02B72EE9-D402-4F6B-922A-9976A99373C3}">
      <dgm:prSet/>
      <dgm:spPr/>
      <dgm:t>
        <a:bodyPr/>
        <a:lstStyle/>
        <a:p>
          <a:endParaRPr lang="en-US"/>
        </a:p>
      </dgm:t>
    </dgm:pt>
    <dgm:pt modelId="{EF8538EB-BD70-4C4C-B3FF-6DB7EBF5644D}" type="pres">
      <dgm:prSet presAssocID="{FE39EEF8-61E7-4630-AA7A-E7B91EBBF761}" presName="cycleMatrixDiagram" presStyleCnt="0">
        <dgm:presLayoutVars>
          <dgm:chMax val="1"/>
          <dgm:dir/>
          <dgm:animLvl val="lvl"/>
          <dgm:resizeHandles val="exact"/>
        </dgm:presLayoutVars>
      </dgm:prSet>
      <dgm:spPr/>
      <dgm:t>
        <a:bodyPr/>
        <a:lstStyle/>
        <a:p>
          <a:endParaRPr lang="en-US"/>
        </a:p>
      </dgm:t>
    </dgm:pt>
    <dgm:pt modelId="{D6D95358-99E7-47F5-9DCB-E659850C3E7C}" type="pres">
      <dgm:prSet presAssocID="{FE39EEF8-61E7-4630-AA7A-E7B91EBBF761}" presName="children" presStyleCnt="0"/>
      <dgm:spPr/>
    </dgm:pt>
    <dgm:pt modelId="{C35C7ADB-0B86-418B-90EF-D07069BBA3A8}" type="pres">
      <dgm:prSet presAssocID="{FE39EEF8-61E7-4630-AA7A-E7B91EBBF761}" presName="child1group" presStyleCnt="0"/>
      <dgm:spPr/>
    </dgm:pt>
    <dgm:pt modelId="{208D74C0-C46E-4DD3-9448-889764D9B8F4}" type="pres">
      <dgm:prSet presAssocID="{FE39EEF8-61E7-4630-AA7A-E7B91EBBF761}" presName="child1" presStyleLbl="bgAcc1" presStyleIdx="0" presStyleCnt="4"/>
      <dgm:spPr/>
      <dgm:t>
        <a:bodyPr/>
        <a:lstStyle/>
        <a:p>
          <a:endParaRPr lang="en-US"/>
        </a:p>
      </dgm:t>
    </dgm:pt>
    <dgm:pt modelId="{D00D10A2-04AC-4C36-A4C0-BCC88E0816C3}" type="pres">
      <dgm:prSet presAssocID="{FE39EEF8-61E7-4630-AA7A-E7B91EBBF761}" presName="child1Text" presStyleLbl="bgAcc1" presStyleIdx="0" presStyleCnt="4">
        <dgm:presLayoutVars>
          <dgm:bulletEnabled val="1"/>
        </dgm:presLayoutVars>
      </dgm:prSet>
      <dgm:spPr/>
      <dgm:t>
        <a:bodyPr/>
        <a:lstStyle/>
        <a:p>
          <a:endParaRPr lang="en-US"/>
        </a:p>
      </dgm:t>
    </dgm:pt>
    <dgm:pt modelId="{04DB7AC1-7489-4B7E-999C-C65657225E93}" type="pres">
      <dgm:prSet presAssocID="{FE39EEF8-61E7-4630-AA7A-E7B91EBBF761}" presName="child2group" presStyleCnt="0"/>
      <dgm:spPr/>
    </dgm:pt>
    <dgm:pt modelId="{27B7BD5F-8CFD-45DF-8C8B-A21876EB15CF}" type="pres">
      <dgm:prSet presAssocID="{FE39EEF8-61E7-4630-AA7A-E7B91EBBF761}" presName="child2" presStyleLbl="bgAcc1" presStyleIdx="1" presStyleCnt="4"/>
      <dgm:spPr/>
      <dgm:t>
        <a:bodyPr/>
        <a:lstStyle/>
        <a:p>
          <a:endParaRPr lang="en-US"/>
        </a:p>
      </dgm:t>
    </dgm:pt>
    <dgm:pt modelId="{92F7FBE9-3C2D-489B-8FE5-D41479C9FCBE}" type="pres">
      <dgm:prSet presAssocID="{FE39EEF8-61E7-4630-AA7A-E7B91EBBF761}" presName="child2Text" presStyleLbl="bgAcc1" presStyleIdx="1" presStyleCnt="4">
        <dgm:presLayoutVars>
          <dgm:bulletEnabled val="1"/>
        </dgm:presLayoutVars>
      </dgm:prSet>
      <dgm:spPr/>
      <dgm:t>
        <a:bodyPr/>
        <a:lstStyle/>
        <a:p>
          <a:endParaRPr lang="en-US"/>
        </a:p>
      </dgm:t>
    </dgm:pt>
    <dgm:pt modelId="{AB0D2AC0-FBA3-4643-97A4-6F2FDD5C16F5}" type="pres">
      <dgm:prSet presAssocID="{FE39EEF8-61E7-4630-AA7A-E7B91EBBF761}" presName="child3group" presStyleCnt="0"/>
      <dgm:spPr/>
    </dgm:pt>
    <dgm:pt modelId="{091473EA-1C89-41FB-B540-394625387AF1}" type="pres">
      <dgm:prSet presAssocID="{FE39EEF8-61E7-4630-AA7A-E7B91EBBF761}" presName="child3" presStyleLbl="bgAcc1" presStyleIdx="2" presStyleCnt="4"/>
      <dgm:spPr/>
      <dgm:t>
        <a:bodyPr/>
        <a:lstStyle/>
        <a:p>
          <a:endParaRPr lang="en-US"/>
        </a:p>
      </dgm:t>
    </dgm:pt>
    <dgm:pt modelId="{6FEC5B95-DF26-4A1B-ABE3-FCD724F9B1F8}" type="pres">
      <dgm:prSet presAssocID="{FE39EEF8-61E7-4630-AA7A-E7B91EBBF761}" presName="child3Text" presStyleLbl="bgAcc1" presStyleIdx="2" presStyleCnt="4">
        <dgm:presLayoutVars>
          <dgm:bulletEnabled val="1"/>
        </dgm:presLayoutVars>
      </dgm:prSet>
      <dgm:spPr/>
      <dgm:t>
        <a:bodyPr/>
        <a:lstStyle/>
        <a:p>
          <a:endParaRPr lang="en-US"/>
        </a:p>
      </dgm:t>
    </dgm:pt>
    <dgm:pt modelId="{6847867E-2C99-4D7E-A9E6-090BD130D118}" type="pres">
      <dgm:prSet presAssocID="{FE39EEF8-61E7-4630-AA7A-E7B91EBBF761}" presName="child4group" presStyleCnt="0"/>
      <dgm:spPr/>
    </dgm:pt>
    <dgm:pt modelId="{263FBC94-E580-4524-9BAD-0945BA13E2AD}" type="pres">
      <dgm:prSet presAssocID="{FE39EEF8-61E7-4630-AA7A-E7B91EBBF761}" presName="child4" presStyleLbl="bgAcc1" presStyleIdx="3" presStyleCnt="4"/>
      <dgm:spPr/>
      <dgm:t>
        <a:bodyPr/>
        <a:lstStyle/>
        <a:p>
          <a:endParaRPr lang="en-US"/>
        </a:p>
      </dgm:t>
    </dgm:pt>
    <dgm:pt modelId="{A14ECCAF-4F5F-41E6-BC3F-6DA462498B85}" type="pres">
      <dgm:prSet presAssocID="{FE39EEF8-61E7-4630-AA7A-E7B91EBBF761}" presName="child4Text" presStyleLbl="bgAcc1" presStyleIdx="3" presStyleCnt="4">
        <dgm:presLayoutVars>
          <dgm:bulletEnabled val="1"/>
        </dgm:presLayoutVars>
      </dgm:prSet>
      <dgm:spPr/>
      <dgm:t>
        <a:bodyPr/>
        <a:lstStyle/>
        <a:p>
          <a:endParaRPr lang="en-US"/>
        </a:p>
      </dgm:t>
    </dgm:pt>
    <dgm:pt modelId="{0369DE28-E358-48BD-8D53-6E7CC76BB80C}" type="pres">
      <dgm:prSet presAssocID="{FE39EEF8-61E7-4630-AA7A-E7B91EBBF761}" presName="childPlaceholder" presStyleCnt="0"/>
      <dgm:spPr/>
    </dgm:pt>
    <dgm:pt modelId="{749B8E58-08DD-40DA-8614-C69CCA5D0D4C}" type="pres">
      <dgm:prSet presAssocID="{FE39EEF8-61E7-4630-AA7A-E7B91EBBF761}" presName="circle" presStyleCnt="0"/>
      <dgm:spPr/>
    </dgm:pt>
    <dgm:pt modelId="{E712D937-3EDE-441D-8D1F-62946820F910}" type="pres">
      <dgm:prSet presAssocID="{FE39EEF8-61E7-4630-AA7A-E7B91EBBF761}" presName="quadrant1" presStyleLbl="node1" presStyleIdx="0" presStyleCnt="4">
        <dgm:presLayoutVars>
          <dgm:chMax val="1"/>
          <dgm:bulletEnabled val="1"/>
        </dgm:presLayoutVars>
      </dgm:prSet>
      <dgm:spPr/>
      <dgm:t>
        <a:bodyPr/>
        <a:lstStyle/>
        <a:p>
          <a:endParaRPr lang="en-US"/>
        </a:p>
      </dgm:t>
    </dgm:pt>
    <dgm:pt modelId="{F1D26337-89F7-41F7-8086-A2690E1A3516}" type="pres">
      <dgm:prSet presAssocID="{FE39EEF8-61E7-4630-AA7A-E7B91EBBF761}" presName="quadrant2" presStyleLbl="node1" presStyleIdx="1" presStyleCnt="4">
        <dgm:presLayoutVars>
          <dgm:chMax val="1"/>
          <dgm:bulletEnabled val="1"/>
        </dgm:presLayoutVars>
      </dgm:prSet>
      <dgm:spPr/>
      <dgm:t>
        <a:bodyPr/>
        <a:lstStyle/>
        <a:p>
          <a:endParaRPr lang="en-US"/>
        </a:p>
      </dgm:t>
    </dgm:pt>
    <dgm:pt modelId="{6ADA5A20-158B-48F3-A97B-18FD133DA2B8}" type="pres">
      <dgm:prSet presAssocID="{FE39EEF8-61E7-4630-AA7A-E7B91EBBF761}" presName="quadrant3" presStyleLbl="node1" presStyleIdx="2" presStyleCnt="4">
        <dgm:presLayoutVars>
          <dgm:chMax val="1"/>
          <dgm:bulletEnabled val="1"/>
        </dgm:presLayoutVars>
      </dgm:prSet>
      <dgm:spPr/>
      <dgm:t>
        <a:bodyPr/>
        <a:lstStyle/>
        <a:p>
          <a:endParaRPr lang="en-US"/>
        </a:p>
      </dgm:t>
    </dgm:pt>
    <dgm:pt modelId="{53055B1F-A76D-42AE-895D-4E26DCE81E71}" type="pres">
      <dgm:prSet presAssocID="{FE39EEF8-61E7-4630-AA7A-E7B91EBBF761}" presName="quadrant4" presStyleLbl="node1" presStyleIdx="3" presStyleCnt="4">
        <dgm:presLayoutVars>
          <dgm:chMax val="1"/>
          <dgm:bulletEnabled val="1"/>
        </dgm:presLayoutVars>
      </dgm:prSet>
      <dgm:spPr/>
      <dgm:t>
        <a:bodyPr/>
        <a:lstStyle/>
        <a:p>
          <a:endParaRPr lang="en-US"/>
        </a:p>
      </dgm:t>
    </dgm:pt>
    <dgm:pt modelId="{28F9E621-C21E-448E-B294-78C65066160B}" type="pres">
      <dgm:prSet presAssocID="{FE39EEF8-61E7-4630-AA7A-E7B91EBBF761}" presName="quadrantPlaceholder" presStyleCnt="0"/>
      <dgm:spPr/>
    </dgm:pt>
    <dgm:pt modelId="{98F56D63-1997-469A-BF72-1AE635FBA040}" type="pres">
      <dgm:prSet presAssocID="{FE39EEF8-61E7-4630-AA7A-E7B91EBBF761}" presName="center1" presStyleLbl="fgShp" presStyleIdx="0" presStyleCnt="2"/>
      <dgm:spPr>
        <a:noFill/>
        <a:ln>
          <a:noFill/>
        </a:ln>
      </dgm:spPr>
    </dgm:pt>
    <dgm:pt modelId="{1E0E93F3-1C6C-4BAB-9396-C56C8F90686C}" type="pres">
      <dgm:prSet presAssocID="{FE39EEF8-61E7-4630-AA7A-E7B91EBBF761}" presName="center2" presStyleLbl="fgShp" presStyleIdx="1" presStyleCnt="2"/>
      <dgm:spPr>
        <a:noFill/>
        <a:ln>
          <a:noFill/>
        </a:ln>
      </dgm:spPr>
    </dgm:pt>
  </dgm:ptLst>
  <dgm:cxnLst>
    <dgm:cxn modelId="{40DCC47C-A7CD-488B-A71D-D9357B4B94A4}" srcId="{E3F786C1-B797-4F24-9514-04B5CBB14754}" destId="{CA4A5ED4-A08E-4375-B19C-D464D4BAE258}" srcOrd="0" destOrd="0" parTransId="{BA935BE2-A7A5-45B4-99A3-2DDBE83FC569}" sibTransId="{EE675556-1D05-4EE1-8C74-84EADF8F320D}"/>
    <dgm:cxn modelId="{3D8557CD-DBA0-4F1C-84B0-209B7A0DA467}" type="presOf" srcId="{037A0E87-B87E-442A-B216-954F0F27156C}" destId="{E712D937-3EDE-441D-8D1F-62946820F910}" srcOrd="0" destOrd="0" presId="urn:microsoft.com/office/officeart/2005/8/layout/cycle4#3"/>
    <dgm:cxn modelId="{31CAF5E0-B5D3-464E-8031-6D8E17D98117}" srcId="{FE39EEF8-61E7-4630-AA7A-E7B91EBBF761}" destId="{037A0E87-B87E-442A-B216-954F0F27156C}" srcOrd="0" destOrd="0" parTransId="{B41AF00B-3B4D-400E-BCB3-A138F8DCC06D}" sibTransId="{6AB0853B-FBD7-495D-8A63-892065424FB4}"/>
    <dgm:cxn modelId="{75E3E24B-9EF9-44EF-94A5-8C16F17F8FA3}" type="presOf" srcId="{AB67FBA3-DA23-4B7C-80C0-68C4CB8AD24D}" destId="{263FBC94-E580-4524-9BAD-0945BA13E2AD}" srcOrd="0" destOrd="0" presId="urn:microsoft.com/office/officeart/2005/8/layout/cycle4#3"/>
    <dgm:cxn modelId="{89714FB8-8151-4A25-89A6-62930D93FDBB}" type="presOf" srcId="{796F7134-34BB-4A10-BC1C-6DC0EAE968F9}" destId="{6ADA5A20-158B-48F3-A97B-18FD133DA2B8}" srcOrd="0" destOrd="0" presId="urn:microsoft.com/office/officeart/2005/8/layout/cycle4#3"/>
    <dgm:cxn modelId="{2CA984DE-C8A1-4500-9167-680EDE68EB75}" type="presOf" srcId="{589F9546-D7BC-428A-9D46-10A328B498E7}" destId="{6FEC5B95-DF26-4A1B-ABE3-FCD724F9B1F8}" srcOrd="1" destOrd="0" presId="urn:microsoft.com/office/officeart/2005/8/layout/cycle4#3"/>
    <dgm:cxn modelId="{A49EB1A8-060F-474A-AEE4-8578C362C1CA}" type="presOf" srcId="{E3F786C1-B797-4F24-9514-04B5CBB14754}" destId="{F1D26337-89F7-41F7-8086-A2690E1A3516}" srcOrd="0" destOrd="0" presId="urn:microsoft.com/office/officeart/2005/8/layout/cycle4#3"/>
    <dgm:cxn modelId="{F296E762-D9A0-4272-8090-60C889BB9C7A}" srcId="{FE39EEF8-61E7-4630-AA7A-E7B91EBBF761}" destId="{E3F786C1-B797-4F24-9514-04B5CBB14754}" srcOrd="1" destOrd="0" parTransId="{7E093388-18B2-4F2B-8ACE-712141242886}" sibTransId="{BF2F1129-807A-4599-A5A6-49C02B06A3DB}"/>
    <dgm:cxn modelId="{254ECCEA-BF80-46A3-8C75-E172F8E7865A}" type="presOf" srcId="{CA4A5ED4-A08E-4375-B19C-D464D4BAE258}" destId="{92F7FBE9-3C2D-489B-8FE5-D41479C9FCBE}" srcOrd="1" destOrd="0" presId="urn:microsoft.com/office/officeart/2005/8/layout/cycle4#3"/>
    <dgm:cxn modelId="{27795351-0A31-4F0F-B9A5-294806033FD3}" type="presOf" srcId="{3BE706DE-2FA1-4C7C-B53A-54AE6C277E8D}" destId="{53055B1F-A76D-42AE-895D-4E26DCE81E71}" srcOrd="0" destOrd="0" presId="urn:microsoft.com/office/officeart/2005/8/layout/cycle4#3"/>
    <dgm:cxn modelId="{70C884B8-7569-45FF-A82A-360C20350F13}" srcId="{FE39EEF8-61E7-4630-AA7A-E7B91EBBF761}" destId="{796F7134-34BB-4A10-BC1C-6DC0EAE968F9}" srcOrd="2" destOrd="0" parTransId="{95772DA8-C658-403F-A393-29C7E36C3F79}" sibTransId="{9C0FF005-D335-4883-974A-21717E351E14}"/>
    <dgm:cxn modelId="{02B72EE9-D402-4F6B-922A-9976A99373C3}" srcId="{3BE706DE-2FA1-4C7C-B53A-54AE6C277E8D}" destId="{AB67FBA3-DA23-4B7C-80C0-68C4CB8AD24D}" srcOrd="0" destOrd="0" parTransId="{C9BC5E4A-FF4F-4574-8175-E7DE254948E2}" sibTransId="{F4B82D87-08B0-47EE-B230-027DB4503E6A}"/>
    <dgm:cxn modelId="{BC719F3F-1AB4-4A65-B183-0A58B7FC0FA8}" srcId="{FE39EEF8-61E7-4630-AA7A-E7B91EBBF761}" destId="{3BE706DE-2FA1-4C7C-B53A-54AE6C277E8D}" srcOrd="3" destOrd="0" parTransId="{866FF133-F204-41F5-98E6-0152C6215D00}" sibTransId="{D90D95FA-21B2-4137-A0C8-D6B733B659CF}"/>
    <dgm:cxn modelId="{EA919A00-09B0-4AC8-AAD7-65AD01F32ABA}" type="presOf" srcId="{CA4A5ED4-A08E-4375-B19C-D464D4BAE258}" destId="{27B7BD5F-8CFD-45DF-8C8B-A21876EB15CF}" srcOrd="0" destOrd="0" presId="urn:microsoft.com/office/officeart/2005/8/layout/cycle4#3"/>
    <dgm:cxn modelId="{84E1B6E9-DBE1-421A-B8F1-5BBB1194BFA7}" type="presOf" srcId="{FE39EEF8-61E7-4630-AA7A-E7B91EBBF761}" destId="{EF8538EB-BD70-4C4C-B3FF-6DB7EBF5644D}" srcOrd="0" destOrd="0" presId="urn:microsoft.com/office/officeart/2005/8/layout/cycle4#3"/>
    <dgm:cxn modelId="{7462FD33-F53E-4EC6-AF80-88D7B8ED3DD3}" type="presOf" srcId="{AB67FBA3-DA23-4B7C-80C0-68C4CB8AD24D}" destId="{A14ECCAF-4F5F-41E6-BC3F-6DA462498B85}" srcOrd="1" destOrd="0" presId="urn:microsoft.com/office/officeart/2005/8/layout/cycle4#3"/>
    <dgm:cxn modelId="{4005CC3B-64B6-4E34-8E6F-D0CCB28DBFD2}" type="presOf" srcId="{75AFAECE-03B1-42B4-A34E-AE33D3CCF511}" destId="{208D74C0-C46E-4DD3-9448-889764D9B8F4}" srcOrd="0" destOrd="0" presId="urn:microsoft.com/office/officeart/2005/8/layout/cycle4#3"/>
    <dgm:cxn modelId="{F10EA82F-6FEE-4CFD-9D2F-4964C2C2EBBE}" type="presOf" srcId="{589F9546-D7BC-428A-9D46-10A328B498E7}" destId="{091473EA-1C89-41FB-B540-394625387AF1}" srcOrd="0" destOrd="0" presId="urn:microsoft.com/office/officeart/2005/8/layout/cycle4#3"/>
    <dgm:cxn modelId="{DE08604A-7B84-4EF9-BCD4-027D50322F4D}" srcId="{796F7134-34BB-4A10-BC1C-6DC0EAE968F9}" destId="{589F9546-D7BC-428A-9D46-10A328B498E7}" srcOrd="0" destOrd="0" parTransId="{C7C8E6A2-232B-4E1F-9140-E84FE6DA4BDA}" sibTransId="{A50DF2F8-5AA4-43F8-AAF3-3C30669A74A3}"/>
    <dgm:cxn modelId="{B75708CE-9D2C-40AE-B277-A94E486B83C7}" type="presOf" srcId="{75AFAECE-03B1-42B4-A34E-AE33D3CCF511}" destId="{D00D10A2-04AC-4C36-A4C0-BCC88E0816C3}" srcOrd="1" destOrd="0" presId="urn:microsoft.com/office/officeart/2005/8/layout/cycle4#3"/>
    <dgm:cxn modelId="{61E8275A-F7A8-4C8A-A992-75E1C64FA749}" srcId="{037A0E87-B87E-442A-B216-954F0F27156C}" destId="{75AFAECE-03B1-42B4-A34E-AE33D3CCF511}" srcOrd="0" destOrd="0" parTransId="{9CE4D605-0768-415A-9915-D91E76B509E2}" sibTransId="{14BAC209-F900-4BE9-BA74-2395CB53D7F4}"/>
    <dgm:cxn modelId="{2B42891C-C0F1-472A-B1E5-F57CBD6E3756}" type="presParOf" srcId="{EF8538EB-BD70-4C4C-B3FF-6DB7EBF5644D}" destId="{D6D95358-99E7-47F5-9DCB-E659850C3E7C}" srcOrd="0" destOrd="0" presId="urn:microsoft.com/office/officeart/2005/8/layout/cycle4#3"/>
    <dgm:cxn modelId="{DA3CD308-118F-41DE-BDB9-C65B0F4508FC}" type="presParOf" srcId="{D6D95358-99E7-47F5-9DCB-E659850C3E7C}" destId="{C35C7ADB-0B86-418B-90EF-D07069BBA3A8}" srcOrd="0" destOrd="0" presId="urn:microsoft.com/office/officeart/2005/8/layout/cycle4#3"/>
    <dgm:cxn modelId="{A9483A12-6A2A-4BE9-8DDE-75489F67566B}" type="presParOf" srcId="{C35C7ADB-0B86-418B-90EF-D07069BBA3A8}" destId="{208D74C0-C46E-4DD3-9448-889764D9B8F4}" srcOrd="0" destOrd="0" presId="urn:microsoft.com/office/officeart/2005/8/layout/cycle4#3"/>
    <dgm:cxn modelId="{E3EC63E6-E34C-4984-8283-D62007ADE348}" type="presParOf" srcId="{C35C7ADB-0B86-418B-90EF-D07069BBA3A8}" destId="{D00D10A2-04AC-4C36-A4C0-BCC88E0816C3}" srcOrd="1" destOrd="0" presId="urn:microsoft.com/office/officeart/2005/8/layout/cycle4#3"/>
    <dgm:cxn modelId="{55279038-5DB5-48A5-99E5-44D375875ED9}" type="presParOf" srcId="{D6D95358-99E7-47F5-9DCB-E659850C3E7C}" destId="{04DB7AC1-7489-4B7E-999C-C65657225E93}" srcOrd="1" destOrd="0" presId="urn:microsoft.com/office/officeart/2005/8/layout/cycle4#3"/>
    <dgm:cxn modelId="{8040D1DA-946B-45F6-9CCD-CEC34D659B70}" type="presParOf" srcId="{04DB7AC1-7489-4B7E-999C-C65657225E93}" destId="{27B7BD5F-8CFD-45DF-8C8B-A21876EB15CF}" srcOrd="0" destOrd="0" presId="urn:microsoft.com/office/officeart/2005/8/layout/cycle4#3"/>
    <dgm:cxn modelId="{B3FF3E6F-1D3B-4214-A39D-7311F0039D1D}" type="presParOf" srcId="{04DB7AC1-7489-4B7E-999C-C65657225E93}" destId="{92F7FBE9-3C2D-489B-8FE5-D41479C9FCBE}" srcOrd="1" destOrd="0" presId="urn:microsoft.com/office/officeart/2005/8/layout/cycle4#3"/>
    <dgm:cxn modelId="{CF138713-93D0-424E-997C-DC2D2D9FAFD7}" type="presParOf" srcId="{D6D95358-99E7-47F5-9DCB-E659850C3E7C}" destId="{AB0D2AC0-FBA3-4643-97A4-6F2FDD5C16F5}" srcOrd="2" destOrd="0" presId="urn:microsoft.com/office/officeart/2005/8/layout/cycle4#3"/>
    <dgm:cxn modelId="{6ED5EC69-A2D6-4324-BEC2-C33E9D8E3F16}" type="presParOf" srcId="{AB0D2AC0-FBA3-4643-97A4-6F2FDD5C16F5}" destId="{091473EA-1C89-41FB-B540-394625387AF1}" srcOrd="0" destOrd="0" presId="urn:microsoft.com/office/officeart/2005/8/layout/cycle4#3"/>
    <dgm:cxn modelId="{BBCA249E-A07E-422E-BA76-4E0EED023868}" type="presParOf" srcId="{AB0D2AC0-FBA3-4643-97A4-6F2FDD5C16F5}" destId="{6FEC5B95-DF26-4A1B-ABE3-FCD724F9B1F8}" srcOrd="1" destOrd="0" presId="urn:microsoft.com/office/officeart/2005/8/layout/cycle4#3"/>
    <dgm:cxn modelId="{DD59027A-B2EE-41F4-852D-64819806C946}" type="presParOf" srcId="{D6D95358-99E7-47F5-9DCB-E659850C3E7C}" destId="{6847867E-2C99-4D7E-A9E6-090BD130D118}" srcOrd="3" destOrd="0" presId="urn:microsoft.com/office/officeart/2005/8/layout/cycle4#3"/>
    <dgm:cxn modelId="{A2133F60-A803-47F4-82EA-1C884B801E11}" type="presParOf" srcId="{6847867E-2C99-4D7E-A9E6-090BD130D118}" destId="{263FBC94-E580-4524-9BAD-0945BA13E2AD}" srcOrd="0" destOrd="0" presId="urn:microsoft.com/office/officeart/2005/8/layout/cycle4#3"/>
    <dgm:cxn modelId="{37B58763-001F-41DF-B05D-DFA43FD969F4}" type="presParOf" srcId="{6847867E-2C99-4D7E-A9E6-090BD130D118}" destId="{A14ECCAF-4F5F-41E6-BC3F-6DA462498B85}" srcOrd="1" destOrd="0" presId="urn:microsoft.com/office/officeart/2005/8/layout/cycle4#3"/>
    <dgm:cxn modelId="{7969FDCC-285A-4124-BFAB-8E94E007EB02}" type="presParOf" srcId="{D6D95358-99E7-47F5-9DCB-E659850C3E7C}" destId="{0369DE28-E358-48BD-8D53-6E7CC76BB80C}" srcOrd="4" destOrd="0" presId="urn:microsoft.com/office/officeart/2005/8/layout/cycle4#3"/>
    <dgm:cxn modelId="{9105A4A0-3B22-42E1-B56A-484C4B08D581}" type="presParOf" srcId="{EF8538EB-BD70-4C4C-B3FF-6DB7EBF5644D}" destId="{749B8E58-08DD-40DA-8614-C69CCA5D0D4C}" srcOrd="1" destOrd="0" presId="urn:microsoft.com/office/officeart/2005/8/layout/cycle4#3"/>
    <dgm:cxn modelId="{4685E09A-CFEC-4202-A554-543C0714465C}" type="presParOf" srcId="{749B8E58-08DD-40DA-8614-C69CCA5D0D4C}" destId="{E712D937-3EDE-441D-8D1F-62946820F910}" srcOrd="0" destOrd="0" presId="urn:microsoft.com/office/officeart/2005/8/layout/cycle4#3"/>
    <dgm:cxn modelId="{09A413C2-F0FF-4D2D-9849-A3CC62F1317A}" type="presParOf" srcId="{749B8E58-08DD-40DA-8614-C69CCA5D0D4C}" destId="{F1D26337-89F7-41F7-8086-A2690E1A3516}" srcOrd="1" destOrd="0" presId="urn:microsoft.com/office/officeart/2005/8/layout/cycle4#3"/>
    <dgm:cxn modelId="{A83C1E1B-36C6-492E-A117-FB03A10AA985}" type="presParOf" srcId="{749B8E58-08DD-40DA-8614-C69CCA5D0D4C}" destId="{6ADA5A20-158B-48F3-A97B-18FD133DA2B8}" srcOrd="2" destOrd="0" presId="urn:microsoft.com/office/officeart/2005/8/layout/cycle4#3"/>
    <dgm:cxn modelId="{6F61584A-8215-4E1D-924F-C8BCCA103BB2}" type="presParOf" srcId="{749B8E58-08DD-40DA-8614-C69CCA5D0D4C}" destId="{53055B1F-A76D-42AE-895D-4E26DCE81E71}" srcOrd="3" destOrd="0" presId="urn:microsoft.com/office/officeart/2005/8/layout/cycle4#3"/>
    <dgm:cxn modelId="{B927E99A-8AEA-4810-94E8-82ED5003B309}" type="presParOf" srcId="{749B8E58-08DD-40DA-8614-C69CCA5D0D4C}" destId="{28F9E621-C21E-448E-B294-78C65066160B}" srcOrd="4" destOrd="0" presId="urn:microsoft.com/office/officeart/2005/8/layout/cycle4#3"/>
    <dgm:cxn modelId="{7E403535-B136-4BED-9084-9C60EE8C2431}" type="presParOf" srcId="{EF8538EB-BD70-4C4C-B3FF-6DB7EBF5644D}" destId="{98F56D63-1997-469A-BF72-1AE635FBA040}" srcOrd="2" destOrd="0" presId="urn:microsoft.com/office/officeart/2005/8/layout/cycle4#3"/>
    <dgm:cxn modelId="{78E203BD-FF49-4927-AFC3-0E55C7BC7D66}" type="presParOf" srcId="{EF8538EB-BD70-4C4C-B3FF-6DB7EBF5644D}" destId="{1E0E93F3-1C6C-4BAB-9396-C56C8F90686C}" srcOrd="3" destOrd="0" presId="urn:microsoft.com/office/officeart/2005/8/layout/cycle4#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39EEF8-61E7-4630-AA7A-E7B91EBBF761}" type="doc">
      <dgm:prSet loTypeId="urn:microsoft.com/office/officeart/2005/8/layout/cycle4#4" loCatId="relationship" qsTypeId="urn:microsoft.com/office/officeart/2005/8/quickstyle/simple1#1" qsCatId="simple" csTypeId="urn:microsoft.com/office/officeart/2005/8/colors/accent1_2#1" csCatId="accent1" phldr="1"/>
      <dgm:spPr/>
      <dgm:t>
        <a:bodyPr/>
        <a:lstStyle/>
        <a:p>
          <a:endParaRPr lang="en-US"/>
        </a:p>
      </dgm:t>
    </dgm:pt>
    <dgm:pt modelId="{037A0E87-B87E-442A-B216-954F0F27156C}">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a:solidFill>
            <a:schemeClr val="bg1"/>
          </a:solidFill>
        </a:ln>
      </dgm:spPr>
      <dgm:t>
        <a:bodyPr anchor="t"/>
        <a:lstStyle/>
        <a:p>
          <a:r>
            <a:rPr lang="en-US" sz="1600" b="0" dirty="0" smtClean="0"/>
            <a:t>System Availability</a:t>
          </a:r>
          <a:endParaRPr lang="en-US" sz="1600" b="0" dirty="0"/>
        </a:p>
      </dgm:t>
    </dgm:pt>
    <dgm:pt modelId="{B41AF00B-3B4D-400E-BCB3-A138F8DCC06D}" type="parTrans" cxnId="{31CAF5E0-B5D3-464E-8031-6D8E17D98117}">
      <dgm:prSet/>
      <dgm:spPr/>
      <dgm:t>
        <a:bodyPr/>
        <a:lstStyle/>
        <a:p>
          <a:endParaRPr lang="en-US"/>
        </a:p>
      </dgm:t>
    </dgm:pt>
    <dgm:pt modelId="{6AB0853B-FBD7-495D-8A63-892065424FB4}" type="sibTrans" cxnId="{31CAF5E0-B5D3-464E-8031-6D8E17D98117}">
      <dgm:prSet/>
      <dgm:spPr/>
      <dgm:t>
        <a:bodyPr/>
        <a:lstStyle/>
        <a:p>
          <a:endParaRPr lang="en-US"/>
        </a:p>
      </dgm:t>
    </dgm:pt>
    <dgm:pt modelId="{75AFAECE-03B1-42B4-A34E-AE33D3CCF511}">
      <dgm:prSet phldrT="[טקסט]" phldr="1"/>
      <dgm:spPr>
        <a:noFill/>
        <a:ln>
          <a:noFill/>
        </a:ln>
      </dgm:spPr>
      <dgm:t>
        <a:bodyPr/>
        <a:lstStyle/>
        <a:p>
          <a:endParaRPr lang="en-US" dirty="0"/>
        </a:p>
      </dgm:t>
    </dgm:pt>
    <dgm:pt modelId="{9CE4D605-0768-415A-9915-D91E76B509E2}" type="parTrans" cxnId="{61E8275A-F7A8-4C8A-A992-75E1C64FA749}">
      <dgm:prSet/>
      <dgm:spPr/>
      <dgm:t>
        <a:bodyPr/>
        <a:lstStyle/>
        <a:p>
          <a:endParaRPr lang="en-US"/>
        </a:p>
      </dgm:t>
    </dgm:pt>
    <dgm:pt modelId="{14BAC209-F900-4BE9-BA74-2395CB53D7F4}" type="sibTrans" cxnId="{61E8275A-F7A8-4C8A-A992-75E1C64FA749}">
      <dgm:prSet/>
      <dgm:spPr/>
      <dgm:t>
        <a:bodyPr/>
        <a:lstStyle/>
        <a:p>
          <a:endParaRPr lang="en-US"/>
        </a:p>
      </dgm:t>
    </dgm:pt>
    <dgm:pt modelId="{E3F786C1-B797-4F24-9514-04B5CBB14754}">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a:solidFill>
            <a:schemeClr val="bg1"/>
          </a:solidFill>
        </a:ln>
      </dgm:spPr>
      <dgm:t>
        <a:bodyPr anchor="t"/>
        <a:lstStyle/>
        <a:p>
          <a:r>
            <a:rPr lang="en-US" sz="1600" b="0" dirty="0" smtClean="0"/>
            <a:t>Application Security</a:t>
          </a:r>
          <a:endParaRPr lang="en-US" sz="1600" b="0" dirty="0"/>
        </a:p>
      </dgm:t>
    </dgm:pt>
    <dgm:pt modelId="{7E093388-18B2-4F2B-8ACE-712141242886}" type="parTrans" cxnId="{F296E762-D9A0-4272-8090-60C889BB9C7A}">
      <dgm:prSet/>
      <dgm:spPr/>
      <dgm:t>
        <a:bodyPr/>
        <a:lstStyle/>
        <a:p>
          <a:endParaRPr lang="en-US"/>
        </a:p>
      </dgm:t>
    </dgm:pt>
    <dgm:pt modelId="{BF2F1129-807A-4599-A5A6-49C02B06A3DB}" type="sibTrans" cxnId="{F296E762-D9A0-4272-8090-60C889BB9C7A}">
      <dgm:prSet/>
      <dgm:spPr/>
      <dgm:t>
        <a:bodyPr/>
        <a:lstStyle/>
        <a:p>
          <a:endParaRPr lang="en-US"/>
        </a:p>
      </dgm:t>
    </dgm:pt>
    <dgm:pt modelId="{796F7134-34BB-4A10-BC1C-6DC0EAE968F9}">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a:solidFill>
            <a:schemeClr val="bg1"/>
          </a:solidFill>
        </a:ln>
      </dgm:spPr>
      <dgm:t>
        <a:bodyPr anchor="b"/>
        <a:lstStyle/>
        <a:p>
          <a:r>
            <a:rPr lang="en-US" sz="1600" b="0" dirty="0" smtClean="0"/>
            <a:t>Network Security</a:t>
          </a:r>
          <a:endParaRPr lang="en-US" sz="1600" b="0" dirty="0"/>
        </a:p>
      </dgm:t>
    </dgm:pt>
    <dgm:pt modelId="{95772DA8-C658-403F-A393-29C7E36C3F79}" type="parTrans" cxnId="{70C884B8-7569-45FF-A82A-360C20350F13}">
      <dgm:prSet/>
      <dgm:spPr/>
      <dgm:t>
        <a:bodyPr/>
        <a:lstStyle/>
        <a:p>
          <a:endParaRPr lang="en-US"/>
        </a:p>
      </dgm:t>
    </dgm:pt>
    <dgm:pt modelId="{9C0FF005-D335-4883-974A-21717E351E14}" type="sibTrans" cxnId="{70C884B8-7569-45FF-A82A-360C20350F13}">
      <dgm:prSet/>
      <dgm:spPr/>
      <dgm:t>
        <a:bodyPr/>
        <a:lstStyle/>
        <a:p>
          <a:endParaRPr lang="en-US"/>
        </a:p>
      </dgm:t>
    </dgm:pt>
    <dgm:pt modelId="{AB67FBA3-DA23-4B7C-80C0-68C4CB8AD24D}">
      <dgm:prSet phldrT="[טקסט]" phldr="1"/>
      <dgm:spPr>
        <a:noFill/>
        <a:ln>
          <a:noFill/>
        </a:ln>
      </dgm:spPr>
      <dgm:t>
        <a:bodyPr/>
        <a:lstStyle/>
        <a:p>
          <a:endParaRPr lang="en-US" dirty="0"/>
        </a:p>
      </dgm:t>
    </dgm:pt>
    <dgm:pt modelId="{C9BC5E4A-FF4F-4574-8175-E7DE254948E2}" type="parTrans" cxnId="{02B72EE9-D402-4F6B-922A-9976A99373C3}">
      <dgm:prSet/>
      <dgm:spPr/>
      <dgm:t>
        <a:bodyPr/>
        <a:lstStyle/>
        <a:p>
          <a:endParaRPr lang="en-US"/>
        </a:p>
      </dgm:t>
    </dgm:pt>
    <dgm:pt modelId="{F4B82D87-08B0-47EE-B230-027DB4503E6A}" type="sibTrans" cxnId="{02B72EE9-D402-4F6B-922A-9976A99373C3}">
      <dgm:prSet/>
      <dgm:spPr/>
      <dgm:t>
        <a:bodyPr/>
        <a:lstStyle/>
        <a:p>
          <a:endParaRPr lang="en-US"/>
        </a:p>
      </dgm:t>
    </dgm:pt>
    <dgm:pt modelId="{3BE706DE-2FA1-4C7C-B53A-54AE6C277E8D}">
      <dgm:prSet phldrT="[טקסט]" custT="1"/>
      <dgm:spPr>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a:solidFill>
            <a:schemeClr val="bg1"/>
          </a:solidFill>
        </a:ln>
      </dgm:spPr>
      <dgm:t>
        <a:bodyPr anchor="b"/>
        <a:lstStyle/>
        <a:p>
          <a:r>
            <a:rPr lang="en-US" sz="1600" b="0" dirty="0" smtClean="0"/>
            <a:t>Physical Security</a:t>
          </a:r>
          <a:endParaRPr lang="en-US" sz="1600" b="0" dirty="0"/>
        </a:p>
      </dgm:t>
    </dgm:pt>
    <dgm:pt modelId="{D90D95FA-21B2-4137-A0C8-D6B733B659CF}" type="sibTrans" cxnId="{BC719F3F-1AB4-4A65-B183-0A58B7FC0FA8}">
      <dgm:prSet/>
      <dgm:spPr/>
      <dgm:t>
        <a:bodyPr/>
        <a:lstStyle/>
        <a:p>
          <a:endParaRPr lang="en-US"/>
        </a:p>
      </dgm:t>
    </dgm:pt>
    <dgm:pt modelId="{866FF133-F204-41F5-98E6-0152C6215D00}" type="parTrans" cxnId="{BC719F3F-1AB4-4A65-B183-0A58B7FC0FA8}">
      <dgm:prSet/>
      <dgm:spPr/>
      <dgm:t>
        <a:bodyPr/>
        <a:lstStyle/>
        <a:p>
          <a:endParaRPr lang="en-US"/>
        </a:p>
      </dgm:t>
    </dgm:pt>
    <dgm:pt modelId="{EF8538EB-BD70-4C4C-B3FF-6DB7EBF5644D}" type="pres">
      <dgm:prSet presAssocID="{FE39EEF8-61E7-4630-AA7A-E7B91EBBF761}" presName="cycleMatrixDiagram" presStyleCnt="0">
        <dgm:presLayoutVars>
          <dgm:chMax val="1"/>
          <dgm:dir/>
          <dgm:animLvl val="lvl"/>
          <dgm:resizeHandles val="exact"/>
        </dgm:presLayoutVars>
      </dgm:prSet>
      <dgm:spPr/>
      <dgm:t>
        <a:bodyPr/>
        <a:lstStyle/>
        <a:p>
          <a:endParaRPr lang="en-US"/>
        </a:p>
      </dgm:t>
    </dgm:pt>
    <dgm:pt modelId="{D6D95358-99E7-47F5-9DCB-E659850C3E7C}" type="pres">
      <dgm:prSet presAssocID="{FE39EEF8-61E7-4630-AA7A-E7B91EBBF761}" presName="children" presStyleCnt="0"/>
      <dgm:spPr/>
    </dgm:pt>
    <dgm:pt modelId="{C35C7ADB-0B86-418B-90EF-D07069BBA3A8}" type="pres">
      <dgm:prSet presAssocID="{FE39EEF8-61E7-4630-AA7A-E7B91EBBF761}" presName="child1group" presStyleCnt="0"/>
      <dgm:spPr/>
    </dgm:pt>
    <dgm:pt modelId="{208D74C0-C46E-4DD3-9448-889764D9B8F4}" type="pres">
      <dgm:prSet presAssocID="{FE39EEF8-61E7-4630-AA7A-E7B91EBBF761}" presName="child1" presStyleLbl="bgAcc1" presStyleIdx="0" presStyleCnt="2"/>
      <dgm:spPr/>
      <dgm:t>
        <a:bodyPr/>
        <a:lstStyle/>
        <a:p>
          <a:endParaRPr lang="en-US"/>
        </a:p>
      </dgm:t>
    </dgm:pt>
    <dgm:pt modelId="{D00D10A2-04AC-4C36-A4C0-BCC88E0816C3}" type="pres">
      <dgm:prSet presAssocID="{FE39EEF8-61E7-4630-AA7A-E7B91EBBF761}" presName="child1Text" presStyleLbl="bgAcc1" presStyleIdx="0" presStyleCnt="2">
        <dgm:presLayoutVars>
          <dgm:bulletEnabled val="1"/>
        </dgm:presLayoutVars>
      </dgm:prSet>
      <dgm:spPr/>
      <dgm:t>
        <a:bodyPr/>
        <a:lstStyle/>
        <a:p>
          <a:endParaRPr lang="en-US"/>
        </a:p>
      </dgm:t>
    </dgm:pt>
    <dgm:pt modelId="{6847867E-2C99-4D7E-A9E6-090BD130D118}" type="pres">
      <dgm:prSet presAssocID="{FE39EEF8-61E7-4630-AA7A-E7B91EBBF761}" presName="child4group" presStyleCnt="0"/>
      <dgm:spPr/>
    </dgm:pt>
    <dgm:pt modelId="{263FBC94-E580-4524-9BAD-0945BA13E2AD}" type="pres">
      <dgm:prSet presAssocID="{FE39EEF8-61E7-4630-AA7A-E7B91EBBF761}" presName="child4" presStyleLbl="bgAcc1" presStyleIdx="1" presStyleCnt="2"/>
      <dgm:spPr/>
      <dgm:t>
        <a:bodyPr/>
        <a:lstStyle/>
        <a:p>
          <a:endParaRPr lang="en-US"/>
        </a:p>
      </dgm:t>
    </dgm:pt>
    <dgm:pt modelId="{A14ECCAF-4F5F-41E6-BC3F-6DA462498B85}" type="pres">
      <dgm:prSet presAssocID="{FE39EEF8-61E7-4630-AA7A-E7B91EBBF761}" presName="child4Text" presStyleLbl="bgAcc1" presStyleIdx="1" presStyleCnt="2">
        <dgm:presLayoutVars>
          <dgm:bulletEnabled val="1"/>
        </dgm:presLayoutVars>
      </dgm:prSet>
      <dgm:spPr/>
      <dgm:t>
        <a:bodyPr/>
        <a:lstStyle/>
        <a:p>
          <a:endParaRPr lang="en-US"/>
        </a:p>
      </dgm:t>
    </dgm:pt>
    <dgm:pt modelId="{0369DE28-E358-48BD-8D53-6E7CC76BB80C}" type="pres">
      <dgm:prSet presAssocID="{FE39EEF8-61E7-4630-AA7A-E7B91EBBF761}" presName="childPlaceholder" presStyleCnt="0"/>
      <dgm:spPr/>
    </dgm:pt>
    <dgm:pt modelId="{749B8E58-08DD-40DA-8614-C69CCA5D0D4C}" type="pres">
      <dgm:prSet presAssocID="{FE39EEF8-61E7-4630-AA7A-E7B91EBBF761}" presName="circle" presStyleCnt="0"/>
      <dgm:spPr/>
    </dgm:pt>
    <dgm:pt modelId="{E712D937-3EDE-441D-8D1F-62946820F910}" type="pres">
      <dgm:prSet presAssocID="{FE39EEF8-61E7-4630-AA7A-E7B91EBBF761}" presName="quadrant1" presStyleLbl="node1" presStyleIdx="0" presStyleCnt="4">
        <dgm:presLayoutVars>
          <dgm:chMax val="1"/>
          <dgm:bulletEnabled val="1"/>
        </dgm:presLayoutVars>
      </dgm:prSet>
      <dgm:spPr/>
      <dgm:t>
        <a:bodyPr/>
        <a:lstStyle/>
        <a:p>
          <a:endParaRPr lang="en-US"/>
        </a:p>
      </dgm:t>
    </dgm:pt>
    <dgm:pt modelId="{F1D26337-89F7-41F7-8086-A2690E1A3516}" type="pres">
      <dgm:prSet presAssocID="{FE39EEF8-61E7-4630-AA7A-E7B91EBBF761}" presName="quadrant2" presStyleLbl="node1" presStyleIdx="1" presStyleCnt="4">
        <dgm:presLayoutVars>
          <dgm:chMax val="1"/>
          <dgm:bulletEnabled val="1"/>
        </dgm:presLayoutVars>
      </dgm:prSet>
      <dgm:spPr/>
      <dgm:t>
        <a:bodyPr/>
        <a:lstStyle/>
        <a:p>
          <a:endParaRPr lang="en-US"/>
        </a:p>
      </dgm:t>
    </dgm:pt>
    <dgm:pt modelId="{6ADA5A20-158B-48F3-A97B-18FD133DA2B8}" type="pres">
      <dgm:prSet presAssocID="{FE39EEF8-61E7-4630-AA7A-E7B91EBBF761}" presName="quadrant3" presStyleLbl="node1" presStyleIdx="2" presStyleCnt="4">
        <dgm:presLayoutVars>
          <dgm:chMax val="1"/>
          <dgm:bulletEnabled val="1"/>
        </dgm:presLayoutVars>
      </dgm:prSet>
      <dgm:spPr/>
      <dgm:t>
        <a:bodyPr/>
        <a:lstStyle/>
        <a:p>
          <a:endParaRPr lang="en-US"/>
        </a:p>
      </dgm:t>
    </dgm:pt>
    <dgm:pt modelId="{53055B1F-A76D-42AE-895D-4E26DCE81E71}" type="pres">
      <dgm:prSet presAssocID="{FE39EEF8-61E7-4630-AA7A-E7B91EBBF761}" presName="quadrant4" presStyleLbl="node1" presStyleIdx="3" presStyleCnt="4">
        <dgm:presLayoutVars>
          <dgm:chMax val="1"/>
          <dgm:bulletEnabled val="1"/>
        </dgm:presLayoutVars>
      </dgm:prSet>
      <dgm:spPr/>
      <dgm:t>
        <a:bodyPr/>
        <a:lstStyle/>
        <a:p>
          <a:endParaRPr lang="en-US"/>
        </a:p>
      </dgm:t>
    </dgm:pt>
    <dgm:pt modelId="{28F9E621-C21E-448E-B294-78C65066160B}" type="pres">
      <dgm:prSet presAssocID="{FE39EEF8-61E7-4630-AA7A-E7B91EBBF761}" presName="quadrantPlaceholder" presStyleCnt="0"/>
      <dgm:spPr/>
    </dgm:pt>
    <dgm:pt modelId="{98F56D63-1997-469A-BF72-1AE635FBA040}" type="pres">
      <dgm:prSet presAssocID="{FE39EEF8-61E7-4630-AA7A-E7B91EBBF761}" presName="center1" presStyleLbl="fgShp" presStyleIdx="0" presStyleCnt="2"/>
      <dgm:spPr>
        <a:noFill/>
        <a:ln>
          <a:noFill/>
        </a:ln>
      </dgm:spPr>
    </dgm:pt>
    <dgm:pt modelId="{1E0E93F3-1C6C-4BAB-9396-C56C8F90686C}" type="pres">
      <dgm:prSet presAssocID="{FE39EEF8-61E7-4630-AA7A-E7B91EBBF761}" presName="center2" presStyleLbl="fgShp" presStyleIdx="1" presStyleCnt="2"/>
      <dgm:spPr>
        <a:noFill/>
        <a:ln>
          <a:noFill/>
        </a:ln>
      </dgm:spPr>
    </dgm:pt>
  </dgm:ptLst>
  <dgm:cxnLst>
    <dgm:cxn modelId="{767E12B6-C86F-4184-939C-CB5027AEFE20}" type="presOf" srcId="{75AFAECE-03B1-42B4-A34E-AE33D3CCF511}" destId="{D00D10A2-04AC-4C36-A4C0-BCC88E0816C3}" srcOrd="1" destOrd="0" presId="urn:microsoft.com/office/officeart/2005/8/layout/cycle4#4"/>
    <dgm:cxn modelId="{06586D5D-09AD-4F6C-BB48-9EA25597AF58}" type="presOf" srcId="{AB67FBA3-DA23-4B7C-80C0-68C4CB8AD24D}" destId="{263FBC94-E580-4524-9BAD-0945BA13E2AD}" srcOrd="0" destOrd="0" presId="urn:microsoft.com/office/officeart/2005/8/layout/cycle4#4"/>
    <dgm:cxn modelId="{2965118C-FFBA-4B12-9499-9F56CFD6172C}" type="presOf" srcId="{75AFAECE-03B1-42B4-A34E-AE33D3CCF511}" destId="{208D74C0-C46E-4DD3-9448-889764D9B8F4}" srcOrd="0" destOrd="0" presId="urn:microsoft.com/office/officeart/2005/8/layout/cycle4#4"/>
    <dgm:cxn modelId="{DE8B8CB9-4930-4BB5-A502-50C0B0BB58B2}" type="presOf" srcId="{FE39EEF8-61E7-4630-AA7A-E7B91EBBF761}" destId="{EF8538EB-BD70-4C4C-B3FF-6DB7EBF5644D}" srcOrd="0" destOrd="0" presId="urn:microsoft.com/office/officeart/2005/8/layout/cycle4#4"/>
    <dgm:cxn modelId="{F296E762-D9A0-4272-8090-60C889BB9C7A}" srcId="{FE39EEF8-61E7-4630-AA7A-E7B91EBBF761}" destId="{E3F786C1-B797-4F24-9514-04B5CBB14754}" srcOrd="1" destOrd="0" parTransId="{7E093388-18B2-4F2B-8ACE-712141242886}" sibTransId="{BF2F1129-807A-4599-A5A6-49C02B06A3DB}"/>
    <dgm:cxn modelId="{31CAF5E0-B5D3-464E-8031-6D8E17D98117}" srcId="{FE39EEF8-61E7-4630-AA7A-E7B91EBBF761}" destId="{037A0E87-B87E-442A-B216-954F0F27156C}" srcOrd="0" destOrd="0" parTransId="{B41AF00B-3B4D-400E-BCB3-A138F8DCC06D}" sibTransId="{6AB0853B-FBD7-495D-8A63-892065424FB4}"/>
    <dgm:cxn modelId="{41C91BB3-02F1-453B-86E7-00F273480B8D}" type="presOf" srcId="{796F7134-34BB-4A10-BC1C-6DC0EAE968F9}" destId="{6ADA5A20-158B-48F3-A97B-18FD133DA2B8}" srcOrd="0" destOrd="0" presId="urn:microsoft.com/office/officeart/2005/8/layout/cycle4#4"/>
    <dgm:cxn modelId="{FB249C06-79CA-4C72-A2F8-714B98C1E3E3}" type="presOf" srcId="{AB67FBA3-DA23-4B7C-80C0-68C4CB8AD24D}" destId="{A14ECCAF-4F5F-41E6-BC3F-6DA462498B85}" srcOrd="1" destOrd="0" presId="urn:microsoft.com/office/officeart/2005/8/layout/cycle4#4"/>
    <dgm:cxn modelId="{BC719F3F-1AB4-4A65-B183-0A58B7FC0FA8}" srcId="{FE39EEF8-61E7-4630-AA7A-E7B91EBBF761}" destId="{3BE706DE-2FA1-4C7C-B53A-54AE6C277E8D}" srcOrd="3" destOrd="0" parTransId="{866FF133-F204-41F5-98E6-0152C6215D00}" sibTransId="{D90D95FA-21B2-4137-A0C8-D6B733B659CF}"/>
    <dgm:cxn modelId="{FDABC607-657B-43EB-B78B-F400CAD63BDC}" type="presOf" srcId="{037A0E87-B87E-442A-B216-954F0F27156C}" destId="{E712D937-3EDE-441D-8D1F-62946820F910}" srcOrd="0" destOrd="0" presId="urn:microsoft.com/office/officeart/2005/8/layout/cycle4#4"/>
    <dgm:cxn modelId="{BC7F18AF-6CDA-405A-856B-27AA02ABEE24}" type="presOf" srcId="{3BE706DE-2FA1-4C7C-B53A-54AE6C277E8D}" destId="{53055B1F-A76D-42AE-895D-4E26DCE81E71}" srcOrd="0" destOrd="0" presId="urn:microsoft.com/office/officeart/2005/8/layout/cycle4#4"/>
    <dgm:cxn modelId="{61E8275A-F7A8-4C8A-A992-75E1C64FA749}" srcId="{037A0E87-B87E-442A-B216-954F0F27156C}" destId="{75AFAECE-03B1-42B4-A34E-AE33D3CCF511}" srcOrd="0" destOrd="0" parTransId="{9CE4D605-0768-415A-9915-D91E76B509E2}" sibTransId="{14BAC209-F900-4BE9-BA74-2395CB53D7F4}"/>
    <dgm:cxn modelId="{23E31508-A127-476B-8A05-ED75FDF9D366}" type="presOf" srcId="{E3F786C1-B797-4F24-9514-04B5CBB14754}" destId="{F1D26337-89F7-41F7-8086-A2690E1A3516}" srcOrd="0" destOrd="0" presId="urn:microsoft.com/office/officeart/2005/8/layout/cycle4#4"/>
    <dgm:cxn modelId="{70C884B8-7569-45FF-A82A-360C20350F13}" srcId="{FE39EEF8-61E7-4630-AA7A-E7B91EBBF761}" destId="{796F7134-34BB-4A10-BC1C-6DC0EAE968F9}" srcOrd="2" destOrd="0" parTransId="{95772DA8-C658-403F-A393-29C7E36C3F79}" sibTransId="{9C0FF005-D335-4883-974A-21717E351E14}"/>
    <dgm:cxn modelId="{02B72EE9-D402-4F6B-922A-9976A99373C3}" srcId="{3BE706DE-2FA1-4C7C-B53A-54AE6C277E8D}" destId="{AB67FBA3-DA23-4B7C-80C0-68C4CB8AD24D}" srcOrd="0" destOrd="0" parTransId="{C9BC5E4A-FF4F-4574-8175-E7DE254948E2}" sibTransId="{F4B82D87-08B0-47EE-B230-027DB4503E6A}"/>
    <dgm:cxn modelId="{3B404073-1B59-4D1B-BCC1-1CE770F175F0}" type="presParOf" srcId="{EF8538EB-BD70-4C4C-B3FF-6DB7EBF5644D}" destId="{D6D95358-99E7-47F5-9DCB-E659850C3E7C}" srcOrd="0" destOrd="0" presId="urn:microsoft.com/office/officeart/2005/8/layout/cycle4#4"/>
    <dgm:cxn modelId="{255F3723-20B7-4563-93C5-9259940849ED}" type="presParOf" srcId="{D6D95358-99E7-47F5-9DCB-E659850C3E7C}" destId="{C35C7ADB-0B86-418B-90EF-D07069BBA3A8}" srcOrd="0" destOrd="0" presId="urn:microsoft.com/office/officeart/2005/8/layout/cycle4#4"/>
    <dgm:cxn modelId="{F8825873-C19A-460E-89CC-B89484405D88}" type="presParOf" srcId="{C35C7ADB-0B86-418B-90EF-D07069BBA3A8}" destId="{208D74C0-C46E-4DD3-9448-889764D9B8F4}" srcOrd="0" destOrd="0" presId="urn:microsoft.com/office/officeart/2005/8/layout/cycle4#4"/>
    <dgm:cxn modelId="{C3566C06-9547-49B0-9263-0A1A4955C50B}" type="presParOf" srcId="{C35C7ADB-0B86-418B-90EF-D07069BBA3A8}" destId="{D00D10A2-04AC-4C36-A4C0-BCC88E0816C3}" srcOrd="1" destOrd="0" presId="urn:microsoft.com/office/officeart/2005/8/layout/cycle4#4"/>
    <dgm:cxn modelId="{76A3EF75-143A-40CC-84F7-1D6D24F304A3}" type="presParOf" srcId="{D6D95358-99E7-47F5-9DCB-E659850C3E7C}" destId="{6847867E-2C99-4D7E-A9E6-090BD130D118}" srcOrd="1" destOrd="0" presId="urn:microsoft.com/office/officeart/2005/8/layout/cycle4#4"/>
    <dgm:cxn modelId="{69CE4D39-D36C-471E-B043-EF6E2E00FE6A}" type="presParOf" srcId="{6847867E-2C99-4D7E-A9E6-090BD130D118}" destId="{263FBC94-E580-4524-9BAD-0945BA13E2AD}" srcOrd="0" destOrd="0" presId="urn:microsoft.com/office/officeart/2005/8/layout/cycle4#4"/>
    <dgm:cxn modelId="{A381CEF3-2A74-482D-A29F-98D381DA8A4E}" type="presParOf" srcId="{6847867E-2C99-4D7E-A9E6-090BD130D118}" destId="{A14ECCAF-4F5F-41E6-BC3F-6DA462498B85}" srcOrd="1" destOrd="0" presId="urn:microsoft.com/office/officeart/2005/8/layout/cycle4#4"/>
    <dgm:cxn modelId="{2B8ABE2D-8893-46D8-BC7A-36B8B3C7497F}" type="presParOf" srcId="{D6D95358-99E7-47F5-9DCB-E659850C3E7C}" destId="{0369DE28-E358-48BD-8D53-6E7CC76BB80C}" srcOrd="2" destOrd="0" presId="urn:microsoft.com/office/officeart/2005/8/layout/cycle4#4"/>
    <dgm:cxn modelId="{CFE8C7B0-0D1D-4E7A-9128-81E640A927D0}" type="presParOf" srcId="{EF8538EB-BD70-4C4C-B3FF-6DB7EBF5644D}" destId="{749B8E58-08DD-40DA-8614-C69CCA5D0D4C}" srcOrd="1" destOrd="0" presId="urn:microsoft.com/office/officeart/2005/8/layout/cycle4#4"/>
    <dgm:cxn modelId="{142C5329-DD6F-459A-9066-CDE99F0B54CE}" type="presParOf" srcId="{749B8E58-08DD-40DA-8614-C69CCA5D0D4C}" destId="{E712D937-3EDE-441D-8D1F-62946820F910}" srcOrd="0" destOrd="0" presId="urn:microsoft.com/office/officeart/2005/8/layout/cycle4#4"/>
    <dgm:cxn modelId="{A066B450-CD59-45A7-B06A-098A1CFECF51}" type="presParOf" srcId="{749B8E58-08DD-40DA-8614-C69CCA5D0D4C}" destId="{F1D26337-89F7-41F7-8086-A2690E1A3516}" srcOrd="1" destOrd="0" presId="urn:microsoft.com/office/officeart/2005/8/layout/cycle4#4"/>
    <dgm:cxn modelId="{76733E09-168C-4C0D-B067-585631135F15}" type="presParOf" srcId="{749B8E58-08DD-40DA-8614-C69CCA5D0D4C}" destId="{6ADA5A20-158B-48F3-A97B-18FD133DA2B8}" srcOrd="2" destOrd="0" presId="urn:microsoft.com/office/officeart/2005/8/layout/cycle4#4"/>
    <dgm:cxn modelId="{99A7DAAB-B2F0-4B1A-82A5-2D3348E2FDB3}" type="presParOf" srcId="{749B8E58-08DD-40DA-8614-C69CCA5D0D4C}" destId="{53055B1F-A76D-42AE-895D-4E26DCE81E71}" srcOrd="3" destOrd="0" presId="urn:microsoft.com/office/officeart/2005/8/layout/cycle4#4"/>
    <dgm:cxn modelId="{5E265797-57CA-45FA-98F2-3797090A4062}" type="presParOf" srcId="{749B8E58-08DD-40DA-8614-C69CCA5D0D4C}" destId="{28F9E621-C21E-448E-B294-78C65066160B}" srcOrd="4" destOrd="0" presId="urn:microsoft.com/office/officeart/2005/8/layout/cycle4#4"/>
    <dgm:cxn modelId="{6278E35F-B6E6-49A5-90C0-2D2832AC7418}" type="presParOf" srcId="{EF8538EB-BD70-4C4C-B3FF-6DB7EBF5644D}" destId="{98F56D63-1997-469A-BF72-1AE635FBA040}" srcOrd="2" destOrd="0" presId="urn:microsoft.com/office/officeart/2005/8/layout/cycle4#4"/>
    <dgm:cxn modelId="{A7D90992-E0B9-4C91-B908-0FECFAAC7C24}" type="presParOf" srcId="{EF8538EB-BD70-4C4C-B3FF-6DB7EBF5644D}" destId="{1E0E93F3-1C6C-4BAB-9396-C56C8F90686C}" srcOrd="3" destOrd="0" presId="urn:microsoft.com/office/officeart/2005/8/layout/cycle4#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73EA-1C89-41FB-B540-394625387AF1}">
      <dsp:nvSpPr>
        <dsp:cNvPr id="0" name=""/>
        <dsp:cNvSpPr/>
      </dsp:nvSpPr>
      <dsp:spPr>
        <a:xfrm>
          <a:off x="4694529" y="3523487"/>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498865" y="3974439"/>
        <a:ext cx="1718951" cy="1170738"/>
      </dsp:txXfrm>
    </dsp:sp>
    <dsp:sp modelId="{263FBC94-E580-4524-9BAD-0945BA13E2AD}">
      <dsp:nvSpPr>
        <dsp:cNvPr id="0" name=""/>
        <dsp:cNvSpPr/>
      </dsp:nvSpPr>
      <dsp:spPr>
        <a:xfrm>
          <a:off x="518159" y="3523487"/>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974439"/>
        <a:ext cx="1718951" cy="1170738"/>
      </dsp:txXfrm>
    </dsp:sp>
    <dsp:sp modelId="{27B7BD5F-8CFD-45DF-8C8B-A21876EB15CF}">
      <dsp:nvSpPr>
        <dsp:cNvPr id="0" name=""/>
        <dsp:cNvSpPr/>
      </dsp:nvSpPr>
      <dsp:spPr>
        <a:xfrm>
          <a:off x="4694529" y="0"/>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498865" y="36423"/>
        <a:ext cx="1718951" cy="1170738"/>
      </dsp:txXfrm>
    </dsp:sp>
    <dsp:sp modelId="{208D74C0-C46E-4DD3-9448-889764D9B8F4}">
      <dsp:nvSpPr>
        <dsp:cNvPr id="0" name=""/>
        <dsp:cNvSpPr/>
      </dsp:nvSpPr>
      <dsp:spPr>
        <a:xfrm>
          <a:off x="518159" y="0"/>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6423"/>
        <a:ext cx="1718951" cy="1170738"/>
      </dsp:txXfrm>
    </dsp:sp>
    <dsp:sp modelId="{E712D937-3EDE-441D-8D1F-62946820F910}">
      <dsp:nvSpPr>
        <dsp:cNvPr id="0" name=""/>
        <dsp:cNvSpPr/>
      </dsp:nvSpPr>
      <dsp:spPr>
        <a:xfrm>
          <a:off x="1590751"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System Availability</a:t>
          </a:r>
          <a:endParaRPr lang="en-US" sz="1600" b="0" kern="1200" dirty="0"/>
        </a:p>
      </dsp:txBody>
      <dsp:txXfrm>
        <a:off x="2247896" y="952496"/>
        <a:ext cx="1586487" cy="1586487"/>
      </dsp:txXfrm>
    </dsp:sp>
    <dsp:sp modelId="{F1D26337-89F7-41F7-8086-A2690E1A3516}">
      <dsp:nvSpPr>
        <dsp:cNvPr id="0" name=""/>
        <dsp:cNvSpPr/>
      </dsp:nvSpPr>
      <dsp:spPr>
        <a:xfrm rot="5400000">
          <a:off x="3928570"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Application Security</a:t>
          </a:r>
          <a:endParaRPr lang="en-US" sz="1600" b="0" kern="1200" dirty="0"/>
        </a:p>
      </dsp:txBody>
      <dsp:txXfrm rot="-5400000">
        <a:off x="3928570" y="952496"/>
        <a:ext cx="1586487" cy="1586487"/>
      </dsp:txXfrm>
    </dsp:sp>
    <dsp:sp modelId="{6ADA5A20-158B-48F3-A97B-18FD133DA2B8}">
      <dsp:nvSpPr>
        <dsp:cNvPr id="0" name=""/>
        <dsp:cNvSpPr/>
      </dsp:nvSpPr>
      <dsp:spPr>
        <a:xfrm rot="10800000">
          <a:off x="3938016"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Network Security</a:t>
          </a:r>
          <a:endParaRPr lang="en-US" sz="1600" b="0" kern="1200" dirty="0"/>
        </a:p>
      </dsp:txBody>
      <dsp:txXfrm rot="10800000">
        <a:off x="3938016" y="2642616"/>
        <a:ext cx="1586487" cy="1586487"/>
      </dsp:txXfrm>
    </dsp:sp>
    <dsp:sp modelId="{53055B1F-A76D-42AE-895D-4E26DCE81E71}">
      <dsp:nvSpPr>
        <dsp:cNvPr id="0" name=""/>
        <dsp:cNvSpPr/>
      </dsp:nvSpPr>
      <dsp:spPr>
        <a:xfrm rot="16200000">
          <a:off x="1590751"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Physical Security</a:t>
          </a:r>
          <a:endParaRPr lang="en-US" sz="1600" b="0" kern="1200" dirty="0"/>
        </a:p>
      </dsp:txBody>
      <dsp:txXfrm rot="5400000">
        <a:off x="2247896" y="2642616"/>
        <a:ext cx="1586487" cy="1586487"/>
      </dsp:txXfrm>
    </dsp:sp>
    <dsp:sp modelId="{98F56D63-1997-469A-BF72-1AE635FBA040}">
      <dsp:nvSpPr>
        <dsp:cNvPr id="0" name=""/>
        <dsp:cNvSpPr/>
      </dsp:nvSpPr>
      <dsp:spPr>
        <a:xfrm>
          <a:off x="3498875" y="212445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E0E93F3-1C6C-4BAB-9396-C56C8F90686C}">
      <dsp:nvSpPr>
        <dsp:cNvPr id="0" name=""/>
        <dsp:cNvSpPr/>
      </dsp:nvSpPr>
      <dsp:spPr>
        <a:xfrm rot="10800000">
          <a:off x="3498875" y="238353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73EA-1C89-41FB-B540-394625387AF1}">
      <dsp:nvSpPr>
        <dsp:cNvPr id="0" name=""/>
        <dsp:cNvSpPr/>
      </dsp:nvSpPr>
      <dsp:spPr>
        <a:xfrm>
          <a:off x="4694529" y="3523487"/>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498865" y="3974439"/>
        <a:ext cx="1718951" cy="1170738"/>
      </dsp:txXfrm>
    </dsp:sp>
    <dsp:sp modelId="{263FBC94-E580-4524-9BAD-0945BA13E2AD}">
      <dsp:nvSpPr>
        <dsp:cNvPr id="0" name=""/>
        <dsp:cNvSpPr/>
      </dsp:nvSpPr>
      <dsp:spPr>
        <a:xfrm>
          <a:off x="518159" y="3523487"/>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974439"/>
        <a:ext cx="1718951" cy="1170738"/>
      </dsp:txXfrm>
    </dsp:sp>
    <dsp:sp modelId="{27B7BD5F-8CFD-45DF-8C8B-A21876EB15CF}">
      <dsp:nvSpPr>
        <dsp:cNvPr id="0" name=""/>
        <dsp:cNvSpPr/>
      </dsp:nvSpPr>
      <dsp:spPr>
        <a:xfrm>
          <a:off x="4694529" y="0"/>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498865" y="36423"/>
        <a:ext cx="1718951" cy="1170738"/>
      </dsp:txXfrm>
    </dsp:sp>
    <dsp:sp modelId="{208D74C0-C46E-4DD3-9448-889764D9B8F4}">
      <dsp:nvSpPr>
        <dsp:cNvPr id="0" name=""/>
        <dsp:cNvSpPr/>
      </dsp:nvSpPr>
      <dsp:spPr>
        <a:xfrm>
          <a:off x="518159" y="0"/>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6423"/>
        <a:ext cx="1718951" cy="1170738"/>
      </dsp:txXfrm>
    </dsp:sp>
    <dsp:sp modelId="{E712D937-3EDE-441D-8D1F-62946820F910}">
      <dsp:nvSpPr>
        <dsp:cNvPr id="0" name=""/>
        <dsp:cNvSpPr/>
      </dsp:nvSpPr>
      <dsp:spPr>
        <a:xfrm>
          <a:off x="1590751"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System Availability</a:t>
          </a:r>
          <a:endParaRPr lang="en-US" sz="1600" b="0" kern="1200" dirty="0"/>
        </a:p>
      </dsp:txBody>
      <dsp:txXfrm>
        <a:off x="2247896" y="952496"/>
        <a:ext cx="1586487" cy="1586487"/>
      </dsp:txXfrm>
    </dsp:sp>
    <dsp:sp modelId="{F1D26337-89F7-41F7-8086-A2690E1A3516}">
      <dsp:nvSpPr>
        <dsp:cNvPr id="0" name=""/>
        <dsp:cNvSpPr/>
      </dsp:nvSpPr>
      <dsp:spPr>
        <a:xfrm rot="5400000">
          <a:off x="3938016"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Application Security</a:t>
          </a:r>
          <a:endParaRPr lang="en-US" sz="1600" b="0" kern="1200" dirty="0"/>
        </a:p>
      </dsp:txBody>
      <dsp:txXfrm rot="-5400000">
        <a:off x="3938016" y="952496"/>
        <a:ext cx="1586487" cy="1586487"/>
      </dsp:txXfrm>
    </dsp:sp>
    <dsp:sp modelId="{6ADA5A20-158B-48F3-A97B-18FD133DA2B8}">
      <dsp:nvSpPr>
        <dsp:cNvPr id="0" name=""/>
        <dsp:cNvSpPr/>
      </dsp:nvSpPr>
      <dsp:spPr>
        <a:xfrm rot="10800000">
          <a:off x="3938016"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Network Security</a:t>
          </a:r>
          <a:endParaRPr lang="en-US" sz="1600" b="0" kern="1200" dirty="0"/>
        </a:p>
      </dsp:txBody>
      <dsp:txXfrm rot="10800000">
        <a:off x="3938016" y="2642616"/>
        <a:ext cx="1586487" cy="1586487"/>
      </dsp:txXfrm>
    </dsp:sp>
    <dsp:sp modelId="{53055B1F-A76D-42AE-895D-4E26DCE81E71}">
      <dsp:nvSpPr>
        <dsp:cNvPr id="0" name=""/>
        <dsp:cNvSpPr/>
      </dsp:nvSpPr>
      <dsp:spPr>
        <a:xfrm rot="16200000">
          <a:off x="1590751"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Physical Security</a:t>
          </a:r>
          <a:endParaRPr lang="en-US" sz="1600" b="0" kern="1200" dirty="0"/>
        </a:p>
      </dsp:txBody>
      <dsp:txXfrm rot="5400000">
        <a:off x="2247896" y="2642616"/>
        <a:ext cx="1586487" cy="1586487"/>
      </dsp:txXfrm>
    </dsp:sp>
    <dsp:sp modelId="{98F56D63-1997-469A-BF72-1AE635FBA040}">
      <dsp:nvSpPr>
        <dsp:cNvPr id="0" name=""/>
        <dsp:cNvSpPr/>
      </dsp:nvSpPr>
      <dsp:spPr>
        <a:xfrm>
          <a:off x="3498875" y="212445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E0E93F3-1C6C-4BAB-9396-C56C8F90686C}">
      <dsp:nvSpPr>
        <dsp:cNvPr id="0" name=""/>
        <dsp:cNvSpPr/>
      </dsp:nvSpPr>
      <dsp:spPr>
        <a:xfrm rot="10800000">
          <a:off x="3498875" y="238353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73EA-1C89-41FB-B540-394625387AF1}">
      <dsp:nvSpPr>
        <dsp:cNvPr id="0" name=""/>
        <dsp:cNvSpPr/>
      </dsp:nvSpPr>
      <dsp:spPr>
        <a:xfrm>
          <a:off x="4694529" y="3523487"/>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498865" y="3974439"/>
        <a:ext cx="1718951" cy="1170738"/>
      </dsp:txXfrm>
    </dsp:sp>
    <dsp:sp modelId="{263FBC94-E580-4524-9BAD-0945BA13E2AD}">
      <dsp:nvSpPr>
        <dsp:cNvPr id="0" name=""/>
        <dsp:cNvSpPr/>
      </dsp:nvSpPr>
      <dsp:spPr>
        <a:xfrm>
          <a:off x="518159" y="3523487"/>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974439"/>
        <a:ext cx="1718951" cy="1170738"/>
      </dsp:txXfrm>
    </dsp:sp>
    <dsp:sp modelId="{27B7BD5F-8CFD-45DF-8C8B-A21876EB15CF}">
      <dsp:nvSpPr>
        <dsp:cNvPr id="0" name=""/>
        <dsp:cNvSpPr/>
      </dsp:nvSpPr>
      <dsp:spPr>
        <a:xfrm>
          <a:off x="4694529" y="0"/>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498865" y="36423"/>
        <a:ext cx="1718951" cy="1170738"/>
      </dsp:txXfrm>
    </dsp:sp>
    <dsp:sp modelId="{208D74C0-C46E-4DD3-9448-889764D9B8F4}">
      <dsp:nvSpPr>
        <dsp:cNvPr id="0" name=""/>
        <dsp:cNvSpPr/>
      </dsp:nvSpPr>
      <dsp:spPr>
        <a:xfrm>
          <a:off x="518159" y="0"/>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6423"/>
        <a:ext cx="1718951" cy="1170738"/>
      </dsp:txXfrm>
    </dsp:sp>
    <dsp:sp modelId="{E712D937-3EDE-441D-8D1F-62946820F910}">
      <dsp:nvSpPr>
        <dsp:cNvPr id="0" name=""/>
        <dsp:cNvSpPr/>
      </dsp:nvSpPr>
      <dsp:spPr>
        <a:xfrm>
          <a:off x="1590751"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System Availability</a:t>
          </a:r>
          <a:endParaRPr lang="en-US" sz="1600" b="0" kern="1200" dirty="0"/>
        </a:p>
      </dsp:txBody>
      <dsp:txXfrm>
        <a:off x="2247896" y="952496"/>
        <a:ext cx="1586487" cy="1586487"/>
      </dsp:txXfrm>
    </dsp:sp>
    <dsp:sp modelId="{F1D26337-89F7-41F7-8086-A2690E1A3516}">
      <dsp:nvSpPr>
        <dsp:cNvPr id="0" name=""/>
        <dsp:cNvSpPr/>
      </dsp:nvSpPr>
      <dsp:spPr>
        <a:xfrm rot="5400000">
          <a:off x="3938016"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Application Security</a:t>
          </a:r>
          <a:endParaRPr lang="en-US" sz="1600" b="0" kern="1200" dirty="0"/>
        </a:p>
      </dsp:txBody>
      <dsp:txXfrm rot="-5400000">
        <a:off x="3938016" y="952496"/>
        <a:ext cx="1586487" cy="1586487"/>
      </dsp:txXfrm>
    </dsp:sp>
    <dsp:sp modelId="{6ADA5A20-158B-48F3-A97B-18FD133DA2B8}">
      <dsp:nvSpPr>
        <dsp:cNvPr id="0" name=""/>
        <dsp:cNvSpPr/>
      </dsp:nvSpPr>
      <dsp:spPr>
        <a:xfrm rot="10800000">
          <a:off x="3938016"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Network Security</a:t>
          </a:r>
          <a:endParaRPr lang="en-US" sz="1600" b="0" kern="1200" dirty="0"/>
        </a:p>
      </dsp:txBody>
      <dsp:txXfrm rot="10800000">
        <a:off x="3938016" y="2642616"/>
        <a:ext cx="1586487" cy="1586487"/>
      </dsp:txXfrm>
    </dsp:sp>
    <dsp:sp modelId="{53055B1F-A76D-42AE-895D-4E26DCE81E71}">
      <dsp:nvSpPr>
        <dsp:cNvPr id="0" name=""/>
        <dsp:cNvSpPr/>
      </dsp:nvSpPr>
      <dsp:spPr>
        <a:xfrm rot="16200000">
          <a:off x="1590751"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Physical Security</a:t>
          </a:r>
          <a:endParaRPr lang="en-US" sz="1600" b="0" kern="1200" dirty="0"/>
        </a:p>
      </dsp:txBody>
      <dsp:txXfrm rot="5400000">
        <a:off x="2247896" y="2642616"/>
        <a:ext cx="1586487" cy="1586487"/>
      </dsp:txXfrm>
    </dsp:sp>
    <dsp:sp modelId="{98F56D63-1997-469A-BF72-1AE635FBA040}">
      <dsp:nvSpPr>
        <dsp:cNvPr id="0" name=""/>
        <dsp:cNvSpPr/>
      </dsp:nvSpPr>
      <dsp:spPr>
        <a:xfrm>
          <a:off x="3498875" y="212445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E0E93F3-1C6C-4BAB-9396-C56C8F90686C}">
      <dsp:nvSpPr>
        <dsp:cNvPr id="0" name=""/>
        <dsp:cNvSpPr/>
      </dsp:nvSpPr>
      <dsp:spPr>
        <a:xfrm rot="10800000">
          <a:off x="3498875" y="238353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FBC94-E580-4524-9BAD-0945BA13E2AD}">
      <dsp:nvSpPr>
        <dsp:cNvPr id="0" name=""/>
        <dsp:cNvSpPr/>
      </dsp:nvSpPr>
      <dsp:spPr>
        <a:xfrm>
          <a:off x="518159" y="3523487"/>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974439"/>
        <a:ext cx="1718951" cy="1170738"/>
      </dsp:txXfrm>
    </dsp:sp>
    <dsp:sp modelId="{208D74C0-C46E-4DD3-9448-889764D9B8F4}">
      <dsp:nvSpPr>
        <dsp:cNvPr id="0" name=""/>
        <dsp:cNvSpPr/>
      </dsp:nvSpPr>
      <dsp:spPr>
        <a:xfrm>
          <a:off x="518159" y="0"/>
          <a:ext cx="2559710" cy="165811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285750" lvl="1" indent="-285750" algn="l" defTabSz="1333500">
            <a:lnSpc>
              <a:spcPct val="90000"/>
            </a:lnSpc>
            <a:spcBef>
              <a:spcPct val="0"/>
            </a:spcBef>
            <a:spcAft>
              <a:spcPct val="15000"/>
            </a:spcAft>
            <a:buChar char="••"/>
          </a:pPr>
          <a:endParaRPr lang="en-US" sz="3000" kern="1200" dirty="0"/>
        </a:p>
      </dsp:txBody>
      <dsp:txXfrm>
        <a:off x="554582" y="36423"/>
        <a:ext cx="1718951" cy="1170738"/>
      </dsp:txXfrm>
    </dsp:sp>
    <dsp:sp modelId="{E712D937-3EDE-441D-8D1F-62946820F910}">
      <dsp:nvSpPr>
        <dsp:cNvPr id="0" name=""/>
        <dsp:cNvSpPr/>
      </dsp:nvSpPr>
      <dsp:spPr>
        <a:xfrm>
          <a:off x="1590751"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t="100000"/>
          </a:path>
          <a:tileRect r="-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System Availability</a:t>
          </a:r>
          <a:endParaRPr lang="en-US" sz="1600" b="0" kern="1200" dirty="0"/>
        </a:p>
      </dsp:txBody>
      <dsp:txXfrm>
        <a:off x="2247896" y="952496"/>
        <a:ext cx="1586487" cy="1586487"/>
      </dsp:txXfrm>
    </dsp:sp>
    <dsp:sp modelId="{F1D26337-89F7-41F7-8086-A2690E1A3516}">
      <dsp:nvSpPr>
        <dsp:cNvPr id="0" name=""/>
        <dsp:cNvSpPr/>
      </dsp:nvSpPr>
      <dsp:spPr>
        <a:xfrm rot="5400000">
          <a:off x="3938016" y="295351"/>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t="100000" r="100000"/>
          </a:path>
          <a:tileRect l="-100000" b="-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b="0" kern="1200" dirty="0" smtClean="0"/>
            <a:t>Application Security</a:t>
          </a:r>
          <a:endParaRPr lang="en-US" sz="1600" b="0" kern="1200" dirty="0"/>
        </a:p>
      </dsp:txBody>
      <dsp:txXfrm rot="-5400000">
        <a:off x="3938016" y="952496"/>
        <a:ext cx="1586487" cy="1586487"/>
      </dsp:txXfrm>
    </dsp:sp>
    <dsp:sp modelId="{6ADA5A20-158B-48F3-A97B-18FD133DA2B8}">
      <dsp:nvSpPr>
        <dsp:cNvPr id="0" name=""/>
        <dsp:cNvSpPr/>
      </dsp:nvSpPr>
      <dsp:spPr>
        <a:xfrm rot="10800000">
          <a:off x="3938016"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r="100000" b="100000"/>
          </a:path>
          <a:tileRect l="-100000" t="-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Network Security</a:t>
          </a:r>
          <a:endParaRPr lang="en-US" sz="1600" b="0" kern="1200" dirty="0"/>
        </a:p>
      </dsp:txBody>
      <dsp:txXfrm rot="10800000">
        <a:off x="3938016" y="2642616"/>
        <a:ext cx="1586487" cy="1586487"/>
      </dsp:txXfrm>
    </dsp:sp>
    <dsp:sp modelId="{53055B1F-A76D-42AE-895D-4E26DCE81E71}">
      <dsp:nvSpPr>
        <dsp:cNvPr id="0" name=""/>
        <dsp:cNvSpPr/>
      </dsp:nvSpPr>
      <dsp:spPr>
        <a:xfrm rot="16200000">
          <a:off x="1590751" y="2642616"/>
          <a:ext cx="2243632" cy="2243632"/>
        </a:xfrm>
        <a:prstGeom prst="pieWedge">
          <a:avLst/>
        </a:prstGeom>
        <a:gradFill flip="none" rotWithShape="0">
          <a:gsLst>
            <a:gs pos="0">
              <a:srgbClr val="2C4D82">
                <a:shade val="30000"/>
                <a:satMod val="115000"/>
              </a:srgbClr>
            </a:gs>
            <a:gs pos="50000">
              <a:srgbClr val="2C4D82">
                <a:shade val="67500"/>
                <a:satMod val="115000"/>
              </a:srgbClr>
            </a:gs>
            <a:gs pos="100000">
              <a:srgbClr val="2C4D82">
                <a:shade val="100000"/>
                <a:satMod val="115000"/>
              </a:srgbClr>
            </a:gs>
          </a:gsLst>
          <a:path path="circle">
            <a:fillToRect l="100000" b="100000"/>
          </a:path>
          <a:tileRect t="-100000" r="-100000"/>
        </a:gradFill>
        <a:ln w="127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0" kern="1200" dirty="0" smtClean="0"/>
            <a:t>Physical Security</a:t>
          </a:r>
          <a:endParaRPr lang="en-US" sz="1600" b="0" kern="1200" dirty="0"/>
        </a:p>
      </dsp:txBody>
      <dsp:txXfrm rot="5400000">
        <a:off x="2247896" y="2642616"/>
        <a:ext cx="1586487" cy="1586487"/>
      </dsp:txXfrm>
    </dsp:sp>
    <dsp:sp modelId="{98F56D63-1997-469A-BF72-1AE635FBA040}">
      <dsp:nvSpPr>
        <dsp:cNvPr id="0" name=""/>
        <dsp:cNvSpPr/>
      </dsp:nvSpPr>
      <dsp:spPr>
        <a:xfrm>
          <a:off x="3498875" y="212445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E0E93F3-1C6C-4BAB-9396-C56C8F90686C}">
      <dsp:nvSpPr>
        <dsp:cNvPr id="0" name=""/>
        <dsp:cNvSpPr/>
      </dsp:nvSpPr>
      <dsp:spPr>
        <a:xfrm rot="10800000">
          <a:off x="3498875" y="2383536"/>
          <a:ext cx="774649" cy="673608"/>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3">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D8ECD-6450-2242-AE69-CEBDE8E5788C}" type="datetimeFigureOut">
              <a:rPr lang="en-US" smtClean="0"/>
              <a:t>8/10/2013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5317F9-A578-E840-97DC-0F7D9AE53F88}" type="slidenum">
              <a:rPr lang="en-US" smtClean="0"/>
              <a:t>‹#›</a:t>
            </a:fld>
            <a:endParaRPr lang="en-US"/>
          </a:p>
        </p:txBody>
      </p:sp>
    </p:spTree>
    <p:extLst>
      <p:ext uri="{BB962C8B-B14F-4D97-AF65-F5344CB8AC3E}">
        <p14:creationId xmlns:p14="http://schemas.microsoft.com/office/powerpoint/2010/main" val="1357699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74AD77-EF89-9F43-88A2-8F4BAEE0FC08}" type="datetimeFigureOut">
              <a:rPr lang="en-US" smtClean="0"/>
              <a:t>8/10/2013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A755C-5962-D84E-8A5B-BBD874E5B7EA}" type="slidenum">
              <a:rPr lang="en-US" smtClean="0"/>
              <a:t>‹#›</a:t>
            </a:fld>
            <a:endParaRPr lang="en-US"/>
          </a:p>
        </p:txBody>
      </p:sp>
    </p:spTree>
    <p:extLst>
      <p:ext uri="{BB962C8B-B14F-4D97-AF65-F5344CB8AC3E}">
        <p14:creationId xmlns:p14="http://schemas.microsoft.com/office/powerpoint/2010/main" val="41856185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6C19D-213B-4408-A8AE-150BFE639325}" type="slidenum">
              <a:rPr lang="en-US" smtClean="0"/>
              <a:t>1</a:t>
            </a:fld>
            <a:endParaRPr lang="en-US" dirty="0"/>
          </a:p>
        </p:txBody>
      </p:sp>
    </p:spTree>
    <p:extLst>
      <p:ext uri="{BB962C8B-B14F-4D97-AF65-F5344CB8AC3E}">
        <p14:creationId xmlns:p14="http://schemas.microsoft.com/office/powerpoint/2010/main" val="58565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charset="0"/>
              </a:rPr>
              <a:t>I’d like to go in and talk about the architecture.  We now have the model where everything is inventory based. The product holds inventory on anything that you own and we are going to track it. This is an example of how we can do amazing things with data that lives in the cloud. Specifically</a:t>
            </a:r>
            <a:r>
              <a:rPr lang="en-US" baseline="0" dirty="0" smtClean="0">
                <a:latin typeface="Verdana" charset="0"/>
              </a:rPr>
              <a:t> in this instance, it</a:t>
            </a:r>
            <a:r>
              <a:rPr lang="en-US" dirty="0" smtClean="0">
                <a:latin typeface="Verdana" charset="0"/>
              </a:rPr>
              <a:t> exists within the community zone. The community zone is the data that you own that is local to your library.  In the data services zone we have the </a:t>
            </a:r>
            <a:r>
              <a:rPr lang="en-US" dirty="0" err="1" smtClean="0">
                <a:latin typeface="Verdana" charset="0"/>
              </a:rPr>
              <a:t>ckb</a:t>
            </a:r>
            <a:r>
              <a:rPr lang="en-US" dirty="0" smtClean="0">
                <a:latin typeface="Verdana" charset="0"/>
              </a:rPr>
              <a:t>.  For those of you that have </a:t>
            </a:r>
            <a:r>
              <a:rPr lang="en-US" dirty="0" err="1" smtClean="0">
                <a:latin typeface="Verdana" charset="0"/>
              </a:rPr>
              <a:t>metalib</a:t>
            </a:r>
            <a:r>
              <a:rPr lang="en-US" dirty="0" smtClean="0">
                <a:latin typeface="Verdana" charset="0"/>
              </a:rPr>
              <a:t> you will understand what this is.  We have had years of building the </a:t>
            </a:r>
            <a:r>
              <a:rPr lang="en-US" dirty="0" err="1" smtClean="0">
                <a:latin typeface="Verdana" charset="0"/>
              </a:rPr>
              <a:t>ckb</a:t>
            </a:r>
            <a:r>
              <a:rPr lang="en-US" dirty="0" smtClean="0">
                <a:latin typeface="Verdana" charset="0"/>
              </a:rPr>
              <a:t>.  The community catalog will be populated with </a:t>
            </a:r>
            <a:r>
              <a:rPr lang="en-US" dirty="0" err="1" smtClean="0">
                <a:latin typeface="Verdana" charset="0"/>
              </a:rPr>
              <a:t>lc</a:t>
            </a:r>
            <a:r>
              <a:rPr lang="en-US" dirty="0" smtClean="0">
                <a:latin typeface="Verdana" charset="0"/>
              </a:rPr>
              <a:t> and </a:t>
            </a:r>
            <a:r>
              <a:rPr lang="en-US" dirty="0" err="1" smtClean="0">
                <a:latin typeface="Verdana" charset="0"/>
              </a:rPr>
              <a:t>blc</a:t>
            </a:r>
            <a:r>
              <a:rPr lang="en-US" dirty="0" smtClean="0">
                <a:latin typeface="Verdana" charset="0"/>
              </a:rPr>
              <a:t> and we have the global authorities file that will be seeded from or linked to the </a:t>
            </a:r>
            <a:r>
              <a:rPr lang="en-US" dirty="0" err="1" smtClean="0">
                <a:latin typeface="Verdana" charset="0"/>
              </a:rPr>
              <a:t>lc</a:t>
            </a:r>
            <a:r>
              <a:rPr lang="en-US" dirty="0" smtClean="0">
                <a:latin typeface="Verdana" charset="0"/>
              </a:rPr>
              <a:t> global authority file and mesh.  We’re also looking at other relationships with other international authority files and some art vocabularies.  In general release it will be LC and mesh.  So how does this work?</a:t>
            </a:r>
          </a:p>
          <a:p>
            <a:pPr eaLnBrk="1" hangingPunct="1"/>
            <a:r>
              <a:rPr lang="en-US" dirty="0" smtClean="0">
                <a:latin typeface="Verdana" charset="0"/>
              </a:rPr>
              <a:t>A library purchases the trial and uses present day processes to pull in metadata.  So this can be from </a:t>
            </a:r>
            <a:r>
              <a:rPr lang="en-US" dirty="0" err="1" smtClean="0">
                <a:latin typeface="Verdana" charset="0"/>
              </a:rPr>
              <a:t>oclc</a:t>
            </a:r>
            <a:r>
              <a:rPr lang="en-US" dirty="0" smtClean="0">
                <a:latin typeface="Verdana" charset="0"/>
              </a:rPr>
              <a:t>, it can be from </a:t>
            </a:r>
            <a:r>
              <a:rPr lang="en-US" dirty="0" err="1" smtClean="0">
                <a:latin typeface="Verdana" charset="0"/>
              </a:rPr>
              <a:t>ybp</a:t>
            </a:r>
            <a:r>
              <a:rPr lang="en-US" dirty="0" smtClean="0">
                <a:latin typeface="Verdana" charset="0"/>
              </a:rPr>
              <a:t>, and the inventories then attach to that metadata.  The library purchases the collapse.  Alma checks the community zone for metadata that would work for this version of the collapse.  It will, or one can, attach ones inventory to that record.  What’s great about that is while this record is enhanced by the community, the enhancement happens automatically.  When one activates the package from academic search premier from EBSCO, Alma knows what title exists within that package and also understands the current data.  </a:t>
            </a:r>
          </a:p>
          <a:p>
            <a:pPr eaLnBrk="1" hangingPunct="1"/>
            <a:endParaRPr lang="en-US" dirty="0" smtClean="0">
              <a:latin typeface="Verdana" charset="0"/>
            </a:endParaRPr>
          </a:p>
          <a:p>
            <a:pPr eaLnBrk="1" hangingPunct="1"/>
            <a:r>
              <a:rPr lang="en-US" dirty="0" smtClean="0">
                <a:latin typeface="Verdana" charset="0"/>
              </a:rPr>
              <a:t>So as EBSCO adds 15 titles, Alma takes care of that automatically.  There is no longer the updating of knowledge bases every 2 weeks.  No longer the need to tell if a record has been turned on—it happens automatically within the product.  And then also with authorities—updated automatically.  Because authority work is so difficult and tedious, some institutions do it every two months and spend 3 or 4 days checking authorities and grouping authorities—no longer necessary.  It is done automatically.  If an authority record is changed in </a:t>
            </a:r>
            <a:r>
              <a:rPr lang="en-US" dirty="0" err="1" smtClean="0">
                <a:latin typeface="Verdana" charset="0"/>
              </a:rPr>
              <a:t>lc</a:t>
            </a:r>
            <a:r>
              <a:rPr lang="en-US" dirty="0" smtClean="0">
                <a:latin typeface="Verdana" charset="0"/>
              </a:rPr>
              <a:t> it will be populated in Alma automatically.  This is a form of linked data.  What’s cool about this is say something in the next couple weeks happens in the news, and an authority record changes.  The authority record changes in </a:t>
            </a:r>
            <a:r>
              <a:rPr lang="en-US" dirty="0" err="1" smtClean="0">
                <a:latin typeface="Verdana" charset="0"/>
              </a:rPr>
              <a:t>lc</a:t>
            </a:r>
            <a:r>
              <a:rPr lang="en-US" dirty="0" smtClean="0">
                <a:latin typeface="Verdana" charset="0"/>
              </a:rPr>
              <a:t>, it goes to Alma, and filters to any record in the community zone, catalog, or local record.  The only time there is an interaction with a librarian is if there is a split in the record.  If it requires a choice.  In</a:t>
            </a:r>
            <a:r>
              <a:rPr lang="en-US" baseline="0" dirty="0" smtClean="0">
                <a:latin typeface="Verdana" charset="0"/>
              </a:rPr>
              <a:t> this case, t</a:t>
            </a:r>
            <a:r>
              <a:rPr lang="en-US" dirty="0" smtClean="0">
                <a:latin typeface="Verdana" charset="0"/>
              </a:rPr>
              <a:t>he system tells a librarian it needs to be done by their role.  It would be pushed to their task list.  I’ll talk about this more as I get into the demo.  </a:t>
            </a:r>
          </a:p>
          <a:p>
            <a:pPr eaLnBrk="1" hangingPunct="1"/>
            <a:r>
              <a:rPr lang="en-US" dirty="0" smtClean="0">
                <a:latin typeface="Verdana" charset="0"/>
              </a:rPr>
              <a:t>One thing I like to do here is mention that Alma, a URM, is a back office tool.  It is not an ILS.  It is next gen library services.  It encompasses everything the library needs to do to watch over and run their inventory.  It is not an </a:t>
            </a:r>
            <a:r>
              <a:rPr lang="en-US" dirty="0" err="1" smtClean="0">
                <a:latin typeface="Verdana" charset="0"/>
              </a:rPr>
              <a:t>opac</a:t>
            </a:r>
            <a:r>
              <a:rPr lang="en-US" dirty="0" smtClean="0">
                <a:latin typeface="Verdana" charset="0"/>
              </a:rPr>
              <a:t> nor does it need one.  It’s better than that.  One simply places a discovery layer over Alma.  We are saying that Alma is discovery layer agnostic, you can use any discovery layer</a:t>
            </a:r>
            <a:r>
              <a:rPr lang="en-US" baseline="0" dirty="0" smtClean="0">
                <a:latin typeface="Verdana" charset="0"/>
              </a:rPr>
              <a:t> you like, </a:t>
            </a:r>
            <a:r>
              <a:rPr lang="en-US" dirty="0" smtClean="0">
                <a:latin typeface="Verdana" charset="0"/>
              </a:rPr>
              <a:t>but also to be clear that our discover layer primo is being developed next to Alma</a:t>
            </a:r>
            <a:r>
              <a:rPr lang="en-US" baseline="0" dirty="0" smtClean="0">
                <a:latin typeface="Verdana" charset="0"/>
              </a:rPr>
              <a:t> </a:t>
            </a:r>
            <a:r>
              <a:rPr lang="en-US" dirty="0" smtClean="0">
                <a:latin typeface="Verdana" charset="0"/>
              </a:rPr>
              <a:t>and in many cases you have developers working on both sides.  We will work as closely as we can to offer up API and web services to bring us close to the requirements for ILS DI.  To go beyond that, though, primo will have the complete integration.</a:t>
            </a:r>
          </a:p>
          <a:p>
            <a:pPr eaLnBrk="1" hangingPunct="1"/>
            <a:endParaRPr lang="en-US" dirty="0" smtClean="0">
              <a:latin typeface="Verdana" charset="0"/>
            </a:endParaRP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t>10</a:t>
            </a:fld>
            <a:endParaRPr lang="en-US"/>
          </a:p>
        </p:txBody>
      </p:sp>
    </p:spTree>
    <p:extLst>
      <p:ext uri="{BB962C8B-B14F-4D97-AF65-F5344CB8AC3E}">
        <p14:creationId xmlns:p14="http://schemas.microsoft.com/office/powerpoint/2010/main" val="645562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11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r>
              <a:rPr lang="en-US" dirty="0" smtClean="0">
                <a:latin typeface="Arial" charset="0"/>
                <a:cs typeface="Arial" charset="0"/>
              </a:rPr>
              <a:t>Throughout the course of the</a:t>
            </a:r>
            <a:r>
              <a:rPr lang="en-US" baseline="0" dirty="0" smtClean="0">
                <a:latin typeface="Arial" charset="0"/>
                <a:cs typeface="Arial" charset="0"/>
              </a:rPr>
              <a:t> presentation today</a:t>
            </a:r>
            <a:r>
              <a:rPr lang="en-US" dirty="0" smtClean="0">
                <a:latin typeface="Arial" charset="0"/>
                <a:cs typeface="Arial" charset="0"/>
              </a:rPr>
              <a:t>, you will see</a:t>
            </a:r>
            <a:r>
              <a:rPr lang="en-US" baseline="0" dirty="0" smtClean="0">
                <a:latin typeface="Arial" charset="0"/>
                <a:cs typeface="Arial" charset="0"/>
              </a:rPr>
              <a:t> the extensive functional capabilities available today with Alma.  I wanted to take a few minutes and highlight just a few of the unique capabilities that our solution </a:t>
            </a:r>
            <a:r>
              <a:rPr lang="en-US" baseline="0" smtClean="0">
                <a:latin typeface="Arial" charset="0"/>
                <a:cs typeface="Arial" charset="0"/>
              </a:rPr>
              <a:t>will provide.</a:t>
            </a:r>
            <a:endParaRPr lang="en-US" dirty="0"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a:ln/>
        </p:spPr>
      </p:sp>
      <p:sp>
        <p:nvSpPr>
          <p:cNvPr id="195586" name="Rectangle 3"/>
          <p:cNvSpPr>
            <a:spLocks noGrp="1" noChangeArrowheads="1"/>
          </p:cNvSpPr>
          <p:nvPr>
            <p:ph type="body" idx="1"/>
          </p:nvPr>
        </p:nvSpPr>
        <p:spPr>
          <a:noFill/>
          <a:ln/>
        </p:spPr>
        <p:txBody>
          <a:bodyPr/>
          <a:lstStyle/>
          <a:p>
            <a:r>
              <a:rPr lang="en-US" dirty="0" smtClean="0">
                <a:latin typeface="Arial" charset="0"/>
                <a:cs typeface="Arial" charset="0"/>
              </a:rPr>
              <a:t>Alma has been designed to be metadata-agnostic and extensible.</a:t>
            </a:r>
            <a:r>
              <a:rPr lang="en-US" baseline="0" dirty="0" smtClean="0">
                <a:latin typeface="Arial" charset="0"/>
                <a:cs typeface="Arial" charset="0"/>
              </a:rPr>
              <a:t>  Today, Alma supports multiple metadata schemas including: MARC21 and Dublin Core with MODS planned for next year.  Our support extends beyond the editing interfaces to also include field validation and contextual help.  This facility provides Alliance members with a great way to describe your unique local collections according to your own needs.</a:t>
            </a:r>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Alma also provides auto-save</a:t>
            </a:r>
            <a:r>
              <a:rPr lang="en-US" baseline="0" dirty="0" smtClean="0"/>
              <a:t> with record versioning and recovery options.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EBA755C-5962-D84E-8A5B-BBD874E5B7EA}" type="slidenum">
              <a:rPr lang="en-US" smtClean="0"/>
              <a:t>14</a:t>
            </a:fld>
            <a:endParaRPr lang="en-US"/>
          </a:p>
        </p:txBody>
      </p:sp>
    </p:spTree>
    <p:extLst>
      <p:ext uri="{BB962C8B-B14F-4D97-AF65-F5344CB8AC3E}">
        <p14:creationId xmlns:p14="http://schemas.microsoft.com/office/powerpoint/2010/main" val="182062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16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One of the fundamental elements of Alma’s design</a:t>
            </a:r>
            <a:r>
              <a:rPr lang="en-US" baseline="0" dirty="0" smtClean="0">
                <a:latin typeface="Arial" charset="0"/>
                <a:cs typeface="Arial" charset="0"/>
              </a:rPr>
              <a:t> is the sophisticated and pervasive use of business intelligence and analytics capabilities</a:t>
            </a:r>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algn="l" rtl="0"/>
            <a:r>
              <a:rPr lang="en-US" baseline="0" dirty="0" smtClean="0">
                <a:latin typeface="Arial" charset="0"/>
                <a:cs typeface="Arial" charset="0"/>
              </a:rPr>
              <a:t>These capabilities are embedded throughout the system and are designed to support informed decision making for library operations.  In addition to industry standard and custom reports, analytics are delivered to staff based upon their role at the point of need within a given workflow and can also be displayed on the users Dashboard.</a:t>
            </a:r>
            <a:endParaRPr lang="en-US" dirty="0"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p:spPr>
        <p:txBody>
          <a:bodyPr/>
          <a:lstStyle/>
          <a:p>
            <a:r>
              <a:rPr lang="en-US" dirty="0" smtClean="0">
                <a:latin typeface="Arial" charset="0"/>
                <a:cs typeface="Arial" charset="0"/>
              </a:rPr>
              <a:t>ANALYTICS IN USER DASHBOARD</a:t>
            </a:r>
          </a:p>
          <a:p>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Alma home page is built as a configurable dashboard which displays a variety of elements, based on the user’s roles.</a:t>
            </a:r>
          </a:p>
          <a:p>
            <a:r>
              <a:rPr lang="en-US" dirty="0" smtClean="0">
                <a:latin typeface="Arial" charset="0"/>
                <a:cs typeface="Arial" charset="0"/>
              </a:rPr>
              <a:t>The elements are operational, like the notification section and the tasks sections. From the Tasks section the user is redirected to his specific list of tasks where he can trigger the relevant workflow.</a:t>
            </a:r>
          </a:p>
          <a:p>
            <a:r>
              <a:rPr lang="en-US" dirty="0" smtClean="0">
                <a:latin typeface="Arial" charset="0"/>
                <a:cs typeface="Arial" charset="0"/>
              </a:rPr>
              <a:t>Besides the operational section the user is presented with analytics according to common business logic and processes. In the first stage we are working on producing USTAT-like widgets which display the usage statistics of e-journals, in various dimensions, split by journals, periods, and number of requests. It is going to be presented by Barbara as part of our demos in ALA.</a:t>
            </a:r>
          </a:p>
          <a:p>
            <a:r>
              <a:rPr lang="en-US" dirty="0" smtClean="0">
                <a:latin typeface="Arial" charset="0"/>
                <a:cs typeface="Arial" charset="0"/>
              </a:rPr>
              <a:t>Adding a widget to the dashboard is simple and intuitive (demo).</a:t>
            </a:r>
          </a:p>
          <a:p>
            <a:endParaRPr lang="en-US" dirty="0"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ln/>
        </p:spPr>
      </p:sp>
      <p:sp>
        <p:nvSpPr>
          <p:cNvPr id="224258" name="Rectangle 3"/>
          <p:cNvSpPr>
            <a:spLocks noGrp="1" noChangeArrowheads="1"/>
          </p:cNvSpPr>
          <p:nvPr>
            <p:ph type="body" idx="1"/>
          </p:nvPr>
        </p:nvSpPr>
        <p:spPr>
          <a:noFill/>
          <a:ln/>
        </p:spPr>
        <p:txBody>
          <a:bodyPr/>
          <a:lstStyle/>
          <a:p>
            <a:r>
              <a:rPr lang="en-US" dirty="0" smtClean="0">
                <a:latin typeface="Arial" charset="0"/>
                <a:cs typeface="Arial" charset="0"/>
              </a:rPr>
              <a:t>Analytics are also embedded directly</a:t>
            </a:r>
            <a:r>
              <a:rPr lang="en-US" baseline="0" dirty="0" smtClean="0">
                <a:latin typeface="Arial" charset="0"/>
                <a:cs typeface="Arial" charset="0"/>
              </a:rPr>
              <a:t> within workflows throughout the system.  For example, a staff operator working with funds can quickly and easily visualize fund balance, expenditures and allocation at a glance.</a:t>
            </a:r>
            <a:endParaRPr lang="en-US"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E6C19D-213B-4408-A8AE-150BFE639325}" type="slidenum">
              <a:rPr lang="en-US" smtClean="0"/>
              <a:t>2</a:t>
            </a:fld>
            <a:endParaRPr lang="en-US" dirty="0"/>
          </a:p>
        </p:txBody>
      </p:sp>
    </p:spTree>
    <p:extLst>
      <p:ext uri="{BB962C8B-B14F-4D97-AF65-F5344CB8AC3E}">
        <p14:creationId xmlns:p14="http://schemas.microsoft.com/office/powerpoint/2010/main" val="585655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Alma Analytics</a:t>
            </a:r>
            <a:r>
              <a:rPr lang="en-US" baseline="0" dirty="0" smtClean="0"/>
              <a:t> also provides extensive capabilities for custom report creation through an easy-to-use web-based interface with drag-and-drop editing capabilities.  Custom reports can be published in a variety of formats including through analytical widgets and distribution can be defined by role or limited to individual staff.</a:t>
            </a:r>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t>21</a:t>
            </a:fld>
            <a:endParaRPr lang="en-US"/>
          </a:p>
        </p:txBody>
      </p:sp>
    </p:spTree>
    <p:extLst>
      <p:ext uri="{BB962C8B-B14F-4D97-AF65-F5344CB8AC3E}">
        <p14:creationId xmlns:p14="http://schemas.microsoft.com/office/powerpoint/2010/main" val="4096400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27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Alma is optimized for the needs of consortia by supporting highly flexible policies, customizable processes, joint selection,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acquisitions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more.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Alma supports patron and demand-driven selection and acquisition models, offering seamless integration with Primo.  These capabilities will enable the Alliance to control the exponentially increasing costs of materials by transitioning from a just-in-case to just-in-time collection development methodology – all without imposing additional overhead on library staff.</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contrast to legacy solutions, Alma utilizes an exception-based workflow model.  In this model, common tasks, particularly those in acquisitions are fully automated.  Staff are involved only when there are exceptions to the parameters defined by the Alliance and its members.</a:t>
            </a:r>
            <a:endParaRPr lang="en-US" sz="1200" kern="1200" dirty="0" smtClean="0">
              <a:solidFill>
                <a:schemeClr val="tx1"/>
              </a:solidFill>
              <a:effectLst/>
              <a:latin typeface="+mn-lt"/>
              <a:ea typeface="+mn-ea"/>
              <a:cs typeface="+mn-cs"/>
            </a:endParaRPr>
          </a:p>
          <a:p>
            <a:endParaRPr lang="en-US" dirty="0"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pPr algn="l" rtl="0"/>
            <a:r>
              <a:rPr lang="en-US" sz="1200" kern="1200" dirty="0" smtClean="0">
                <a:solidFill>
                  <a:schemeClr val="tx1"/>
                </a:solidFill>
                <a:effectLst/>
                <a:latin typeface="+mn-lt"/>
                <a:ea typeface="+mn-ea"/>
                <a:cs typeface="+mn-cs"/>
              </a:rPr>
              <a:t>As a unified solution, streamlined</a:t>
            </a:r>
            <a:r>
              <a:rPr lang="en-US" sz="1200" kern="1200" baseline="0" dirty="0" smtClean="0">
                <a:solidFill>
                  <a:schemeClr val="tx1"/>
                </a:solidFill>
                <a:effectLst/>
                <a:latin typeface="+mn-lt"/>
                <a:ea typeface="+mn-ea"/>
                <a:cs typeface="+mn-cs"/>
              </a:rPr>
              <a:t> acquisitions workflows are provided for all types of resources: print, electronic resources and digital collections.  As mentioned previously, embedded analytics and other time saving capabilities such as integrated claims management are incorporated into each workflow.</a:t>
            </a:r>
            <a:endParaRPr lang="en-US" dirty="0"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r>
              <a:rPr lang="en-US" dirty="0" smtClean="0">
                <a:latin typeface="Arial" charset="0"/>
                <a:cs typeface="Arial" charset="0"/>
              </a:rPr>
              <a:t>At the beginning</a:t>
            </a:r>
            <a:r>
              <a:rPr lang="en-US" baseline="0" dirty="0" smtClean="0">
                <a:latin typeface="Arial" charset="0"/>
                <a:cs typeface="Arial" charset="0"/>
              </a:rPr>
              <a:t> of the lifecycle management process with selection and evaluation, Alma provides a number of tools to assist staff including incorporating shared holdings, usage analysis, knowledgebase recommendations and more.</a:t>
            </a:r>
          </a:p>
          <a:p>
            <a:endParaRPr lang="en-US" baseline="0" dirty="0" smtClean="0">
              <a:latin typeface="Arial" charset="0"/>
              <a:cs typeface="Arial" charset="0"/>
            </a:endParaRPr>
          </a:p>
          <a:p>
            <a:r>
              <a:rPr lang="en-US" baseline="0" dirty="0" smtClean="0">
                <a:latin typeface="Arial" charset="0"/>
                <a:cs typeface="Arial" charset="0"/>
              </a:rPr>
              <a:t>In addition, Ex Libris is working with materials vendors to create within Alma a selections portal that provides visibility on all selection decisions, whether they occur within Alma or an external site like GOBI.</a:t>
            </a:r>
            <a:endParaRPr lang="en-US" dirty="0"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r>
              <a:rPr lang="en-US" dirty="0" smtClean="0">
                <a:latin typeface="Arial" charset="0"/>
                <a:cs typeface="Arial" charset="0"/>
              </a:rPr>
              <a:t>At the beginning</a:t>
            </a:r>
            <a:r>
              <a:rPr lang="en-US" baseline="0" dirty="0" smtClean="0">
                <a:latin typeface="Arial" charset="0"/>
                <a:cs typeface="Arial" charset="0"/>
              </a:rPr>
              <a:t> of the lifecycle management process with selection and evaluation, Alma provides a number of tools to assist staff including incorporating shared holdings, usage analysis, knowledgebase recommendations and more.</a:t>
            </a:r>
          </a:p>
          <a:p>
            <a:endParaRPr lang="en-US" baseline="0" dirty="0" smtClean="0">
              <a:latin typeface="Arial" charset="0"/>
              <a:cs typeface="Arial" charset="0"/>
            </a:endParaRPr>
          </a:p>
          <a:p>
            <a:r>
              <a:rPr lang="en-US" baseline="0" dirty="0" smtClean="0">
                <a:latin typeface="Arial" charset="0"/>
                <a:cs typeface="Arial" charset="0"/>
              </a:rPr>
              <a:t>In addition, Ex Libris is working with materials vendors to create within Alma a selections portal that provides visibility on all selection decisions, whether they occur within Alma or an external site like GOBI.</a:t>
            </a:r>
            <a:endParaRPr lang="en-US" dirty="0"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Finally, I wanted to highlight our solution’s capabilities regarding Patron Driven Acquisitions. Candidate records from e-book vendors are loaded automatically into Alma and published to Primo for end-user discovery.  Depending upon the access threshold that is agreed upon between the vendor and the library, titles purchased via this process are updated within Alma.  The update occurs automatically via EOD records and EDI invoicing. At the end of the process, Alma automatically removes un-purchased candidate records.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Purchases via this process are specifically noted as PDA transactions for reporting and analysis.</a:t>
            </a:r>
          </a:p>
          <a:p>
            <a:endParaRPr lang="en-US" dirty="0"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34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How will it look </a:t>
            </a:r>
            <a:r>
              <a:rPr lang="en-US" dirty="0" err="1" smtClean="0"/>
              <a:t>whn</a:t>
            </a:r>
            <a:r>
              <a:rPr lang="en-US" dirty="0" smtClean="0"/>
              <a:t> all members are on Alma</a:t>
            </a:r>
          </a:p>
          <a:p>
            <a:pPr marL="171450" indent="-171450">
              <a:buFontTx/>
              <a:buChar char="-"/>
            </a:pPr>
            <a:r>
              <a:rPr lang="en-US" dirty="0" smtClean="0"/>
              <a:t>By nature this</a:t>
            </a:r>
            <a:r>
              <a:rPr lang="en-US" baseline="0" dirty="0" smtClean="0"/>
              <a:t> is a wider network</a:t>
            </a:r>
          </a:p>
          <a:p>
            <a:pPr marL="171450" indent="-171450">
              <a:buFontTx/>
              <a:buChar char="-"/>
            </a:pPr>
            <a:r>
              <a:rPr lang="en-US" baseline="0" dirty="0" smtClean="0"/>
              <a:t>Built on protocols</a:t>
            </a:r>
            <a:endParaRPr lang="en-US" dirty="0" smtClean="0"/>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629019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Tell about the benefits</a:t>
            </a:r>
          </a:p>
          <a:p>
            <a:pPr marL="171450" indent="-171450">
              <a:buFontTx/>
              <a:buChar char="-"/>
            </a:pPr>
            <a:endParaRPr lang="en-US" dirty="0" smtClean="0"/>
          </a:p>
          <a:p>
            <a:pPr marL="171450" indent="-171450">
              <a:buFontTx/>
              <a:buChar char="-"/>
            </a:pPr>
            <a:r>
              <a:rPr lang="en-US" dirty="0" smtClean="0"/>
              <a:t>Direct Patron Interaction</a:t>
            </a:r>
            <a:endParaRPr lang="en-US" baseline="0" dirty="0" smtClean="0"/>
          </a:p>
          <a:p>
            <a:pPr marL="171450" indent="-171450">
              <a:buFontTx/>
              <a:buChar char="-"/>
            </a:pPr>
            <a:r>
              <a:rPr lang="en-US" baseline="0" dirty="0" err="1" smtClean="0"/>
              <a:t>Walkin</a:t>
            </a:r>
            <a:endParaRPr lang="en-US" baseline="0" dirty="0" smtClean="0"/>
          </a:p>
          <a:p>
            <a:pPr marL="171450" indent="-171450">
              <a:buFontTx/>
              <a:buChar char="-"/>
            </a:pPr>
            <a:r>
              <a:rPr lang="en-US" dirty="0" smtClean="0"/>
              <a:t>Return</a:t>
            </a:r>
          </a:p>
          <a:p>
            <a:pPr marL="171450" indent="-171450">
              <a:buFontTx/>
              <a:buChar char="-"/>
            </a:pPr>
            <a:r>
              <a:rPr lang="en-US" dirty="0" smtClean="0"/>
              <a:t>Request and pickup</a:t>
            </a: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21255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charset="0"/>
              </a:rPr>
              <a:t>I’d like to go in and talk about the architecture.  We now have the model where everything is inventory based. The product holds inventory on anything that you own and we are going to track it. This is an example of how we can do amazing things with data that lives in the cloud. Specifically</a:t>
            </a:r>
            <a:r>
              <a:rPr lang="en-US" baseline="0" dirty="0" smtClean="0">
                <a:latin typeface="Verdana" charset="0"/>
              </a:rPr>
              <a:t> in this instance, it</a:t>
            </a:r>
            <a:r>
              <a:rPr lang="en-US" dirty="0" smtClean="0">
                <a:latin typeface="Verdana" charset="0"/>
              </a:rPr>
              <a:t> exists within the community zone. The community zone is the data that you own that is local to your library.  In the data services zone we have the </a:t>
            </a:r>
            <a:r>
              <a:rPr lang="en-US" dirty="0" err="1" smtClean="0">
                <a:latin typeface="Verdana" charset="0"/>
              </a:rPr>
              <a:t>ckb</a:t>
            </a:r>
            <a:r>
              <a:rPr lang="en-US" dirty="0" smtClean="0">
                <a:latin typeface="Verdana" charset="0"/>
              </a:rPr>
              <a:t>.  For those of you that have </a:t>
            </a:r>
            <a:r>
              <a:rPr lang="en-US" dirty="0" err="1" smtClean="0">
                <a:latin typeface="Verdana" charset="0"/>
              </a:rPr>
              <a:t>metalib</a:t>
            </a:r>
            <a:r>
              <a:rPr lang="en-US" dirty="0" smtClean="0">
                <a:latin typeface="Verdana" charset="0"/>
              </a:rPr>
              <a:t> you will understand what this is.  We have had years of building the </a:t>
            </a:r>
            <a:r>
              <a:rPr lang="en-US" dirty="0" err="1" smtClean="0">
                <a:latin typeface="Verdana" charset="0"/>
              </a:rPr>
              <a:t>ckb</a:t>
            </a:r>
            <a:r>
              <a:rPr lang="en-US" dirty="0" smtClean="0">
                <a:latin typeface="Verdana" charset="0"/>
              </a:rPr>
              <a:t>.  The community catalog will be populated with </a:t>
            </a:r>
            <a:r>
              <a:rPr lang="en-US" dirty="0" err="1" smtClean="0">
                <a:latin typeface="Verdana" charset="0"/>
              </a:rPr>
              <a:t>lc</a:t>
            </a:r>
            <a:r>
              <a:rPr lang="en-US" dirty="0" smtClean="0">
                <a:latin typeface="Verdana" charset="0"/>
              </a:rPr>
              <a:t> and </a:t>
            </a:r>
            <a:r>
              <a:rPr lang="en-US" dirty="0" err="1" smtClean="0">
                <a:latin typeface="Verdana" charset="0"/>
              </a:rPr>
              <a:t>blc</a:t>
            </a:r>
            <a:r>
              <a:rPr lang="en-US" dirty="0" smtClean="0">
                <a:latin typeface="Verdana" charset="0"/>
              </a:rPr>
              <a:t> and we have the global authorities file that will be seeded from or linked to the </a:t>
            </a:r>
            <a:r>
              <a:rPr lang="en-US" dirty="0" err="1" smtClean="0">
                <a:latin typeface="Verdana" charset="0"/>
              </a:rPr>
              <a:t>lc</a:t>
            </a:r>
            <a:r>
              <a:rPr lang="en-US" dirty="0" smtClean="0">
                <a:latin typeface="Verdana" charset="0"/>
              </a:rPr>
              <a:t> global authority file and mesh.  We’re also looking at other relationships with other international authority files and some art vocabularies.  In general release it will be LC and mesh.  So how does this work?</a:t>
            </a:r>
          </a:p>
          <a:p>
            <a:pPr eaLnBrk="1" hangingPunct="1"/>
            <a:r>
              <a:rPr lang="en-US" dirty="0" smtClean="0">
                <a:latin typeface="Verdana" charset="0"/>
              </a:rPr>
              <a:t>A library purchases the trial and uses present day processes to pull in metadata.  So this can be from </a:t>
            </a:r>
            <a:r>
              <a:rPr lang="en-US" dirty="0" err="1" smtClean="0">
                <a:latin typeface="Verdana" charset="0"/>
              </a:rPr>
              <a:t>oclc</a:t>
            </a:r>
            <a:r>
              <a:rPr lang="en-US" dirty="0" smtClean="0">
                <a:latin typeface="Verdana" charset="0"/>
              </a:rPr>
              <a:t>, it can be from </a:t>
            </a:r>
            <a:r>
              <a:rPr lang="en-US" dirty="0" err="1" smtClean="0">
                <a:latin typeface="Verdana" charset="0"/>
              </a:rPr>
              <a:t>ybp</a:t>
            </a:r>
            <a:r>
              <a:rPr lang="en-US" dirty="0" smtClean="0">
                <a:latin typeface="Verdana" charset="0"/>
              </a:rPr>
              <a:t>, and the inventories then attach to that metadata.  The library purchases the collapse.  Alma checks the community zone for metadata that would work for this version of the collapse.  It will, or one can, attach ones inventory to that record.  What’s great about that is while this record is enhanced by the community, the enhancement happens automatically.  When one activates the package from academic search premier from EBSCO, Alma knows what title exists within that package and also understands the current data.  </a:t>
            </a:r>
          </a:p>
          <a:p>
            <a:pPr eaLnBrk="1" hangingPunct="1"/>
            <a:endParaRPr lang="en-US" dirty="0" smtClean="0">
              <a:latin typeface="Verdana" charset="0"/>
            </a:endParaRPr>
          </a:p>
          <a:p>
            <a:pPr eaLnBrk="1" hangingPunct="1"/>
            <a:r>
              <a:rPr lang="en-US" dirty="0" smtClean="0">
                <a:latin typeface="Verdana" charset="0"/>
              </a:rPr>
              <a:t>So as EBSCO adds 15 titles, Alma takes care of that automatically.  There is no longer the updating of knowledge bases every 2 weeks.  No longer the need to tell if a record has been turned on—it happens automatically within the product.  And then also with authorities—updated automatically.  Because authority work is so difficult and tedious, some institutions do it every two months and spend 3 or 4 days checking authorities and grouping authorities—no longer necessary.  It is done automatically.  If an authority record is changed in </a:t>
            </a:r>
            <a:r>
              <a:rPr lang="en-US" dirty="0" err="1" smtClean="0">
                <a:latin typeface="Verdana" charset="0"/>
              </a:rPr>
              <a:t>lc</a:t>
            </a:r>
            <a:r>
              <a:rPr lang="en-US" dirty="0" smtClean="0">
                <a:latin typeface="Verdana" charset="0"/>
              </a:rPr>
              <a:t> it will be populated in Alma automatically.  This is a form of linked data.  What’s cool about this is say something in the next couple weeks happens in the news, and an authority record changes.  The authority record changes in </a:t>
            </a:r>
            <a:r>
              <a:rPr lang="en-US" dirty="0" err="1" smtClean="0">
                <a:latin typeface="Verdana" charset="0"/>
              </a:rPr>
              <a:t>lc</a:t>
            </a:r>
            <a:r>
              <a:rPr lang="en-US" dirty="0" smtClean="0">
                <a:latin typeface="Verdana" charset="0"/>
              </a:rPr>
              <a:t>, it goes to Alma, and filters to any record in the community zone, catalog, or local record.  The only time there is an interaction with a librarian is if there is a split in the record.  If it requires a choice.  In</a:t>
            </a:r>
            <a:r>
              <a:rPr lang="en-US" baseline="0" dirty="0" smtClean="0">
                <a:latin typeface="Verdana" charset="0"/>
              </a:rPr>
              <a:t> this case, t</a:t>
            </a:r>
            <a:r>
              <a:rPr lang="en-US" dirty="0" smtClean="0">
                <a:latin typeface="Verdana" charset="0"/>
              </a:rPr>
              <a:t>he system tells a librarian it needs to be done by their role.  It would be pushed to their task list.  I’ll talk about this more as I get into the demo.  </a:t>
            </a:r>
          </a:p>
          <a:p>
            <a:pPr eaLnBrk="1" hangingPunct="1"/>
            <a:r>
              <a:rPr lang="en-US" dirty="0" smtClean="0">
                <a:latin typeface="Verdana" charset="0"/>
              </a:rPr>
              <a:t>One thing I like to do here is mention that Alma, a URM, is a back office tool.  It is not an ILS.  It is next gen library services.  It encompasses everything the library needs to do to watch over and run their inventory.  It is not an </a:t>
            </a:r>
            <a:r>
              <a:rPr lang="en-US" dirty="0" err="1" smtClean="0">
                <a:latin typeface="Verdana" charset="0"/>
              </a:rPr>
              <a:t>opac</a:t>
            </a:r>
            <a:r>
              <a:rPr lang="en-US" dirty="0" smtClean="0">
                <a:latin typeface="Verdana" charset="0"/>
              </a:rPr>
              <a:t> nor does it need one.  It’s better than that.  One simply places a discovery layer over Alma.  We are saying that Alma is discovery layer agnostic, you can use any discovery layer</a:t>
            </a:r>
            <a:r>
              <a:rPr lang="en-US" baseline="0" dirty="0" smtClean="0">
                <a:latin typeface="Verdana" charset="0"/>
              </a:rPr>
              <a:t> you like, </a:t>
            </a:r>
            <a:r>
              <a:rPr lang="en-US" dirty="0" smtClean="0">
                <a:latin typeface="Verdana" charset="0"/>
              </a:rPr>
              <a:t>but also to be clear that our discover layer primo is being developed next to Alma</a:t>
            </a:r>
            <a:r>
              <a:rPr lang="en-US" baseline="0" dirty="0" smtClean="0">
                <a:latin typeface="Verdana" charset="0"/>
              </a:rPr>
              <a:t> </a:t>
            </a:r>
            <a:r>
              <a:rPr lang="en-US" dirty="0" smtClean="0">
                <a:latin typeface="Verdana" charset="0"/>
              </a:rPr>
              <a:t>and in many cases you have developers working on both sides.  We will work as closely as we can to offer up API and web services to bring us close to the requirements for ILS DI.  To go beyond that, though, primo will have the complete integration.</a:t>
            </a:r>
          </a:p>
          <a:p>
            <a:pPr eaLnBrk="1" hangingPunct="1"/>
            <a:endParaRPr lang="en-US" dirty="0" smtClean="0">
              <a:latin typeface="Verdana" charset="0"/>
            </a:endParaRP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t>3</a:t>
            </a:fld>
            <a:endParaRPr lang="en-US"/>
          </a:p>
        </p:txBody>
      </p:sp>
    </p:spTree>
    <p:extLst>
      <p:ext uri="{BB962C8B-B14F-4D97-AF65-F5344CB8AC3E}">
        <p14:creationId xmlns:p14="http://schemas.microsoft.com/office/powerpoint/2010/main" val="645562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42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7CD8AB3-8977-4476-9D0C-38CA85A86FF0}" type="slidenum">
              <a:rPr lang="he-IL" sz="1200" b="0"/>
              <a:pPr algn="r"/>
              <a:t>43</a:t>
            </a:fld>
            <a:endParaRPr lang="en-US" sz="1200" b="0"/>
          </a:p>
        </p:txBody>
      </p:sp>
      <p:sp>
        <p:nvSpPr>
          <p:cNvPr id="233475" name="Rectangle 1"/>
          <p:cNvSpPr>
            <a:spLocks noGrp="1" noRot="1" noChangeAspect="1" noChangeArrowheads="1" noTextEdit="1"/>
          </p:cNvSpPr>
          <p:nvPr>
            <p:ph type="sldImg"/>
          </p:nvPr>
        </p:nvSpPr>
        <p:spPr>
          <a:solidFill>
            <a:srgbClr val="FFFFFF"/>
          </a:solidFill>
          <a:ln/>
        </p:spPr>
      </p:sp>
      <p:sp>
        <p:nvSpPr>
          <p:cNvPr id="233476" name="Text Box 2"/>
          <p:cNvSpPr>
            <a:spLocks noGrp="1" noChangeArrowheads="1"/>
          </p:cNvSpPr>
          <p:nvPr>
            <p:ph type="body" idx="1"/>
          </p:nvPr>
        </p:nvSpPr>
        <p:spPr>
          <a:xfrm>
            <a:off x="914400" y="4343400"/>
            <a:ext cx="5029200" cy="5778500"/>
          </a:xfrm>
          <a:noFill/>
          <a:ln/>
        </p:spPr>
        <p:txBody>
          <a:bodyPr lIns="0" tIns="0" rIns="0" bIns="0"/>
          <a:lstStyle/>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0" dirty="0" smtClean="0">
                <a:solidFill>
                  <a:srgbClr val="000000"/>
                </a:solidFill>
                <a:latin typeface="Arial" charset="0"/>
                <a:ea typeface="SimSun"/>
                <a:cs typeface="SimSun"/>
              </a:rPr>
              <a:t>Because</a:t>
            </a:r>
            <a:r>
              <a:rPr lang="en-US" sz="1600" b="0" baseline="0" dirty="0" smtClean="0">
                <a:solidFill>
                  <a:srgbClr val="000000"/>
                </a:solidFill>
                <a:latin typeface="Arial" charset="0"/>
                <a:ea typeface="SimSun"/>
                <a:cs typeface="SimSun"/>
              </a:rPr>
              <a:t> Alma is a Software-as-a-Service (</a:t>
            </a:r>
            <a:r>
              <a:rPr lang="en-US" sz="1600" b="0" baseline="0" dirty="0" err="1" smtClean="0">
                <a:solidFill>
                  <a:srgbClr val="000000"/>
                </a:solidFill>
                <a:latin typeface="Arial" charset="0"/>
                <a:ea typeface="SimSun"/>
                <a:cs typeface="SimSun"/>
              </a:rPr>
              <a:t>SaaS</a:t>
            </a:r>
            <a:r>
              <a:rPr lang="en-US" sz="1600" b="0" baseline="0" dirty="0" smtClean="0">
                <a:solidFill>
                  <a:srgbClr val="000000"/>
                </a:solidFill>
                <a:latin typeface="Arial" charset="0"/>
                <a:ea typeface="SimSun"/>
                <a:cs typeface="SimSun"/>
              </a:rPr>
              <a:t>) solution, there is no longer a need for the Alliance and its members to perform server or client upgrades or to migrate data.  Essentially, once you have transitioned to Alma there are no more painful upgrades – you are always on the latest release.  In addition, because Alma is continuously enhanced, we can be more responsive than ever in addressing your needs by introducing new capabilities every month with major updates occurring seasonally.</a:t>
            </a:r>
            <a:endParaRPr lang="en-US" sz="1600" b="0" dirty="0" smtClean="0">
              <a:solidFill>
                <a:srgbClr val="000000"/>
              </a:solidFill>
              <a:latin typeface="Arial" charset="0"/>
              <a:ea typeface="SimSun"/>
              <a:cs typeface="SimSu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Slide Number Placeholder 3"/>
          <p:cNvSpPr>
            <a:spLocks noGrp="1"/>
          </p:cNvSpPr>
          <p:nvPr>
            <p:ph type="sldNum" sz="quarter" idx="10"/>
          </p:nvPr>
        </p:nvSpPr>
        <p:spPr/>
        <p:txBody>
          <a:bodyPr/>
          <a:lstStyle/>
          <a:p>
            <a:fld id="{BEBA755C-5962-D84E-8A5B-BBD874E5B7EA}" type="slidenum">
              <a:rPr lang="en-US" smtClean="0"/>
              <a:pPr/>
              <a:t>44</a:t>
            </a:fld>
            <a:endParaRPr lang="en-US"/>
          </a:p>
        </p:txBody>
      </p:sp>
    </p:spTree>
    <p:extLst>
      <p:ext uri="{BB962C8B-B14F-4D97-AF65-F5344CB8AC3E}">
        <p14:creationId xmlns:p14="http://schemas.microsoft.com/office/powerpoint/2010/main" val="3592450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46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52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p:spPr>
        <p:txBody>
          <a:bodyPr/>
          <a:lstStyle/>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Verdana" charset="0"/>
              </a:rPr>
              <a:t>I’d like to go in and talk about the architecture.  We now have the model where everything is inventory based. The product holds inventory on anything that you own and we are going to track it. This is an example of how we can do amazing things with data that lives in the cloud. Specifically</a:t>
            </a:r>
            <a:r>
              <a:rPr lang="en-US" baseline="0" dirty="0" smtClean="0">
                <a:latin typeface="Verdana" charset="0"/>
              </a:rPr>
              <a:t> in this instance, it</a:t>
            </a:r>
            <a:r>
              <a:rPr lang="en-US" dirty="0" smtClean="0">
                <a:latin typeface="Verdana" charset="0"/>
              </a:rPr>
              <a:t> exists within the community zone. The community zone is the data that you own that is local to your library.  In the data services zone we have the </a:t>
            </a:r>
            <a:r>
              <a:rPr lang="en-US" dirty="0" err="1" smtClean="0">
                <a:latin typeface="Verdana" charset="0"/>
              </a:rPr>
              <a:t>ckb</a:t>
            </a:r>
            <a:r>
              <a:rPr lang="en-US" dirty="0" smtClean="0">
                <a:latin typeface="Verdana" charset="0"/>
              </a:rPr>
              <a:t>.  For those of you that have </a:t>
            </a:r>
            <a:r>
              <a:rPr lang="en-US" dirty="0" err="1" smtClean="0">
                <a:latin typeface="Verdana" charset="0"/>
              </a:rPr>
              <a:t>metalib</a:t>
            </a:r>
            <a:r>
              <a:rPr lang="en-US" dirty="0" smtClean="0">
                <a:latin typeface="Verdana" charset="0"/>
              </a:rPr>
              <a:t> you will understand what this is.  We have had years of building the </a:t>
            </a:r>
            <a:r>
              <a:rPr lang="en-US" dirty="0" err="1" smtClean="0">
                <a:latin typeface="Verdana" charset="0"/>
              </a:rPr>
              <a:t>ckb</a:t>
            </a:r>
            <a:r>
              <a:rPr lang="en-US" dirty="0" smtClean="0">
                <a:latin typeface="Verdana" charset="0"/>
              </a:rPr>
              <a:t>.  The community catalog will be populated with </a:t>
            </a:r>
            <a:r>
              <a:rPr lang="en-US" dirty="0" err="1" smtClean="0">
                <a:latin typeface="Verdana" charset="0"/>
              </a:rPr>
              <a:t>lc</a:t>
            </a:r>
            <a:r>
              <a:rPr lang="en-US" dirty="0" smtClean="0">
                <a:latin typeface="Verdana" charset="0"/>
              </a:rPr>
              <a:t> and </a:t>
            </a:r>
            <a:r>
              <a:rPr lang="en-US" dirty="0" err="1" smtClean="0">
                <a:latin typeface="Verdana" charset="0"/>
              </a:rPr>
              <a:t>blc</a:t>
            </a:r>
            <a:r>
              <a:rPr lang="en-US" dirty="0" smtClean="0">
                <a:latin typeface="Verdana" charset="0"/>
              </a:rPr>
              <a:t> and we have the global authorities file that will be seeded from or linked to the </a:t>
            </a:r>
            <a:r>
              <a:rPr lang="en-US" dirty="0" err="1" smtClean="0">
                <a:latin typeface="Verdana" charset="0"/>
              </a:rPr>
              <a:t>lc</a:t>
            </a:r>
            <a:r>
              <a:rPr lang="en-US" dirty="0" smtClean="0">
                <a:latin typeface="Verdana" charset="0"/>
              </a:rPr>
              <a:t> global authority file and mesh.  We’re also looking at other relationships with other international authority files and some art vocabularies.  In general release it will be LC and mesh.  So how does this work?</a:t>
            </a:r>
          </a:p>
          <a:p>
            <a:pPr eaLnBrk="1" hangingPunct="1"/>
            <a:r>
              <a:rPr lang="en-US" dirty="0" smtClean="0">
                <a:latin typeface="Verdana" charset="0"/>
              </a:rPr>
              <a:t>A library purchases the trial and uses present day processes to pull in metadata.  So this can be from </a:t>
            </a:r>
            <a:r>
              <a:rPr lang="en-US" dirty="0" err="1" smtClean="0">
                <a:latin typeface="Verdana" charset="0"/>
              </a:rPr>
              <a:t>oclc</a:t>
            </a:r>
            <a:r>
              <a:rPr lang="en-US" dirty="0" smtClean="0">
                <a:latin typeface="Verdana" charset="0"/>
              </a:rPr>
              <a:t>, it can be from </a:t>
            </a:r>
            <a:r>
              <a:rPr lang="en-US" dirty="0" err="1" smtClean="0">
                <a:latin typeface="Verdana" charset="0"/>
              </a:rPr>
              <a:t>ybp</a:t>
            </a:r>
            <a:r>
              <a:rPr lang="en-US" dirty="0" smtClean="0">
                <a:latin typeface="Verdana" charset="0"/>
              </a:rPr>
              <a:t>, and the inventories then attach to that metadata.  The library purchases the collapse.  Alma checks the community zone for metadata that would work for this version of the collapse.  It will, or one can, attach ones inventory to that record.  What’s great about that is while this record is enhanced by the community, the enhancement happens automatically.  When one activates the package from academic search premier from EBSCO, Alma knows what title exists within that package and also understands the current data.  </a:t>
            </a:r>
          </a:p>
          <a:p>
            <a:pPr eaLnBrk="1" hangingPunct="1"/>
            <a:endParaRPr lang="en-US" dirty="0" smtClean="0">
              <a:latin typeface="Verdana" charset="0"/>
            </a:endParaRPr>
          </a:p>
          <a:p>
            <a:pPr eaLnBrk="1" hangingPunct="1"/>
            <a:r>
              <a:rPr lang="en-US" dirty="0" smtClean="0">
                <a:latin typeface="Verdana" charset="0"/>
              </a:rPr>
              <a:t>So as EBSCO adds 15 titles, Alma takes care of that automatically.  There is no longer the updating of knowledge bases every 2 weeks.  No longer the need to tell if a record has been turned on—it happens automatically within the product.  And then also with authorities—updated automatically.  Because authority work is so difficult and tedious, some institutions do it every two months and spend 3 or 4 days checking authorities and grouping authorities—no longer necessary.  It is done automatically.  If an authority record is changed in </a:t>
            </a:r>
            <a:r>
              <a:rPr lang="en-US" dirty="0" err="1" smtClean="0">
                <a:latin typeface="Verdana" charset="0"/>
              </a:rPr>
              <a:t>lc</a:t>
            </a:r>
            <a:r>
              <a:rPr lang="en-US" dirty="0" smtClean="0">
                <a:latin typeface="Verdana" charset="0"/>
              </a:rPr>
              <a:t> it will be populated in Alma automatically.  This is a form of linked data.  What’s cool about this is say something in the next couple weeks happens in the news, and an authority record changes.  The authority record changes in </a:t>
            </a:r>
            <a:r>
              <a:rPr lang="en-US" dirty="0" err="1" smtClean="0">
                <a:latin typeface="Verdana" charset="0"/>
              </a:rPr>
              <a:t>lc</a:t>
            </a:r>
            <a:r>
              <a:rPr lang="en-US" dirty="0" smtClean="0">
                <a:latin typeface="Verdana" charset="0"/>
              </a:rPr>
              <a:t>, it goes to Alma, and filters to any record in the community zone, catalog, or local record.  The only time there is an interaction with a librarian is if there is a split in the record.  If it requires a choice.  In</a:t>
            </a:r>
            <a:r>
              <a:rPr lang="en-US" baseline="0" dirty="0" smtClean="0">
                <a:latin typeface="Verdana" charset="0"/>
              </a:rPr>
              <a:t> this case, t</a:t>
            </a:r>
            <a:r>
              <a:rPr lang="en-US" dirty="0" smtClean="0">
                <a:latin typeface="Verdana" charset="0"/>
              </a:rPr>
              <a:t>he system tells a librarian it needs to be done by their role.  It would be pushed to their task list.  I’ll talk about this more as I get into the demo.  </a:t>
            </a:r>
          </a:p>
          <a:p>
            <a:pPr eaLnBrk="1" hangingPunct="1"/>
            <a:r>
              <a:rPr lang="en-US" dirty="0" smtClean="0">
                <a:latin typeface="Verdana" charset="0"/>
              </a:rPr>
              <a:t>One thing I like to do here is mention that Alma, a URM, is a back office tool.  It is not an ILS.  It is next gen library services.  It encompasses everything the library needs to do to watch over and run their inventory.  It is not an </a:t>
            </a:r>
            <a:r>
              <a:rPr lang="en-US" dirty="0" err="1" smtClean="0">
                <a:latin typeface="Verdana" charset="0"/>
              </a:rPr>
              <a:t>opac</a:t>
            </a:r>
            <a:r>
              <a:rPr lang="en-US" dirty="0" smtClean="0">
                <a:latin typeface="Verdana" charset="0"/>
              </a:rPr>
              <a:t> nor does it need one.  It’s better than that.  One simply places a discovery layer over Alma.  We are saying that Alma is discovery layer agnostic, you can use any discovery layer</a:t>
            </a:r>
            <a:r>
              <a:rPr lang="en-US" baseline="0" dirty="0" smtClean="0">
                <a:latin typeface="Verdana" charset="0"/>
              </a:rPr>
              <a:t> you like, </a:t>
            </a:r>
            <a:r>
              <a:rPr lang="en-US" dirty="0" smtClean="0">
                <a:latin typeface="Verdana" charset="0"/>
              </a:rPr>
              <a:t>but also to be clear that our discover layer primo is being developed next to Alma</a:t>
            </a:r>
            <a:r>
              <a:rPr lang="en-US" baseline="0" dirty="0" smtClean="0">
                <a:latin typeface="Verdana" charset="0"/>
              </a:rPr>
              <a:t> </a:t>
            </a:r>
            <a:r>
              <a:rPr lang="en-US" dirty="0" smtClean="0">
                <a:latin typeface="Verdana" charset="0"/>
              </a:rPr>
              <a:t>and in many cases you have developers working on both sides.  We will work as closely as we can to offer up API and web services to bring us close to the requirements for ILS DI.  To go beyond that, though, primo will have the complete integration.</a:t>
            </a:r>
          </a:p>
          <a:p>
            <a:pPr eaLnBrk="1" hangingPunct="1"/>
            <a:endParaRPr lang="en-US" dirty="0" smtClean="0">
              <a:latin typeface="Verdana" charset="0"/>
            </a:endParaRPr>
          </a:p>
          <a:p>
            <a:endParaRPr lang="en-US" dirty="0"/>
          </a:p>
        </p:txBody>
      </p:sp>
      <p:sp>
        <p:nvSpPr>
          <p:cNvPr id="4" name="Slide Number Placeholder 3"/>
          <p:cNvSpPr>
            <a:spLocks noGrp="1"/>
          </p:cNvSpPr>
          <p:nvPr>
            <p:ph type="sldNum" sz="quarter" idx="10"/>
          </p:nvPr>
        </p:nvSpPr>
        <p:spPr/>
        <p:txBody>
          <a:bodyPr/>
          <a:lstStyle/>
          <a:p>
            <a:fld id="{BEBA755C-5962-D84E-8A5B-BBD874E5B7EA}" type="slidenum">
              <a:rPr lang="en-US" smtClean="0"/>
              <a:t>4</a:t>
            </a:fld>
            <a:endParaRPr lang="en-US"/>
          </a:p>
        </p:txBody>
      </p:sp>
    </p:spTree>
    <p:extLst>
      <p:ext uri="{BB962C8B-B14F-4D97-AF65-F5344CB8AC3E}">
        <p14:creationId xmlns:p14="http://schemas.microsoft.com/office/powerpoint/2010/main" val="64556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094D2-5F1A-4990-89B8-0A0F608EFFEB}" type="slidenum">
              <a:rPr lang="he-IL" smtClean="0"/>
              <a:pPr eaLnBrk="1" hangingPunct="1"/>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cs typeface="Arial" charset="0"/>
              </a:rPr>
              <a:t>Alma is a unified resource management system, incorporating</a:t>
            </a:r>
            <a:r>
              <a:rPr lang="en-US" baseline="0" dirty="0" smtClean="0">
                <a:latin typeface="Arial" charset="0"/>
                <a:cs typeface="Arial" charset="0"/>
              </a:rPr>
              <a:t> an </a:t>
            </a:r>
            <a:r>
              <a:rPr lang="en-US" dirty="0" smtClean="0">
                <a:latin typeface="Arial" charset="0"/>
                <a:cs typeface="Arial" charset="0"/>
              </a:rPr>
              <a:t>exception-based workflow</a:t>
            </a:r>
            <a:r>
              <a:rPr lang="en-US" baseline="0" dirty="0" smtClean="0">
                <a:latin typeface="Arial" charset="0"/>
                <a:cs typeface="Arial" charset="0"/>
              </a:rPr>
              <a:t> model to </a:t>
            </a:r>
            <a:r>
              <a:rPr lang="en-US" dirty="0" smtClean="0">
                <a:latin typeface="Arial" charset="0"/>
                <a:cs typeface="Arial" charset="0"/>
              </a:rPr>
              <a:t>support the end-to-end management of print, electronic</a:t>
            </a:r>
            <a:r>
              <a:rPr lang="en-US" baseline="0" dirty="0" smtClean="0">
                <a:latin typeface="Arial" charset="0"/>
                <a:cs typeface="Arial" charset="0"/>
              </a:rPr>
              <a:t> resources and local digital collections. Rather than integrating a range of existing, disparate services, Alma has been designed from the ground-up to break down the traditional silos between formats and create additional efficiencies to reduce the cost of ownership and provide additional bandwidth for library staff.</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latin typeface="Arial" charset="0"/>
                <a:cs typeface="Arial" charset="0"/>
              </a:rPr>
              <a:t>This approach enables for example:</a:t>
            </a:r>
            <a:endParaRPr lang="en-US" dirty="0" smtClean="0">
              <a:solidFill>
                <a:schemeClr val="tx1"/>
              </a:solidFill>
              <a:latin typeface="Arial" charset="0"/>
              <a:cs typeface="Arial" charset="0"/>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solidFill>
                <a:latin typeface="Helvetica Light"/>
                <a:cs typeface="Helvetica Light"/>
              </a:rPr>
              <a:t>Cross format Selection</a:t>
            </a:r>
            <a:r>
              <a:rPr lang="en-US" baseline="0" dirty="0" smtClean="0">
                <a:solidFill>
                  <a:schemeClr val="tx1"/>
                </a:solidFill>
                <a:latin typeface="Helvetica Light"/>
                <a:cs typeface="Helvetica Light"/>
              </a:rPr>
              <a:t> and </a:t>
            </a:r>
            <a:r>
              <a:rPr lang="en-US" dirty="0" smtClean="0">
                <a:solidFill>
                  <a:schemeClr val="tx1"/>
                </a:solidFill>
                <a:latin typeface="Helvetica Light"/>
                <a:cs typeface="Helvetica Light"/>
              </a:rPr>
              <a:t>acquisition</a:t>
            </a:r>
            <a:r>
              <a:rPr lang="en-US" baseline="0" dirty="0" smtClean="0">
                <a:solidFill>
                  <a:schemeClr val="tx1"/>
                </a:solidFill>
                <a:latin typeface="Helvetica Light"/>
                <a:cs typeface="Helvetica Light"/>
              </a:rPr>
              <a:t> as well as e-resource</a:t>
            </a:r>
            <a:r>
              <a:rPr lang="en-US" dirty="0" smtClean="0">
                <a:solidFill>
                  <a:schemeClr val="tx1"/>
                </a:solidFill>
                <a:latin typeface="Helvetica Light"/>
                <a:cs typeface="Helvetica Light"/>
              </a:rPr>
              <a:t> activation based on a single</a:t>
            </a:r>
            <a:r>
              <a:rPr lang="en-US" baseline="0" dirty="0" smtClean="0">
                <a:solidFill>
                  <a:schemeClr val="tx1"/>
                </a:solidFill>
                <a:latin typeface="Helvetica Light"/>
                <a:cs typeface="Helvetica Light"/>
              </a:rPr>
              <a:t> </a:t>
            </a:r>
            <a:r>
              <a:rPr lang="en-US" dirty="0" err="1" smtClean="0">
                <a:solidFill>
                  <a:schemeClr val="tx1"/>
                </a:solidFill>
                <a:latin typeface="Helvetica Light"/>
                <a:cs typeface="Helvetica Light"/>
              </a:rPr>
              <a:t>KnowledgeBase</a:t>
            </a:r>
            <a:endParaRPr lang="en-US" dirty="0" smtClean="0">
              <a:solidFill>
                <a:schemeClr val="tx1"/>
              </a:solidFill>
              <a:latin typeface="Helvetica Light"/>
              <a:cs typeface="Helvetica Light"/>
            </a:endParaRPr>
          </a:p>
          <a:p>
            <a:pPr marL="171450" indent="-171450">
              <a:lnSpc>
                <a:spcPct val="90000"/>
              </a:lnSpc>
              <a:buFont typeface="Arial"/>
              <a:buChar char="•"/>
            </a:pPr>
            <a:r>
              <a:rPr lang="en-US" dirty="0" smtClean="0">
                <a:solidFill>
                  <a:schemeClr val="tx1"/>
                </a:solidFill>
                <a:latin typeface="Helvetica Light"/>
                <a:cs typeface="Helvetica Light"/>
              </a:rPr>
              <a:t>Consistent workflows across formats</a:t>
            </a:r>
          </a:p>
          <a:p>
            <a:pPr marL="171450" indent="-171450">
              <a:lnSpc>
                <a:spcPct val="90000"/>
              </a:lnSpc>
              <a:buFont typeface="Arial"/>
              <a:buChar char="•"/>
            </a:pPr>
            <a:r>
              <a:rPr lang="en-US" dirty="0" smtClean="0">
                <a:solidFill>
                  <a:schemeClr val="tx1"/>
                </a:solidFill>
                <a:latin typeface="Helvetica Light"/>
                <a:cs typeface="Helvetica Light"/>
              </a:rPr>
              <a:t>Metadata for e-resource titles available in the metadata management system</a:t>
            </a:r>
          </a:p>
          <a:p>
            <a:pPr marL="171450" indent="-171450">
              <a:lnSpc>
                <a:spcPct val="90000"/>
              </a:lnSpc>
              <a:buFont typeface="Arial"/>
              <a:buChar char="•"/>
            </a:pPr>
            <a:r>
              <a:rPr lang="en-US" dirty="0" smtClean="0">
                <a:solidFill>
                  <a:schemeClr val="tx1"/>
                </a:solidFill>
                <a:latin typeface="Helvetica Light"/>
                <a:cs typeface="Helvetica Light"/>
              </a:rPr>
              <a:t>Link resolution built into the inventory</a:t>
            </a:r>
          </a:p>
          <a:p>
            <a:pPr marL="171450" indent="-171450">
              <a:lnSpc>
                <a:spcPct val="90000"/>
              </a:lnSpc>
              <a:buFont typeface="Arial"/>
              <a:buChar char="•"/>
            </a:pPr>
            <a:r>
              <a:rPr lang="en-US" dirty="0" smtClean="0">
                <a:solidFill>
                  <a:schemeClr val="tx1"/>
                </a:solidFill>
                <a:latin typeface="Helvetica Light"/>
                <a:cs typeface="Helvetica Light"/>
              </a:rPr>
              <a:t>Usage, cost per use, and other tools to evaluate value of e-resources</a:t>
            </a:r>
            <a:r>
              <a:rPr lang="en-US" baseline="0" dirty="0" smtClean="0">
                <a:solidFill>
                  <a:schemeClr val="tx1"/>
                </a:solidFill>
                <a:latin typeface="Helvetica Light"/>
                <a:cs typeface="Helvetica Light"/>
              </a:rPr>
              <a:t> when making renewal or cancellation decisions</a:t>
            </a:r>
            <a:endParaRPr lang="en-US" dirty="0" smtClean="0">
              <a:solidFill>
                <a:schemeClr val="tx1"/>
              </a:solidFill>
              <a:latin typeface="Helvetica Light"/>
              <a:cs typeface="Helvetica Light"/>
            </a:endParaRPr>
          </a:p>
          <a:p>
            <a:pPr marL="171450" indent="-171450">
              <a:lnSpc>
                <a:spcPct val="90000"/>
              </a:lnSpc>
              <a:buFont typeface="Arial"/>
              <a:buChar char="•"/>
            </a:pPr>
            <a:r>
              <a:rPr lang="en-US" dirty="0" smtClean="0">
                <a:solidFill>
                  <a:schemeClr val="tx1"/>
                </a:solidFill>
                <a:latin typeface="Helvetica Light"/>
                <a:cs typeface="Helvetica Light"/>
              </a:rPr>
              <a:t>Single source for reporting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a:lnSpc>
                <a:spcPct val="90000"/>
              </a:lnSpc>
            </a:pPr>
            <a:r>
              <a:rPr lang="en-US" sz="1000" dirty="0" smtClean="0">
                <a:latin typeface="Arial" charset="0"/>
                <a:cs typeface="Arial" charset="0"/>
              </a:rPr>
              <a:t>One of the</a:t>
            </a:r>
            <a:r>
              <a:rPr lang="en-US" sz="1000" baseline="0" dirty="0" smtClean="0">
                <a:latin typeface="Arial" charset="0"/>
                <a:cs typeface="Arial" charset="0"/>
              </a:rPr>
              <a:t> </a:t>
            </a:r>
            <a:r>
              <a:rPr lang="en-US" sz="1000" b="1" baseline="0" dirty="0" smtClean="0">
                <a:latin typeface="Arial" charset="0"/>
                <a:cs typeface="Arial" charset="0"/>
              </a:rPr>
              <a:t>best examples of this is illustrated when you look at the changes Alma introduces for managing e-resources.  </a:t>
            </a:r>
            <a:r>
              <a:rPr lang="en-US" sz="1000" baseline="0" dirty="0" smtClean="0">
                <a:latin typeface="Arial" charset="0"/>
                <a:cs typeface="Arial" charset="0"/>
              </a:rPr>
              <a:t>Even for those of you who have an </a:t>
            </a:r>
            <a:r>
              <a:rPr lang="en-US" sz="1000" baseline="0" dirty="0" err="1" smtClean="0">
                <a:latin typeface="Arial" charset="0"/>
                <a:cs typeface="Arial" charset="0"/>
              </a:rPr>
              <a:t>erms</a:t>
            </a:r>
            <a:r>
              <a:rPr lang="en-US" sz="1000" baseline="0" dirty="0" smtClean="0">
                <a:latin typeface="Arial" charset="0"/>
                <a:cs typeface="Arial" charset="0"/>
              </a:rPr>
              <a:t> environment that is integrated with your ILS, </a:t>
            </a:r>
            <a:r>
              <a:rPr lang="en-US" sz="1000" b="1" baseline="0" dirty="0" smtClean="0">
                <a:latin typeface="Arial" charset="0"/>
                <a:cs typeface="Arial" charset="0"/>
              </a:rPr>
              <a:t>the steps involved in managing e-resources across what are effectively separate systems – t</a:t>
            </a:r>
            <a:r>
              <a:rPr lang="en-US" sz="1000" baseline="0" dirty="0" smtClean="0">
                <a:latin typeface="Arial" charset="0"/>
                <a:cs typeface="Arial" charset="0"/>
              </a:rPr>
              <a:t>he ILS, the ERM and your link resolver – often </a:t>
            </a:r>
            <a:r>
              <a:rPr lang="en-US" sz="1000" b="1" baseline="0" dirty="0" smtClean="0">
                <a:latin typeface="Arial" charset="0"/>
                <a:cs typeface="Arial" charset="0"/>
              </a:rPr>
              <a:t>requires a multiplicity of steps with staff handing off portions of the workflow across each of these 3 systems a</a:t>
            </a:r>
            <a:r>
              <a:rPr lang="en-US" sz="1000" baseline="0" dirty="0" smtClean="0">
                <a:latin typeface="Arial" charset="0"/>
                <a:cs typeface="Arial" charset="0"/>
              </a:rPr>
              <a:t>s they first </a:t>
            </a:r>
            <a:r>
              <a:rPr lang="en-US" sz="1000" b="1" baseline="0" dirty="0" smtClean="0">
                <a:latin typeface="Arial" charset="0"/>
                <a:cs typeface="Arial" charset="0"/>
              </a:rPr>
              <a:t>select and acquire </a:t>
            </a:r>
            <a:r>
              <a:rPr lang="en-US" sz="1000" baseline="0" dirty="0" smtClean="0">
                <a:latin typeface="Arial" charset="0"/>
                <a:cs typeface="Arial" charset="0"/>
              </a:rPr>
              <a:t>the resource,</a:t>
            </a:r>
            <a:endParaRPr lang="en-US" sz="1000" dirty="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pPr>
              <a:lnSpc>
                <a:spcPct val="90000"/>
              </a:lnSpc>
            </a:pPr>
            <a:r>
              <a:rPr lang="en-US" sz="1000" dirty="0" smtClean="0"/>
              <a:t>Contrast this to the </a:t>
            </a:r>
            <a:r>
              <a:rPr lang="en-US" sz="1000" b="1" dirty="0" smtClean="0"/>
              <a:t>unified management environment of Alma which</a:t>
            </a:r>
            <a:r>
              <a:rPr lang="en-US" sz="1000" b="1" baseline="0" dirty="0" smtClean="0"/>
              <a:t> requires NO handoffs between separate systems:</a:t>
            </a:r>
            <a:r>
              <a:rPr lang="en-US" sz="1000" dirty="0" smtClean="0"/>
              <a:t>:</a:t>
            </a:r>
          </a:p>
          <a:p>
            <a:pPr>
              <a:lnSpc>
                <a:spcPct val="90000"/>
              </a:lnSpc>
            </a:pPr>
            <a:r>
              <a:rPr lang="en-US" sz="1000" dirty="0" smtClean="0"/>
              <a:t>-</a:t>
            </a:r>
            <a:r>
              <a:rPr lang="en-US" sz="1000" baseline="0" dirty="0" smtClean="0"/>
              <a:t> selection, acquisition and </a:t>
            </a:r>
            <a:r>
              <a:rPr lang="en-US" sz="1000" baseline="0" dirty="0" err="1" smtClean="0"/>
              <a:t>activitation</a:t>
            </a:r>
            <a:r>
              <a:rPr lang="en-US" sz="1000" baseline="0" dirty="0" smtClean="0"/>
              <a:t> of electronic resources is based on a </a:t>
            </a:r>
            <a:r>
              <a:rPr lang="en-US" sz="1000" b="1" baseline="0" dirty="0" smtClean="0"/>
              <a:t>single Knowledgebase </a:t>
            </a:r>
            <a:r>
              <a:rPr lang="en-US" sz="1000" baseline="0" dirty="0" smtClean="0"/>
              <a:t>which </a:t>
            </a:r>
            <a:r>
              <a:rPr lang="en-US" sz="1000" b="1" baseline="0" dirty="0" smtClean="0"/>
              <a:t>is linked to metadata</a:t>
            </a:r>
            <a:r>
              <a:rPr lang="en-US" sz="1000" baseline="0" dirty="0" smtClean="0"/>
              <a:t> describing the resources</a:t>
            </a:r>
          </a:p>
          <a:p>
            <a:pPr>
              <a:lnSpc>
                <a:spcPct val="90000"/>
              </a:lnSpc>
            </a:pPr>
            <a:r>
              <a:rPr lang="en-US" sz="1000" baseline="0" dirty="0" smtClean="0"/>
              <a:t>- The </a:t>
            </a:r>
            <a:r>
              <a:rPr lang="en-US" sz="1000" b="1" baseline="0" dirty="0" smtClean="0"/>
              <a:t>workflows for library staff are consistent </a:t>
            </a:r>
            <a:r>
              <a:rPr lang="en-US" sz="1000" baseline="0" dirty="0" smtClean="0"/>
              <a:t>with workflows for managing print resources, so not only do staff not need to use separate systems, there is also no need for staff to be familiar with different UI environments.</a:t>
            </a:r>
          </a:p>
          <a:p>
            <a:pPr>
              <a:lnSpc>
                <a:spcPct val="90000"/>
              </a:lnSpc>
            </a:pPr>
            <a:r>
              <a:rPr lang="en-US" sz="1000" baseline="0" dirty="0" smtClean="0"/>
              <a:t>- </a:t>
            </a:r>
            <a:r>
              <a:rPr lang="en-US" sz="1000" b="1" baseline="0" dirty="0" smtClean="0"/>
              <a:t>Link resolution is built into Alma so </a:t>
            </a:r>
            <a:r>
              <a:rPr lang="en-US" sz="1000" baseline="0" dirty="0" smtClean="0"/>
              <a:t>libraries do not need to maintain a separate link resolved and many of the steps involving activation and publication of resources for discovery can be automated in Alma providing further efficiencies</a:t>
            </a:r>
          </a:p>
          <a:p>
            <a:pPr>
              <a:lnSpc>
                <a:spcPct val="90000"/>
              </a:lnSpc>
            </a:pPr>
            <a:r>
              <a:rPr lang="en-US" sz="1000" baseline="0" dirty="0" smtClean="0"/>
              <a:t>- Because Alma is a unified service and includes a </a:t>
            </a:r>
            <a:r>
              <a:rPr lang="en-US" sz="1000" b="1" baseline="0" dirty="0" smtClean="0"/>
              <a:t>robust business intelligence and reporting tool, </a:t>
            </a:r>
            <a:r>
              <a:rPr lang="en-US" sz="1000" baseline="0" dirty="0" smtClean="0"/>
              <a:t>usage information and cost per use is easy to determine and can, in fact, be directly integrated into the staff workflow for evaluation ensuring more effective decision making.</a:t>
            </a:r>
            <a:endParaRPr lang="en-US" sz="10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p:spPr>
        <p:txBody>
          <a:bodyPr/>
          <a:lstStyle/>
          <a:p>
            <a:r>
              <a:rPr lang="en-US" smtClean="0">
                <a:latin typeface="Arial" charset="0"/>
                <a:cs typeface="Arial" charset="0"/>
              </a:rPr>
              <a:t>Replaced with more updated screenshot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436245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ntro_rainbow_ribbon"/>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4343400"/>
            <a:ext cx="9144000" cy="133350"/>
          </a:xfrm>
          <a:prstGeom prst="rect">
            <a:avLst/>
          </a:prstGeom>
          <a:noFill/>
          <a:ln w="9525">
            <a:noFill/>
            <a:miter lim="800000"/>
            <a:headEnd/>
            <a:tailEnd/>
          </a:ln>
        </p:spPr>
      </p:pic>
      <p:sp>
        <p:nvSpPr>
          <p:cNvPr id="2" name="Title 1"/>
          <p:cNvSpPr>
            <a:spLocks noGrp="1"/>
          </p:cNvSpPr>
          <p:nvPr>
            <p:ph type="ctrTitle"/>
          </p:nvPr>
        </p:nvSpPr>
        <p:spPr>
          <a:xfrm>
            <a:off x="609600" y="2130425"/>
            <a:ext cx="7772400" cy="1470025"/>
          </a:xfrm>
        </p:spPr>
        <p:txBody>
          <a:bodyPr/>
          <a:lstStyle>
            <a:lvl1pPr algn="l">
              <a:defRPr>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572000"/>
            <a:ext cx="6400800" cy="1752600"/>
          </a:xfrm>
        </p:spPr>
        <p:txBody>
          <a:bodyPr/>
          <a:lstStyle>
            <a:lvl1pPr marL="0" indent="0" algn="l">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57FCC0-2288-D641-98CB-8538266134E3}" type="datetime1">
              <a:rPr lang="en-US" smtClean="0"/>
              <a:t>8/10/2013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C1EE-AADE-4B46-B52F-8EA2F7BC95AB}" type="slidenum">
              <a:rPr lang="en-US" smtClean="0"/>
              <a:t>‹#›</a:t>
            </a:fld>
            <a:endParaRPr lang="en-US"/>
          </a:p>
        </p:txBody>
      </p:sp>
    </p:spTree>
    <p:extLst>
      <p:ext uri="{BB962C8B-B14F-4D97-AF65-F5344CB8AC3E}">
        <p14:creationId xmlns:p14="http://schemas.microsoft.com/office/powerpoint/2010/main" val="31434420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222866" y="5995358"/>
            <a:ext cx="1421071" cy="663575"/>
          </a:xfrm>
          <a:prstGeom prst="rect">
            <a:avLst/>
          </a:prstGeom>
          <a:noFill/>
          <a:ln w="9525">
            <a:noFill/>
            <a:miter lim="800000"/>
            <a:headEnd/>
            <a:tailEnd/>
          </a:ln>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grpSp>
        <p:nvGrpSpPr>
          <p:cNvPr id="17" name="קבוצה 16"/>
          <p:cNvGrpSpPr/>
          <p:nvPr userDrawn="1"/>
        </p:nvGrpSpPr>
        <p:grpSpPr>
          <a:xfrm>
            <a:off x="6650965" y="373056"/>
            <a:ext cx="2125549" cy="2582421"/>
            <a:chOff x="1405162" y="761245"/>
            <a:chExt cx="1626160" cy="1975692"/>
          </a:xfrm>
        </p:grpSpPr>
        <p:pic>
          <p:nvPicPr>
            <p:cNvPr id="18" name="תמונה 17" descr="AV16low1.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19" name="תמונה 18" descr="AV16low1.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20" name="תמונה 19" descr="AV16low1.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21" name="תמונה 20" descr="AV16low1.jp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Tree>
    <p:extLst>
      <p:ext uri="{BB962C8B-B14F-4D97-AF65-F5344CB8AC3E}">
        <p14:creationId xmlns:p14="http://schemas.microsoft.com/office/powerpoint/2010/main" val="27215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84598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dirty="0"/>
              <a:t></a:t>
            </a:r>
            <a:r>
              <a:rPr lang="fr-FR" dirty="0"/>
              <a:t> Ex </a:t>
            </a:r>
            <a:r>
              <a:rPr lang="fr-FR" dirty="0" err="1"/>
              <a:t>Libris</a:t>
            </a:r>
            <a:r>
              <a:rPr lang="fr-FR" dirty="0"/>
              <a:t> Ltd., 2010  - </a:t>
            </a:r>
            <a:r>
              <a:rPr lang="fr-FR" dirty="0" err="1"/>
              <a:t>Internal</a:t>
            </a:r>
            <a:r>
              <a:rPr lang="fr-FR" dirty="0"/>
              <a:t> and </a:t>
            </a:r>
            <a:r>
              <a:rPr lang="fr-FR" dirty="0" err="1"/>
              <a:t>Confidential</a:t>
            </a:r>
            <a:endParaRPr lang="en-US" dirty="0"/>
          </a:p>
        </p:txBody>
      </p:sp>
    </p:spTree>
    <p:extLst>
      <p:ext uri="{BB962C8B-B14F-4D97-AF65-F5344CB8AC3E}">
        <p14:creationId xmlns:p14="http://schemas.microsoft.com/office/powerpoint/2010/main" val="1577878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212976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39207612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2763663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5"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36072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
        <p:nvSpPr>
          <p:cNvPr id="3"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1622657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474591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מלבן 7"/>
          <p:cNvSpPr>
            <a:spLocks noChangeArrowheads="1"/>
          </p:cNvSpPr>
          <p:nvPr userDrawn="1"/>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defTabSz="914400" fontAlgn="base">
              <a:spcBef>
                <a:spcPct val="0"/>
              </a:spcBef>
              <a:spcAft>
                <a:spcPct val="0"/>
              </a:spcAft>
            </a:pPr>
            <a:endParaRPr lang="en-US">
              <a:solidFill>
                <a:srgbClr val="000000"/>
              </a:solidFill>
              <a:latin typeface="Arial" charset="0"/>
            </a:endParaRPr>
          </a:p>
        </p:txBody>
      </p:sp>
      <p:sp>
        <p:nvSpPr>
          <p:cNvPr id="10" name="Rectangle 9"/>
          <p:cNvSpPr/>
          <p:nvPr userDrawn="1"/>
        </p:nvSpPr>
        <p:spPr>
          <a:xfrm>
            <a:off x="0" y="0"/>
            <a:ext cx="9144000" cy="6858000"/>
          </a:xfrm>
          <a:prstGeom prst="rect">
            <a:avLst/>
          </a:prstGeom>
          <a:gradFill flip="none" rotWithShape="1">
            <a:gsLst>
              <a:gs pos="0">
                <a:schemeClr val="bg1"/>
              </a:gs>
              <a:gs pos="100000">
                <a:srgbClr val="A5C4E9"/>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5971999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2130425"/>
            <a:ext cx="7772400" cy="1470025"/>
          </a:xfrm>
        </p:spPr>
        <p:txBody>
          <a:bodyPr/>
          <a:lstStyle>
            <a:lvl1pPr algn="l">
              <a:defRPr>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9600" y="4572000"/>
            <a:ext cx="6400800" cy="1752600"/>
          </a:xfrm>
        </p:spPr>
        <p:txBody>
          <a:bodyPr/>
          <a:lstStyle>
            <a:lvl1pPr marL="0" indent="0" algn="l">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457FCC0-2288-D641-98CB-8538266134E3}" type="datetime1">
              <a:rPr lang="en-US" smtClean="0"/>
              <a:t>8/10/2013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C1EE-AADE-4B46-B52F-8EA2F7BC95AB}" type="slidenum">
              <a:rPr lang="en-US" smtClean="0"/>
              <a:t>‹#›</a:t>
            </a:fld>
            <a:endParaRPr lang="en-US"/>
          </a:p>
        </p:txBody>
      </p:sp>
    </p:spTree>
    <p:extLst>
      <p:ext uri="{BB962C8B-B14F-4D97-AF65-F5344CB8AC3E}">
        <p14:creationId xmlns:p14="http://schemas.microsoft.com/office/powerpoint/2010/main" val="3034215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a:defRPr/>
            </a:pPr>
            <a:endParaRPr lang="en-US">
              <a:solidFill>
                <a:srgbClr val="000000"/>
              </a:solidFill>
              <a:latin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a:prstGeom prst="rect">
            <a:avLst/>
          </a:prstGeo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33638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444700" y="860613"/>
            <a:ext cx="3639671" cy="3232192"/>
          </a:xfrm>
        </p:spPr>
        <p:txBody>
          <a:bodyPr anchor="b"/>
          <a:lstStyle>
            <a:lvl1pPr algn="l">
              <a:defRPr sz="2200"/>
            </a:lvl1pPr>
          </a:lstStyle>
          <a:p>
            <a:r>
              <a:rPr lang="en-US" dirty="0" smtClean="0"/>
              <a:t>Click to edit Master title style</a:t>
            </a:r>
            <a:endParaRPr lang="he-IL" dirty="0"/>
          </a:p>
        </p:txBody>
      </p:sp>
      <p:sp>
        <p:nvSpPr>
          <p:cNvPr id="14" name="Subtitle 2"/>
          <p:cNvSpPr>
            <a:spLocks noGrp="1"/>
          </p:cNvSpPr>
          <p:nvPr>
            <p:ph type="subTitle" idx="1"/>
          </p:nvPr>
        </p:nvSpPr>
        <p:spPr>
          <a:xfrm>
            <a:off x="444700" y="4619555"/>
            <a:ext cx="3679065" cy="1752600"/>
          </a:xfrm>
          <a:prstGeom prst="rect">
            <a:avLst/>
          </a:prstGeom>
        </p:spPr>
        <p:txBody>
          <a:bodyPr/>
          <a:lstStyle>
            <a:lvl1pPr marL="0" indent="0" algn="l">
              <a:buNone/>
              <a:defRPr sz="18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3581132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112776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229735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a:prstGeom prst="rect">
            <a:avLst/>
          </a:prstGeo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2962750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2"/>
            <a:ext cx="9144000" cy="770563"/>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rtl="1">
              <a:defRPr/>
            </a:pPr>
            <a:endParaRPr lang="en-US">
              <a:solidFill>
                <a:srgbClr val="000000"/>
              </a:solidFill>
            </a:endParaRPr>
          </a:p>
        </p:txBody>
      </p:sp>
      <p:sp>
        <p:nvSpPr>
          <p:cNvPr id="5" name="Rectangle 5"/>
          <p:cNvSpPr>
            <a:spLocks noChangeArrowheads="1"/>
          </p:cNvSpPr>
          <p:nvPr userDrawn="1"/>
        </p:nvSpPr>
        <p:spPr bwMode="auto">
          <a:xfrm>
            <a:off x="0" y="776377"/>
            <a:ext cx="9144000" cy="5340261"/>
          </a:xfrm>
          <a:prstGeom prst="rect">
            <a:avLst/>
          </a:prstGeom>
          <a:solidFill>
            <a:schemeClr val="bg1"/>
          </a:solidFill>
          <a:ln w="9525">
            <a:noFill/>
            <a:miter lim="800000"/>
            <a:headEnd/>
            <a:tailEnd/>
          </a:ln>
          <a:effectLst/>
        </p:spPr>
        <p:txBody>
          <a:bodyPr wrap="none" anchor="ctr"/>
          <a:lstStyle/>
          <a:p>
            <a:pPr algn="r" rtl="1">
              <a:defRPr/>
            </a:pPr>
            <a:endParaRPr lang="en-US">
              <a:solidFill>
                <a:srgbClr val="000000"/>
              </a:solidFill>
            </a:endParaRPr>
          </a:p>
        </p:txBody>
      </p:sp>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pic>
        <p:nvPicPr>
          <p:cNvPr id="6" name="Picture 6" descr="ruler"/>
          <p:cNvPicPr preferRelativeResize="0">
            <a:picLocks noChangeAspect="1" noChangeArrowheads="1"/>
          </p:cNvPicPr>
          <p:nvPr userDrawn="1"/>
        </p:nvPicPr>
        <p:blipFill>
          <a:blip r:embed="rId2" cstate="print"/>
          <a:srcRect/>
          <a:stretch>
            <a:fillRect/>
          </a:stretch>
        </p:blipFill>
        <p:spPr bwMode="auto">
          <a:xfrm>
            <a:off x="-195263" y="741613"/>
            <a:ext cx="9531351" cy="85725"/>
          </a:xfrm>
          <a:prstGeom prst="rect">
            <a:avLst/>
          </a:prstGeom>
          <a:noFill/>
          <a:ln w="9525">
            <a:noFill/>
            <a:miter lim="800000"/>
            <a:headEnd/>
            <a:tailEnd/>
          </a:ln>
        </p:spPr>
      </p:pic>
    </p:spTree>
    <p:extLst>
      <p:ext uri="{BB962C8B-B14F-4D97-AF65-F5344CB8AC3E}">
        <p14:creationId xmlns:p14="http://schemas.microsoft.com/office/powerpoint/2010/main" val="121012012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he-IL" dirty="0"/>
          </a:p>
        </p:txBody>
      </p:sp>
    </p:spTree>
    <p:extLst>
      <p:ext uri="{BB962C8B-B14F-4D97-AF65-F5344CB8AC3E}">
        <p14:creationId xmlns:p14="http://schemas.microsoft.com/office/powerpoint/2010/main" val="38616736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2515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992188"/>
            <a:ext cx="4066854" cy="4915452"/>
          </a:xfrm>
          <a:prstGeom prst="rect">
            <a:avLst/>
          </a:prstGeo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Content Placeholder 3"/>
          <p:cNvSpPr>
            <a:spLocks noGrp="1"/>
          </p:cNvSpPr>
          <p:nvPr>
            <p:ph sz="half" idx="2"/>
          </p:nvPr>
        </p:nvSpPr>
        <p:spPr>
          <a:xfrm>
            <a:off x="4614806" y="992188"/>
            <a:ext cx="4066854" cy="4915452"/>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1143274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21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E38A03-4D2B-A84D-8358-29034B6397EE}" type="datetime1">
              <a:rPr lang="en-US" smtClean="0"/>
              <a:t>8/10/2013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DC1EE-AADE-4B46-B52F-8EA2F7BC95AB}" type="slidenum">
              <a:rPr lang="en-US" smtClean="0"/>
              <a:t>‹#›</a:t>
            </a:fld>
            <a:endParaRPr lang="en-US"/>
          </a:p>
        </p:txBody>
      </p:sp>
    </p:spTree>
    <p:extLst>
      <p:ext uri="{BB962C8B-B14F-4D97-AF65-F5344CB8AC3E}">
        <p14:creationId xmlns:p14="http://schemas.microsoft.com/office/powerpoint/2010/main" val="1460167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sp>
        <p:nvSpPr>
          <p:cNvPr id="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a:solidFill>
                <a:srgbClr val="000000"/>
              </a:solidFill>
              <a:latin typeface="Arial" pitchFamily="34" charset="0"/>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p:spPr>
        <p:txBody>
          <a:bodyPr/>
          <a:lstStyle/>
          <a:p>
            <a:pPr algn="ctr">
              <a:defRPr/>
            </a:pPr>
            <a:endParaRPr lang="en-US">
              <a:solidFill>
                <a:srgbClr val="000000"/>
              </a:solidFill>
              <a:latin typeface="Arial" pitchFamily="34" charset="0"/>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endParaRPr>
          </a:p>
        </p:txBody>
      </p:sp>
      <p:pic>
        <p:nvPicPr>
          <p:cNvPr id="7" name="Picture 5" descr="ExLibris-logo"/>
          <p:cNvPicPr>
            <a:picLocks noChangeAspect="1" noChangeArrowheads="1"/>
          </p:cNvPicPr>
          <p:nvPr/>
        </p:nvPicPr>
        <p:blipFill>
          <a:blip r:embed="rId2" cstate="print"/>
          <a:srcRect/>
          <a:stretch>
            <a:fillRect/>
          </a:stretch>
        </p:blipFill>
        <p:spPr bwMode="auto">
          <a:xfrm>
            <a:off x="8096250" y="6237288"/>
            <a:ext cx="914400" cy="323850"/>
          </a:xfrm>
          <a:prstGeom prst="rect">
            <a:avLst/>
          </a:prstGeom>
          <a:noFill/>
          <a:ln w="9525">
            <a:noFill/>
            <a:miter lim="800000"/>
            <a:headEnd/>
            <a:tailEnd/>
          </a:ln>
        </p:spPr>
      </p:pic>
      <p:sp>
        <p:nvSpPr>
          <p:cNvPr id="8" name="Rectangle 7"/>
          <p:cNvSpPr>
            <a:spLocks noChangeArrowheads="1"/>
          </p:cNvSpPr>
          <p:nvPr/>
        </p:nvSpPr>
        <p:spPr bwMode="auto">
          <a:xfrm>
            <a:off x="4281488" y="6427788"/>
            <a:ext cx="581025" cy="457200"/>
          </a:xfrm>
          <a:prstGeom prst="rect">
            <a:avLst/>
          </a:prstGeom>
          <a:noFill/>
          <a:ln>
            <a:noFill/>
          </a:ln>
          <a:extLst/>
        </p:spPr>
        <p:txBody>
          <a:bodyPr anchor="b"/>
          <a:lstStyle/>
          <a:p>
            <a:pPr algn="ctr" eaLnBrk="0" hangingPunct="0">
              <a:defRPr/>
            </a:pPr>
            <a:fld id="{2AB0BE91-52C4-4535-814A-C0A94CA83E99}" type="slidenum">
              <a:rPr lang="ar-SA" sz="1000" b="1">
                <a:solidFill>
                  <a:srgbClr val="000000"/>
                </a:solidFill>
                <a:ea typeface="MS PGothic" pitchFamily="34" charset="-128"/>
              </a:rPr>
              <a:pPr algn="ctr" eaLnBrk="0" hangingPunct="0">
                <a:defRPr/>
              </a:pPr>
              <a:t>‹#›</a:t>
            </a:fld>
            <a:endParaRPr lang="en-US" sz="1000" b="1">
              <a:solidFill>
                <a:srgbClr val="000000"/>
              </a:solidFill>
              <a:ea typeface="MS PGothic"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p:spPr>
        <p:txBody>
          <a:bodyPr wrap="none" anchor="ctr"/>
          <a:lstStyle/>
          <a:p>
            <a:pPr algn="r" rtl="1">
              <a:defRPr/>
            </a:pPr>
            <a:endParaRPr lang="en-US">
              <a:solidFill>
                <a:srgbClr val="000000"/>
              </a:solidFill>
              <a:latin typeface="Arial" pitchFamily="34" charset="0"/>
            </a:endParaRPr>
          </a:p>
        </p:txBody>
      </p:sp>
      <p:pic>
        <p:nvPicPr>
          <p:cNvPr id="10" name="Picture 6" descr="ruler"/>
          <p:cNvPicPr preferRelativeResize="0">
            <a:picLocks noChangeAspect="1" noChangeArrowheads="1"/>
          </p:cNvPicPr>
          <p:nvPr/>
        </p:nvPicPr>
        <p:blipFill>
          <a:blip r:embed="rId3" cstate="print"/>
          <a:srcRect/>
          <a:stretch>
            <a:fillRect/>
          </a:stretch>
        </p:blipFill>
        <p:spPr bwMode="auto">
          <a:xfrm>
            <a:off x="-195263" y="741363"/>
            <a:ext cx="9531351" cy="85725"/>
          </a:xfrm>
          <a:prstGeom prst="rect">
            <a:avLst/>
          </a:prstGeom>
          <a:noFill/>
          <a:ln w="9525">
            <a:noFill/>
            <a:miter lim="800000"/>
            <a:headEnd/>
            <a:tailEnd/>
          </a:ln>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a:solidFill>
                <a:srgbClr val="000000"/>
              </a:solidFill>
            </a:endParaRPr>
          </a:p>
        </p:txBody>
      </p:sp>
      <p:sp>
        <p:nvSpPr>
          <p:cNvPr id="12" name="מלבן 7"/>
          <p:cNvSpPr>
            <a:spLocks noChangeArrowheads="1"/>
          </p:cNvSpPr>
          <p:nvPr userDrawn="1"/>
        </p:nvSpPr>
        <p:spPr bwMode="auto">
          <a:xfrm>
            <a:off x="0" y="625475"/>
            <a:ext cx="9144000" cy="3779838"/>
          </a:xfrm>
          <a:prstGeom prst="rect">
            <a:avLst/>
          </a:prstGeom>
          <a:solidFill>
            <a:schemeClr val="bg1"/>
          </a:solidFill>
          <a:ln>
            <a:noFill/>
          </a:ln>
          <a:extLst/>
        </p:spPr>
        <p:txBody>
          <a:bodyPr/>
          <a:lstStyle/>
          <a:p>
            <a:pPr algn="ctr">
              <a:defRPr/>
            </a:pPr>
            <a:endParaRPr lang="en-US">
              <a:solidFill>
                <a:srgbClr val="000000"/>
              </a:solidFill>
              <a:latin typeface="Arial" pitchFamily="34" charset="0"/>
            </a:endParaRPr>
          </a:p>
        </p:txBody>
      </p:sp>
      <p:sp>
        <p:nvSpPr>
          <p:cNvPr id="13" name="Rectangle 5"/>
          <p:cNvSpPr>
            <a:spLocks noChangeArrowheads="1"/>
          </p:cNvSpPr>
          <p:nvPr userDrawn="1"/>
        </p:nvSpPr>
        <p:spPr bwMode="auto">
          <a:xfrm>
            <a:off x="0" y="0"/>
            <a:ext cx="9144000" cy="2459038"/>
          </a:xfrm>
          <a:prstGeom prst="rect">
            <a:avLst/>
          </a:prstGeom>
          <a:gradFill rotWithShape="1">
            <a:gsLst>
              <a:gs pos="0">
                <a:srgbClr val="EAEAEA"/>
              </a:gs>
              <a:gs pos="100000">
                <a:schemeClr val="bg1"/>
              </a:gs>
            </a:gsLst>
            <a:lin ang="5400000" scaled="1"/>
          </a:gradFill>
          <a:ln>
            <a:noFill/>
          </a:ln>
          <a:extLst/>
        </p:spPr>
        <p:txBody>
          <a:bodyPr wrap="none" anchor="ctr"/>
          <a:lstStyle/>
          <a:p>
            <a:pPr algn="r" rtl="1">
              <a:defRPr/>
            </a:pPr>
            <a:endParaRPr lang="en-US">
              <a:solidFill>
                <a:srgbClr val="000000"/>
              </a:solidFill>
              <a:latin typeface="Arial" pitchFamily="34" charset="0"/>
            </a:endParaRPr>
          </a:p>
        </p:txBody>
      </p:sp>
      <p:pic>
        <p:nvPicPr>
          <p:cNvPr id="14" name="Picture 4" descr="intro_rainbow_ribbon"/>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0" y="2408238"/>
            <a:ext cx="9144000" cy="133350"/>
          </a:xfrm>
          <a:prstGeom prst="rect">
            <a:avLst/>
          </a:prstGeom>
          <a:noFill/>
          <a:ln w="9525">
            <a:noFill/>
            <a:miter lim="800000"/>
            <a:headEnd/>
            <a:tailEnd/>
          </a:ln>
        </p:spPr>
      </p:pic>
      <p:pic>
        <p:nvPicPr>
          <p:cNvPr id="15" name="Picture 3" descr="ExLibris-logo"/>
          <p:cNvPicPr>
            <a:picLocks noChangeAspect="1" noChangeArrowheads="1"/>
          </p:cNvPicPr>
          <p:nvPr userDrawn="1"/>
        </p:nvPicPr>
        <p:blipFill>
          <a:blip r:embed="rId5" cstate="print"/>
          <a:srcRect/>
          <a:stretch>
            <a:fillRect/>
          </a:stretch>
        </p:blipFill>
        <p:spPr bwMode="auto">
          <a:xfrm>
            <a:off x="3467100" y="5137150"/>
            <a:ext cx="2209800" cy="1031875"/>
          </a:xfrm>
          <a:prstGeom prst="rect">
            <a:avLst/>
          </a:prstGeom>
          <a:noFill/>
          <a:ln w="9525">
            <a:noFill/>
            <a:miter lim="800000"/>
            <a:headEnd/>
            <a:tailEnd/>
          </a:ln>
        </p:spPr>
      </p:pic>
      <p:sp>
        <p:nvSpPr>
          <p:cNvPr id="16" name="מלבן 11"/>
          <p:cNvSpPr>
            <a:spLocks noChangeArrowheads="1"/>
          </p:cNvSpPr>
          <p:nvPr userDrawn="1"/>
        </p:nvSpPr>
        <p:spPr bwMode="auto">
          <a:xfrm>
            <a:off x="7724775" y="6116638"/>
            <a:ext cx="1419225" cy="741362"/>
          </a:xfrm>
          <a:prstGeom prst="rect">
            <a:avLst/>
          </a:prstGeom>
          <a:solidFill>
            <a:schemeClr val="bg1"/>
          </a:solidFill>
          <a:ln>
            <a:noFill/>
          </a:ln>
          <a:extLst/>
        </p:spPr>
        <p:txBody>
          <a:bodyPr/>
          <a:lstStyle/>
          <a:p>
            <a:pPr algn="ctr">
              <a:defRPr/>
            </a:pPr>
            <a:endParaRPr lang="en-US">
              <a:solidFill>
                <a:srgbClr val="000000"/>
              </a:solidFill>
              <a:latin typeface="Arial" pitchFamily="34" charset="0"/>
            </a:endParaRPr>
          </a:p>
        </p:txBody>
      </p:sp>
      <p:sp>
        <p:nvSpPr>
          <p:cNvPr id="17" name="מלבן 13"/>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p:spPr>
        <p:txBody>
          <a:bodyPr wrap="none" anchor="ctr"/>
          <a:lstStyle/>
          <a:p>
            <a:pPr algn="r" rtl="1">
              <a:defRPr/>
            </a:pPr>
            <a:endParaRPr lang="en-US">
              <a:solidFill>
                <a:srgbClr val="000000"/>
              </a:solidFill>
              <a:latin typeface="Arial" pitchFamily="34" charset="0"/>
            </a:endParaRPr>
          </a:p>
        </p:txBody>
      </p:sp>
      <p:sp>
        <p:nvSpPr>
          <p:cNvPr id="18" name="מלבן 14"/>
          <p:cNvSpPr/>
          <p:nvPr userDrawn="1"/>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defRPr/>
            </a:pPr>
            <a:endParaRPr lang="en-US">
              <a:solidFill>
                <a:srgbClr val="000000"/>
              </a:solidFill>
            </a:endParaRPr>
          </a:p>
        </p:txBody>
      </p:sp>
      <p:sp>
        <p:nvSpPr>
          <p:cNvPr id="19" name="Rectangle 7"/>
          <p:cNvSpPr>
            <a:spLocks noChangeArrowheads="1"/>
          </p:cNvSpPr>
          <p:nvPr userDrawn="1"/>
        </p:nvSpPr>
        <p:spPr bwMode="auto">
          <a:xfrm>
            <a:off x="4281488" y="6427788"/>
            <a:ext cx="581025" cy="457200"/>
          </a:xfrm>
          <a:prstGeom prst="rect">
            <a:avLst/>
          </a:prstGeom>
          <a:noFill/>
          <a:ln>
            <a:noFill/>
          </a:ln>
          <a:extLst/>
        </p:spPr>
        <p:txBody>
          <a:bodyPr anchor="b"/>
          <a:lstStyle/>
          <a:p>
            <a:pPr algn="ctr" eaLnBrk="0" hangingPunct="0">
              <a:defRPr/>
            </a:pPr>
            <a:fld id="{440AB2EB-26A7-4CF1-9819-33F4D91FDC1C}" type="slidenum">
              <a:rPr lang="ar-SA" sz="1000" b="1">
                <a:solidFill>
                  <a:srgbClr val="000000"/>
                </a:solidFill>
                <a:ea typeface="MS PGothic" pitchFamily="34" charset="-128"/>
              </a:rPr>
              <a:pPr algn="ctr" eaLnBrk="0" hangingPunct="0">
                <a:defRPr/>
              </a:pPr>
              <a:t>‹#›</a:t>
            </a:fld>
            <a:endParaRPr lang="en-US" sz="1000" b="1">
              <a:solidFill>
                <a:srgbClr val="000000"/>
              </a:solidFill>
              <a:ea typeface="MS PGothic" pitchFamily="34" charset="-128"/>
            </a:endParaRPr>
          </a:p>
        </p:txBody>
      </p:sp>
      <p:sp>
        <p:nvSpPr>
          <p:cNvPr id="2" name="Title 1"/>
          <p:cNvSpPr>
            <a:spLocks noGrp="1"/>
          </p:cNvSpPr>
          <p:nvPr>
            <p:ph type="ctrTitle"/>
          </p:nvPr>
        </p:nvSpPr>
        <p:spPr>
          <a:xfrm>
            <a:off x="685800" y="1686722"/>
            <a:ext cx="7772400" cy="670329"/>
          </a:xfrm>
        </p:spPr>
        <p:txBody>
          <a:bodyPr/>
          <a:lstStyle>
            <a:lvl1pPr algn="ctr">
              <a:defRPr sz="2800" baseline="0"/>
            </a:lvl1pPr>
          </a:lstStyle>
          <a:p>
            <a:r>
              <a:rPr lang="en-US" smtClean="0"/>
              <a:t>Click to edit Master title style</a:t>
            </a:r>
            <a:endParaRPr lang="he-IL" dirty="0"/>
          </a:p>
        </p:txBody>
      </p:sp>
      <p:sp>
        <p:nvSpPr>
          <p:cNvPr id="3" name="Subtitle 2"/>
          <p:cNvSpPr>
            <a:spLocks noGrp="1"/>
          </p:cNvSpPr>
          <p:nvPr>
            <p:ph type="subTitle" idx="1"/>
          </p:nvPr>
        </p:nvSpPr>
        <p:spPr>
          <a:xfrm>
            <a:off x="1371600" y="2570038"/>
            <a:ext cx="6400800" cy="1752600"/>
          </a:xfrm>
          <a:prstGeom prst="rect">
            <a:avLst/>
          </a:prstGeom>
        </p:spPr>
        <p:txBody>
          <a:bodyPr/>
          <a:lstStyle>
            <a:lvl1pPr marL="342900" marR="0" indent="-342900" algn="ctr" defTabSz="914400" rtl="0" eaLnBrk="0" fontAlgn="base" latinLnBrk="0" hangingPunct="0">
              <a:lnSpc>
                <a:spcPct val="100000"/>
              </a:lnSpc>
              <a:spcBef>
                <a:spcPct val="20000"/>
              </a:spcBef>
              <a:spcAft>
                <a:spcPct val="0"/>
              </a:spcAft>
              <a:buClrTx/>
              <a:buSzTx/>
              <a:buFontTx/>
              <a:buNone/>
              <a:tabLst/>
              <a:defRPr sz="22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241374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376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gradFill flip="none" rotWithShape="1">
            <a:gsLst>
              <a:gs pos="0">
                <a:schemeClr val="bg1"/>
              </a:gs>
              <a:gs pos="100000">
                <a:schemeClr val="tx2">
                  <a:lumMod val="40000"/>
                  <a:lumOff val="6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lou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4975794"/>
            <a:ext cx="9144000" cy="1882205"/>
          </a:xfrm>
          <a:prstGeom prst="rect">
            <a:avLst/>
          </a:prstGeom>
        </p:spPr>
      </p:pic>
      <p:sp>
        <p:nvSpPr>
          <p:cNvPr id="4" name="Date Placeholder 3"/>
          <p:cNvSpPr>
            <a:spLocks noGrp="1"/>
          </p:cNvSpPr>
          <p:nvPr>
            <p:ph type="dt" sz="half" idx="10"/>
          </p:nvPr>
        </p:nvSpPr>
        <p:spPr/>
        <p:txBody>
          <a:bodyPr/>
          <a:lstStyle>
            <a:lvl1pPr>
              <a:defRPr>
                <a:latin typeface="Helvetica Light"/>
                <a:cs typeface="Helvetica Light"/>
              </a:defRPr>
            </a:lvl1pPr>
          </a:lstStyle>
          <a:p>
            <a:fld id="{3457FCC0-2288-D641-98CB-8538266134E3}" type="datetime1">
              <a:rPr lang="en-US" smtClean="0"/>
              <a:pPr/>
              <a:t>8/10/2013</a:t>
            </a:fld>
            <a:endParaRPr lang="en-US" dirty="0"/>
          </a:p>
        </p:txBody>
      </p:sp>
      <p:sp>
        <p:nvSpPr>
          <p:cNvPr id="5" name="Footer Placeholder 4"/>
          <p:cNvSpPr>
            <a:spLocks noGrp="1"/>
          </p:cNvSpPr>
          <p:nvPr>
            <p:ph type="ftr" sz="quarter" idx="11"/>
          </p:nvPr>
        </p:nvSpPr>
        <p:spPr/>
        <p:txBody>
          <a:bodyPr/>
          <a:lstStyle>
            <a:lvl1pPr>
              <a:defRPr>
                <a:latin typeface="Helvetica Light"/>
                <a:cs typeface="Helvetica Light"/>
              </a:defRPr>
            </a:lvl1pPr>
          </a:lstStyle>
          <a:p>
            <a:endParaRPr lang="en-US"/>
          </a:p>
        </p:txBody>
      </p:sp>
      <p:sp>
        <p:nvSpPr>
          <p:cNvPr id="6" name="Slide Number Placeholder 5"/>
          <p:cNvSpPr>
            <a:spLocks noGrp="1"/>
          </p:cNvSpPr>
          <p:nvPr>
            <p:ph type="sldNum" sz="quarter" idx="12"/>
          </p:nvPr>
        </p:nvSpPr>
        <p:spPr/>
        <p:txBody>
          <a:bodyPr/>
          <a:lstStyle>
            <a:lvl1pPr>
              <a:defRPr>
                <a:latin typeface="Helvetica Light"/>
                <a:cs typeface="Helvetica Light"/>
              </a:defRPr>
            </a:lvl1pPr>
          </a:lstStyle>
          <a:p>
            <a:fld id="{93CDC1EE-AADE-4B46-B52F-8EA2F7BC95AB}" type="slidenum">
              <a:rPr lang="en-US" smtClean="0"/>
              <a:pPr/>
              <a:t>‹#›</a:t>
            </a:fld>
            <a:endParaRPr lang="en-US"/>
          </a:p>
        </p:txBody>
      </p:sp>
      <p:pic>
        <p:nvPicPr>
          <p:cNvPr id="8" name="Picture 7" descr="cloud.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0495"/>
            <a:ext cx="9144000" cy="1882205"/>
          </a:xfrm>
          <a:prstGeom prst="rect">
            <a:avLst/>
          </a:prstGeom>
        </p:spPr>
      </p:pic>
      <p:pic>
        <p:nvPicPr>
          <p:cNvPr id="9" name="Picture 8" descr="alma_ba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63500"/>
            <a:ext cx="9144000" cy="633708"/>
          </a:xfrm>
          <a:prstGeom prst="rect">
            <a:avLst/>
          </a:prstGeom>
        </p:spPr>
      </p:pic>
      <p:pic>
        <p:nvPicPr>
          <p:cNvPr id="11" name="Picture 10" descr="intro_rainbow_ribbon"/>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sp>
        <p:nvSpPr>
          <p:cNvPr id="2" name="Title 1"/>
          <p:cNvSpPr>
            <a:spLocks noGrp="1"/>
          </p:cNvSpPr>
          <p:nvPr>
            <p:ph type="ctrTitle"/>
          </p:nvPr>
        </p:nvSpPr>
        <p:spPr>
          <a:xfrm>
            <a:off x="7239000" y="85725"/>
            <a:ext cx="1676400" cy="536575"/>
          </a:xfrm>
        </p:spPr>
        <p:txBody>
          <a:bodyPr>
            <a:normAutofit/>
          </a:bodyPr>
          <a:lstStyle>
            <a:lvl1pPr algn="l">
              <a:defRPr sz="1400">
                <a:solidFill>
                  <a:srgbClr val="474F6C"/>
                </a:solidFill>
                <a:latin typeface="Helvetica Light"/>
                <a:cs typeface="Helvetica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10480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מלבן 7"/>
          <p:cNvSpPr>
            <a:spLocks noChangeArrowheads="1"/>
          </p:cNvSpPr>
          <p:nvPr userDrawn="1"/>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a:endParaRPr lang="en-US"/>
          </a:p>
        </p:txBody>
      </p:sp>
      <p:sp>
        <p:nvSpPr>
          <p:cNvPr id="10" name="Rectangle 9"/>
          <p:cNvSpPr/>
          <p:nvPr userDrawn="1"/>
        </p:nvSpPr>
        <p:spPr>
          <a:xfrm>
            <a:off x="0" y="0"/>
            <a:ext cx="9144000" cy="6858000"/>
          </a:xfrm>
          <a:prstGeom prst="rect">
            <a:avLst/>
          </a:prstGeom>
          <a:gradFill flip="none" rotWithShape="1">
            <a:gsLst>
              <a:gs pos="0">
                <a:schemeClr val="bg1"/>
              </a:gs>
              <a:gs pos="100000">
                <a:srgbClr val="A5C4E9"/>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6076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bullets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lvl1pPr>
            <a:lvl2pPr marL="569913" indent="-285750">
              <a:buClrTx/>
              <a:buSzPct val="100000"/>
              <a:buFont typeface="Arial" pitchFamily="34" charset="0"/>
              <a:buChar char="•"/>
              <a:defRPr sz="2400"/>
            </a:lvl2pPr>
            <a:lvl3pPr marL="801688" indent="-231775">
              <a:buClrTx/>
              <a:buSzPct val="100000"/>
              <a:buFont typeface="Arial" pitchFamily="34" charset="0"/>
              <a:buChar char="•"/>
              <a:defRPr sz="2400"/>
            </a:lvl3pPr>
            <a:lvl4pPr marL="1090613" indent="-228600">
              <a:buClrTx/>
              <a:buSzPct val="100000"/>
              <a:buFont typeface="Arial" pitchFamily="34" charset="0"/>
              <a:buChar char="•"/>
              <a:defRPr sz="2400"/>
            </a:lvl4pPr>
            <a:lvl5pPr marL="1374775" indent="-228600">
              <a:buClrTx/>
              <a:buSzPct val="100000"/>
              <a:buFont typeface="Arial" pitchFamily="34" charset="0"/>
              <a:buChar cha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ftr" sz="quarter" idx="10"/>
          </p:nvPr>
        </p:nvSpPr>
        <p:spPr/>
        <p:txBody>
          <a:bodyPr/>
          <a:lstStyle>
            <a:lvl1pPr>
              <a:defRPr/>
            </a:lvl1pPr>
          </a:lstStyle>
          <a:p>
            <a:pPr>
              <a:defRPr/>
            </a:pPr>
            <a:r>
              <a:rPr lang="en-US"/>
              <a:t></a:t>
            </a:r>
            <a:r>
              <a:rPr lang="fr-FR"/>
              <a:t> Ex Libris Ltd., 2010  - Internal and Confidential</a:t>
            </a:r>
            <a:endParaRPr lang="en-US"/>
          </a:p>
        </p:txBody>
      </p:sp>
    </p:spTree>
    <p:extLst>
      <p:ext uri="{BB962C8B-B14F-4D97-AF65-F5344CB8AC3E}">
        <p14:creationId xmlns:p14="http://schemas.microsoft.com/office/powerpoint/2010/main" val="105639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p:nvPr userDrawn="1"/>
        </p:nvSpPr>
        <p:spPr bwMode="auto">
          <a:xfrm>
            <a:off x="0" y="625475"/>
            <a:ext cx="9144000" cy="3779838"/>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5" name="Rectangle 5"/>
          <p:cNvSpPr>
            <a:spLocks noChangeArrowheads="1"/>
          </p:cNvSpPr>
          <p:nvPr userDrawn="1"/>
        </p:nvSpPr>
        <p:spPr bwMode="auto">
          <a:xfrm>
            <a:off x="0" y="4437063"/>
            <a:ext cx="9144000" cy="2459037"/>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6"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pic>
        <p:nvPicPr>
          <p:cNvPr id="7" name="Picture 3" descr="ExLibris-logo"/>
          <p:cNvPicPr>
            <a:picLocks noChangeAspect="1" noChangeArrowheads="1"/>
          </p:cNvPicPr>
          <p:nvPr userDrawn="1"/>
        </p:nvPicPr>
        <p:blipFill>
          <a:blip r:embed="rId3" cstate="print"/>
          <a:srcRect/>
          <a:stretch>
            <a:fillRect/>
          </a:stretch>
        </p:blipFill>
        <p:spPr bwMode="auto">
          <a:xfrm>
            <a:off x="6415088" y="663575"/>
            <a:ext cx="2209800" cy="1031875"/>
          </a:xfrm>
          <a:prstGeom prst="rect">
            <a:avLst/>
          </a:prstGeom>
          <a:noFill/>
          <a:ln w="9525">
            <a:noFill/>
            <a:miter lim="800000"/>
            <a:headEnd/>
            <a:tailEnd/>
          </a:ln>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8"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04213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rot="10800000">
            <a:off x="0" y="0"/>
            <a:ext cx="9144000" cy="4413250"/>
          </a:xfrm>
          <a:prstGeom prst="rect">
            <a:avLst/>
          </a:prstGeom>
          <a:gradFill rotWithShape="1">
            <a:gsLst>
              <a:gs pos="0">
                <a:srgbClr val="EAEAEA"/>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5" name="Picture 4" descr="intro_rainbow_ribbon"/>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4362450"/>
            <a:ext cx="9144000" cy="133350"/>
          </a:xfrm>
          <a:prstGeom prst="rect">
            <a:avLst/>
          </a:prstGeom>
          <a:noFill/>
          <a:ln w="9525">
            <a:noFill/>
            <a:miter lim="800000"/>
            <a:headEnd/>
            <a:tailEnd/>
          </a:ln>
        </p:spPr>
      </p:pic>
      <p:sp>
        <p:nvSpPr>
          <p:cNvPr id="6" name="מלבן 11"/>
          <p:cNvSpPr/>
          <p:nvPr userDrawn="1"/>
        </p:nvSpPr>
        <p:spPr bwMode="auto">
          <a:xfrm>
            <a:off x="0" y="6116638"/>
            <a:ext cx="9144000" cy="741362"/>
          </a:xfrm>
          <a:prstGeom prst="rect">
            <a:avLst/>
          </a:prstGeom>
          <a:solidFill>
            <a:schemeClr val="bg1"/>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pic>
        <p:nvPicPr>
          <p:cNvPr id="7" name="Picture 3" descr="ExLibris-logo"/>
          <p:cNvPicPr>
            <a:picLocks noChangeAspect="1" noChangeArrowheads="1"/>
          </p:cNvPicPr>
          <p:nvPr userDrawn="1"/>
        </p:nvPicPr>
        <p:blipFill>
          <a:blip r:embed="rId3" cstate="print"/>
          <a:srcRect/>
          <a:stretch>
            <a:fillRect/>
          </a:stretch>
        </p:blipFill>
        <p:spPr bwMode="auto">
          <a:xfrm>
            <a:off x="6434138" y="5118100"/>
            <a:ext cx="2209800" cy="1031875"/>
          </a:xfrm>
          <a:prstGeom prst="rect">
            <a:avLst/>
          </a:prstGeom>
          <a:noFill/>
          <a:ln w="9525">
            <a:noFill/>
            <a:miter lim="800000"/>
            <a:headEnd/>
            <a:tailEnd/>
          </a:ln>
        </p:spPr>
      </p:pic>
      <p:pic>
        <p:nvPicPr>
          <p:cNvPr id="8" name="תמונה 15" descr="opening picture.png"/>
          <p:cNvPicPr>
            <a:picLocks noChangeAspect="1"/>
          </p:cNvPicPr>
          <p:nvPr userDrawn="1"/>
        </p:nvPicPr>
        <p:blipFill>
          <a:blip r:embed="rId4" cstate="print"/>
          <a:srcRect/>
          <a:stretch>
            <a:fillRect/>
          </a:stretch>
        </p:blipFill>
        <p:spPr bwMode="auto">
          <a:xfrm>
            <a:off x="6175375" y="273050"/>
            <a:ext cx="2725738" cy="3155950"/>
          </a:xfrm>
          <a:prstGeom prst="rect">
            <a:avLst/>
          </a:prstGeom>
          <a:noFill/>
          <a:ln w="9525">
            <a:noFill/>
            <a:miter lim="800000"/>
            <a:headEnd/>
            <a:tailEnd/>
          </a:ln>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
        <p:nvSpPr>
          <p:cNvPr id="9" name="Rectangle 4"/>
          <p:cNvSpPr>
            <a:spLocks noGrp="1" noChangeArrowheads="1"/>
          </p:cNvSpPr>
          <p:nvPr>
            <p:ph type="ftr" sz="quarter" idx="10"/>
          </p:nvPr>
        </p:nvSpPr>
        <p:spPr/>
        <p:txBody>
          <a:bodyPr/>
          <a:lstStyle>
            <a:lvl1pPr>
              <a:defRPr/>
            </a:lvl1pPr>
          </a:lstStyle>
          <a:p>
            <a:pPr>
              <a:defRPr/>
            </a:pPr>
            <a:r>
              <a:rPr lang="en-US"/>
              <a:t></a:t>
            </a:r>
            <a:r>
              <a:rPr lang="fr-FR"/>
              <a:t> Ex </a:t>
            </a:r>
            <a:r>
              <a:rPr lang="fr-FR" err="1"/>
              <a:t>Libris</a:t>
            </a:r>
            <a:r>
              <a:rPr lang="fr-FR"/>
              <a:t> Ltd., 2010  - </a:t>
            </a:r>
            <a:r>
              <a:rPr lang="fr-FR" err="1"/>
              <a:t>Internal</a:t>
            </a:r>
            <a:r>
              <a:rPr lang="fr-FR"/>
              <a:t> and </a:t>
            </a:r>
            <a:r>
              <a:rPr lang="fr-FR" err="1"/>
              <a:t>Confidential</a:t>
            </a:r>
            <a:endParaRPr lang="en-US"/>
          </a:p>
        </p:txBody>
      </p:sp>
    </p:spTree>
    <p:extLst>
      <p:ext uri="{BB962C8B-B14F-4D97-AF65-F5344CB8AC3E}">
        <p14:creationId xmlns:p14="http://schemas.microsoft.com/office/powerpoint/2010/main" val="179390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5.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3.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710EF-6511-B747-831C-ECE6921D1DD6}" type="datetime1">
              <a:rPr lang="en-US" smtClean="0"/>
              <a:t>8/10/2013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DC1EE-AADE-4B46-B52F-8EA2F7BC95AB}" type="slidenum">
              <a:rPr lang="en-US" smtClean="0"/>
              <a:t>‹#›</a:t>
            </a:fld>
            <a:endParaRPr lang="en-US"/>
          </a:p>
        </p:txBody>
      </p:sp>
    </p:spTree>
    <p:extLst>
      <p:ext uri="{BB962C8B-B14F-4D97-AF65-F5344CB8AC3E}">
        <p14:creationId xmlns:p14="http://schemas.microsoft.com/office/powerpoint/2010/main" val="1460373444"/>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54" r:id="rId3"/>
    <p:sldLayoutId id="2147483655" r:id="rId4"/>
    <p:sldLayoutId id="2147483687" r:id="rId5"/>
    <p:sldLayoutId id="2147483713" r:id="rId6"/>
    <p:sldLayoutId id="2147483714" r:id="rId7"/>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מלבן 12"/>
          <p:cNvSpPr/>
          <p:nvPr/>
        </p:nvSpPr>
        <p:spPr bwMode="auto">
          <a:xfrm>
            <a:off x="0" y="6634163"/>
            <a:ext cx="9144000" cy="223837"/>
          </a:xfrm>
          <a:prstGeom prst="rect">
            <a:avLst/>
          </a:prstGeom>
          <a:gradFill flip="none" rotWithShape="1">
            <a:gsLst>
              <a:gs pos="0">
                <a:srgbClr val="F2F2F2"/>
              </a:gs>
              <a:gs pos="100000">
                <a:schemeClr val="bg1"/>
              </a:gs>
            </a:gsLst>
            <a:lin ang="0" scaled="1"/>
            <a:tileRect/>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
        <p:nvSpPr>
          <p:cNvPr id="8" name="מלבן מעוגל 7"/>
          <p:cNvSpPr/>
          <p:nvPr/>
        </p:nvSpPr>
        <p:spPr bwMode="auto">
          <a:xfrm>
            <a:off x="525463" y="1238250"/>
            <a:ext cx="8093075" cy="4878388"/>
          </a:xfrm>
          <a:prstGeom prst="roundRect">
            <a:avLst>
              <a:gd name="adj" fmla="val 3926"/>
            </a:avLst>
          </a:prstGeom>
          <a:solidFill>
            <a:srgbClr val="E6E6E6"/>
          </a:solidFill>
          <a:ln w="76200" cap="flat" cmpd="sng" algn="ctr">
            <a:no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defTabSz="914400" fontAlgn="base">
              <a:spcBef>
                <a:spcPct val="0"/>
              </a:spcBef>
              <a:spcAft>
                <a:spcPct val="0"/>
              </a:spcAft>
              <a:defRPr/>
            </a:pPr>
            <a:endParaRPr lang="en-US">
              <a:solidFill>
                <a:srgbClr val="000000"/>
              </a:solidFill>
              <a:latin typeface="Arial" pitchFamily="34"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ftr" sz="quarter" idx="3"/>
          </p:nvPr>
        </p:nvSpPr>
        <p:spPr bwMode="auto">
          <a:xfrm>
            <a:off x="77788" y="6634163"/>
            <a:ext cx="4225925"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solidFill>
                  <a:srgbClr val="000000"/>
                </a:solidFill>
                <a:latin typeface="+mn-lt"/>
                <a:cs typeface="Arial" pitchFamily="34" charset="0"/>
                <a:sym typeface="Symbol" pitchFamily="18" charset="2"/>
              </a:defRPr>
            </a:lvl1pPr>
          </a:lstStyle>
          <a:p>
            <a:pPr defTabSz="914400" fontAlgn="base">
              <a:spcBef>
                <a:spcPct val="0"/>
              </a:spcBef>
              <a:spcAft>
                <a:spcPct val="0"/>
              </a:spcAft>
              <a:defRPr/>
            </a:pPr>
            <a:r>
              <a:rPr lang="en-US" dirty="0"/>
              <a:t></a:t>
            </a:r>
            <a:r>
              <a:rPr lang="fr-FR" dirty="0"/>
              <a:t> Ex </a:t>
            </a:r>
            <a:r>
              <a:rPr lang="fr-FR" dirty="0" err="1"/>
              <a:t>Libris</a:t>
            </a:r>
            <a:r>
              <a:rPr lang="fr-FR" dirty="0"/>
              <a:t> Ltd., 2010  - </a:t>
            </a:r>
            <a:r>
              <a:rPr lang="fr-FR" dirty="0" err="1"/>
              <a:t>Internal</a:t>
            </a:r>
            <a:r>
              <a:rPr lang="fr-FR" dirty="0"/>
              <a:t> and </a:t>
            </a:r>
            <a:r>
              <a:rPr lang="fr-FR" dirty="0" err="1"/>
              <a:t>Confidential</a:t>
            </a:r>
            <a:endParaRPr lang="en-US" dirty="0"/>
          </a:p>
        </p:txBody>
      </p:sp>
      <p:pic>
        <p:nvPicPr>
          <p:cNvPr id="1031" name="Picture 5" descr="ExLibris-logo"/>
          <p:cNvPicPr>
            <a:picLocks noChangeAspect="1" noChangeArrowheads="1"/>
          </p:cNvPicPr>
          <p:nvPr/>
        </p:nvPicPr>
        <p:blipFill>
          <a:blip r:embed="rId14"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p:nvSpPr>
        <p:spPr bwMode="auto">
          <a:xfrm>
            <a:off x="4281488" y="6427788"/>
            <a:ext cx="581025" cy="457200"/>
          </a:xfrm>
          <a:prstGeom prst="rect">
            <a:avLst/>
          </a:prstGeom>
          <a:noFill/>
          <a:ln w="9525">
            <a:noFill/>
            <a:miter lim="800000"/>
            <a:headEnd/>
            <a:tailEnd/>
          </a:ln>
        </p:spPr>
        <p:txBody>
          <a:bodyPr anchor="b"/>
          <a:lstStyle/>
          <a:p>
            <a:pPr algn="ctr" defTabSz="914400" eaLnBrk="0" fontAlgn="base" hangingPunct="0">
              <a:spcBef>
                <a:spcPct val="0"/>
              </a:spcBef>
              <a:spcAft>
                <a:spcPct val="0"/>
              </a:spcAft>
              <a:defRPr/>
            </a:pPr>
            <a:fld id="{80D98CE8-36E3-4BF7-9D08-1777EFAEEFDB}" type="slidenum">
              <a:rPr lang="x-none" sz="1000" b="1">
                <a:solidFill>
                  <a:srgbClr val="000000"/>
                </a:solidFill>
                <a:ea typeface="MS PGothic" pitchFamily="34" charset="-128"/>
              </a:rPr>
              <a:pPr algn="ctr" defTabSz="914400" eaLnBrk="0" fontAlgn="base" hangingPunct="0">
                <a:spcBef>
                  <a:spcPct val="0"/>
                </a:spcBef>
                <a:spcAft>
                  <a:spcPct val="0"/>
                </a:spcAft>
                <a:defRPr/>
              </a:pPr>
              <a:t>‹#›</a:t>
            </a:fld>
            <a:endParaRPr lang="en-US" sz="1000" b="1" dirty="0">
              <a:solidFill>
                <a:srgbClr val="000000"/>
              </a:solidFill>
              <a:ea typeface="MS PGothic" pitchFamily="34" charset="-128"/>
            </a:endParaRPr>
          </a:p>
        </p:txBody>
      </p:sp>
      <p:sp>
        <p:nvSpPr>
          <p:cNvPr id="10" name="Rectangle 5"/>
          <p:cNvSpPr>
            <a:spLocks noChangeArrowheads="1"/>
          </p:cNvSpPr>
          <p:nvPr/>
        </p:nvSpPr>
        <p:spPr bwMode="auto">
          <a:xfrm>
            <a:off x="0" y="776377"/>
            <a:ext cx="9144000" cy="5340261"/>
          </a:xfrm>
          <a:prstGeom prst="rect">
            <a:avLst/>
          </a:prstGeom>
          <a:gradFill rotWithShape="1">
            <a:gsLst>
              <a:gs pos="0">
                <a:srgbClr val="F2F2F2"/>
              </a:gs>
              <a:gs pos="100000">
                <a:schemeClr val="bg1"/>
              </a:gs>
            </a:gsLst>
            <a:lin ang="5400000" scaled="1"/>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pic>
        <p:nvPicPr>
          <p:cNvPr id="1034" name="Picture 6" descr="ruler"/>
          <p:cNvPicPr preferRelativeResize="0">
            <a:picLocks noChangeAspect="1" noChangeArrowheads="1"/>
          </p:cNvPicPr>
          <p:nvPr/>
        </p:nvPicPr>
        <p:blipFill>
          <a:blip r:embed="rId15" cstate="print"/>
          <a:srcRect/>
          <a:stretch>
            <a:fillRect/>
          </a:stretch>
        </p:blipFill>
        <p:spPr bwMode="auto">
          <a:xfrm>
            <a:off x="-195263" y="741613"/>
            <a:ext cx="9531351" cy="85725"/>
          </a:xfrm>
          <a:prstGeom prst="rect">
            <a:avLst/>
          </a:prstGeom>
          <a:noFill/>
          <a:ln w="9525">
            <a:noFill/>
            <a:miter lim="800000"/>
            <a:headEnd/>
            <a:tailEnd/>
          </a:ln>
        </p:spPr>
      </p:pic>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defTabSz="914400" rtl="1" fontAlgn="base">
              <a:spcBef>
                <a:spcPct val="0"/>
              </a:spcBef>
              <a:spcAft>
                <a:spcPct val="0"/>
              </a:spcAft>
              <a:defRPr/>
            </a:pPr>
            <a:endParaRPr lang="en-US">
              <a:solidFill>
                <a:srgbClr val="000000"/>
              </a:solidFill>
              <a:latin typeface="Arial" charset="0"/>
            </a:endParaRPr>
          </a:p>
        </p:txBody>
      </p:sp>
    </p:spTree>
    <p:extLst>
      <p:ext uri="{BB962C8B-B14F-4D97-AF65-F5344CB8AC3E}">
        <p14:creationId xmlns:p14="http://schemas.microsoft.com/office/powerpoint/2010/main" val="361953615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1031" name="Picture 5" descr="ExLibris-logo"/>
          <p:cNvPicPr>
            <a:picLocks noChangeAspect="1" noChangeArrowheads="1"/>
          </p:cNvPicPr>
          <p:nvPr userDrawn="1"/>
        </p:nvPicPr>
        <p:blipFill>
          <a:blip r:embed="rId14" cstate="print"/>
          <a:srcRect/>
          <a:stretch>
            <a:fillRect/>
          </a:stretch>
        </p:blipFill>
        <p:spPr bwMode="auto">
          <a:xfrm>
            <a:off x="8096250" y="6237288"/>
            <a:ext cx="914400" cy="323850"/>
          </a:xfrm>
          <a:prstGeom prst="rect">
            <a:avLst/>
          </a:prstGeom>
          <a:noFill/>
          <a:ln w="9525">
            <a:noFill/>
            <a:miter lim="800000"/>
            <a:headEnd/>
            <a:tailEnd/>
          </a:ln>
        </p:spPr>
      </p:pic>
      <p:sp>
        <p:nvSpPr>
          <p:cNvPr id="3079" name="Rectangle 7"/>
          <p:cNvSpPr>
            <a:spLocks noChangeArrowheads="1"/>
          </p:cNvSpPr>
          <p:nvPr userDrawn="1"/>
        </p:nvSpPr>
        <p:spPr bwMode="auto">
          <a:xfrm>
            <a:off x="4281488" y="6427788"/>
            <a:ext cx="581025" cy="457200"/>
          </a:xfrm>
          <a:prstGeom prst="rect">
            <a:avLst/>
          </a:prstGeom>
          <a:noFill/>
          <a:ln w="9525">
            <a:noFill/>
            <a:miter lim="800000"/>
            <a:headEnd/>
            <a:tailEnd/>
          </a:ln>
        </p:spPr>
        <p:txBody>
          <a:bodyPr anchor="b"/>
          <a:lstStyle/>
          <a:p>
            <a:pPr algn="ctr" eaLnBrk="0" hangingPunct="0">
              <a:defRPr/>
            </a:pPr>
            <a:fld id="{80D98CE8-36E3-4BF7-9D08-1777EFAEEFDB}" type="slidenum">
              <a:rPr lang="x-none" sz="1000" b="1">
                <a:solidFill>
                  <a:srgbClr val="000000"/>
                </a:solidFill>
                <a:ea typeface="MS PGothic" pitchFamily="34" charset="-128"/>
              </a:rPr>
              <a:pPr algn="ctr" eaLnBrk="0" hangingPunct="0">
                <a:defRPr/>
              </a:pPr>
              <a:t>‹#›</a:t>
            </a:fld>
            <a:endParaRPr lang="en-US" sz="1000" b="1" dirty="0">
              <a:solidFill>
                <a:srgbClr val="000000"/>
              </a:solidFill>
              <a:ea typeface="MS PGothic" pitchFamily="34" charset="-128"/>
            </a:endParaRPr>
          </a:p>
        </p:txBody>
      </p:sp>
      <p:sp>
        <p:nvSpPr>
          <p:cNvPr id="1035" name="Rectangle 2"/>
          <p:cNvSpPr>
            <a:spLocks noGrp="1" noChangeArrowheads="1"/>
          </p:cNvSpPr>
          <p:nvPr>
            <p:ph type="title"/>
          </p:nvPr>
        </p:nvSpPr>
        <p:spPr bwMode="auto">
          <a:xfrm>
            <a:off x="457200" y="120786"/>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14394684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cs typeface="Arial" pitchFamily="34" charset="0"/>
        </a:defRPr>
      </a:lvl2pPr>
      <a:lvl3pPr algn="l" rtl="0" eaLnBrk="0" fontAlgn="base" hangingPunct="0">
        <a:spcBef>
          <a:spcPct val="0"/>
        </a:spcBef>
        <a:spcAft>
          <a:spcPct val="0"/>
        </a:spcAft>
        <a:defRPr sz="2000" b="1">
          <a:solidFill>
            <a:schemeClr val="tx2"/>
          </a:solidFill>
          <a:latin typeface="Verdana" pitchFamily="34" charset="0"/>
          <a:cs typeface="Arial" pitchFamily="34" charset="0"/>
        </a:defRPr>
      </a:lvl3pPr>
      <a:lvl4pPr algn="l" rtl="0" eaLnBrk="0" fontAlgn="base" hangingPunct="0">
        <a:spcBef>
          <a:spcPct val="0"/>
        </a:spcBef>
        <a:spcAft>
          <a:spcPct val="0"/>
        </a:spcAft>
        <a:defRPr sz="2000" b="1">
          <a:solidFill>
            <a:schemeClr val="tx2"/>
          </a:solidFill>
          <a:latin typeface="Verdana" pitchFamily="34" charset="0"/>
          <a:cs typeface="Arial" pitchFamily="34" charset="0"/>
        </a:defRPr>
      </a:lvl4pPr>
      <a:lvl5pPr algn="l" rtl="0" eaLnBrk="0" fontAlgn="base" hangingPunct="0">
        <a:spcBef>
          <a:spcPct val="0"/>
        </a:spcBef>
        <a:spcAft>
          <a:spcPct val="0"/>
        </a:spcAft>
        <a:defRPr sz="2000" b="1">
          <a:solidFill>
            <a:schemeClr val="tx2"/>
          </a:solidFill>
          <a:latin typeface="Verdana" pitchFamily="34"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1.png"/><Relationship Id="rId4" Type="http://schemas.openxmlformats.org/officeDocument/2006/relationships/image" Target="../media/image15.png"/><Relationship Id="rId9" Type="http://schemas.microsoft.com/office/2007/relationships/hdphoto" Target="../media/hdphoto4.wdp"/></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slide" Target="slide13.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png"/><Relationship Id="rId4" Type="http://schemas.openxmlformats.org/officeDocument/2006/relationships/image" Target="../media/image15.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gif"/><Relationship Id="rId1" Type="http://schemas.openxmlformats.org/officeDocument/2006/relationships/slideLayout" Target="../slideLayouts/slideLayout5.xml"/><Relationship Id="rId4" Type="http://schemas.openxmlformats.org/officeDocument/2006/relationships/image" Target="../media/image44.gif"/></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slide" Target="slide5.xml"/><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image" Target="../media/image49.png"/><Relationship Id="rId9"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microsoft.com/office/2007/relationships/hdphoto" Target="../media/hdphoto5.wdp"/><Relationship Id="rId2" Type="http://schemas.openxmlformats.org/officeDocument/2006/relationships/image" Target="../media/image60.png"/><Relationship Id="rId1" Type="http://schemas.openxmlformats.org/officeDocument/2006/relationships/slideLayout" Target="../slideLayouts/slideLayout2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6.png"/><Relationship Id="rId1" Type="http://schemas.openxmlformats.org/officeDocument/2006/relationships/slideLayout" Target="../slideLayouts/slideLayout23.xml"/><Relationship Id="rId6" Type="http://schemas.openxmlformats.org/officeDocument/2006/relationships/image" Target="../media/image68.png"/><Relationship Id="rId5" Type="http://schemas.openxmlformats.org/officeDocument/2006/relationships/image" Target="../media/image67.png"/><Relationship Id="rId4" Type="http://schemas.microsoft.com/office/2007/relationships/hdphoto" Target="../media/hdphoto5.wdp"/></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3.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microsoft.com/office/2007/relationships/hdphoto" Target="../media/hdphoto5.wdp"/><Relationship Id="rId5" Type="http://schemas.openxmlformats.org/officeDocument/2006/relationships/image" Target="../media/image64.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69.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78.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image" Target="../media/image80.png"/><Relationship Id="rId7" Type="http://schemas.openxmlformats.org/officeDocument/2006/relationships/image" Target="../media/image83.wmf"/><Relationship Id="rId2" Type="http://schemas.openxmlformats.org/officeDocument/2006/relationships/image" Target="../media/image79.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5.wmf"/></Relationships>
</file>

<file path=ppt/slides/_rels/slide48.x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png"/><Relationship Id="rId7" Type="http://schemas.openxmlformats.org/officeDocument/2006/relationships/image" Target="../media/image84.wmf"/><Relationship Id="rId2" Type="http://schemas.openxmlformats.org/officeDocument/2006/relationships/image" Target="../media/image79.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3.wmf"/></Relationships>
</file>

<file path=ppt/slides/_rels/slide49.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90.png"/><Relationship Id="rId2" Type="http://schemas.openxmlformats.org/officeDocument/2006/relationships/image" Target="../media/image86.png"/><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2.png"/><Relationship Id="rId7" Type="http://schemas.openxmlformats.org/officeDocument/2006/relationships/image" Target="../media/image80.png"/><Relationship Id="rId12" Type="http://schemas.openxmlformats.org/officeDocument/2006/relationships/image" Target="../media/image58.png"/><Relationship Id="rId2" Type="http://schemas.openxmlformats.org/officeDocument/2006/relationships/image" Target="../media/image91.png"/><Relationship Id="rId1" Type="http://schemas.openxmlformats.org/officeDocument/2006/relationships/slideLayout" Target="../slideLayouts/slideLayout5.xml"/><Relationship Id="rId6" Type="http://schemas.openxmlformats.org/officeDocument/2006/relationships/image" Target="../media/image94.png"/><Relationship Id="rId11" Type="http://schemas.openxmlformats.org/officeDocument/2006/relationships/image" Target="../media/image89.png"/><Relationship Id="rId5" Type="http://schemas.openxmlformats.org/officeDocument/2006/relationships/image" Target="../media/image79.png"/><Relationship Id="rId10" Type="http://schemas.openxmlformats.org/officeDocument/2006/relationships/image" Target="../media/image96.png"/><Relationship Id="rId4" Type="http://schemas.openxmlformats.org/officeDocument/2006/relationships/image" Target="../media/image93.png"/><Relationship Id="rId9" Type="http://schemas.microsoft.com/office/2007/relationships/hdphoto" Target="../media/hdphoto8.wdp"/></Relationships>
</file>

<file path=ppt/slides/_rels/slide5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jpeg"/><Relationship Id="rId3" Type="http://schemas.openxmlformats.org/officeDocument/2006/relationships/image" Target="../media/image100.jpg"/><Relationship Id="rId7" Type="http://schemas.openxmlformats.org/officeDocument/2006/relationships/image" Target="../media/image104.jpg"/><Relationship Id="rId12" Type="http://schemas.openxmlformats.org/officeDocument/2006/relationships/image" Target="../media/image109.png"/><Relationship Id="rId2" Type="http://schemas.openxmlformats.org/officeDocument/2006/relationships/image" Target="../media/image99.png"/><Relationship Id="rId16" Type="http://schemas.openxmlformats.org/officeDocument/2006/relationships/image" Target="../media/image113.png"/><Relationship Id="rId1" Type="http://schemas.openxmlformats.org/officeDocument/2006/relationships/slideLayout" Target="../slideLayouts/slideLayout5.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jpg"/><Relationship Id="rId15" Type="http://schemas.openxmlformats.org/officeDocument/2006/relationships/image" Target="../media/image112.jpe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JPG"/><Relationship Id="rId14" Type="http://schemas.openxmlformats.org/officeDocument/2006/relationships/image" Target="../media/image111.png"/></Relationships>
</file>

<file path=ppt/slides/_rels/slide5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5.xml"/><Relationship Id="rId4" Type="http://schemas.openxmlformats.org/officeDocument/2006/relationships/image" Target="../media/image116.jpeg"/></Relationships>
</file>

<file path=ppt/slides/_rels/slide5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1.xml"/><Relationship Id="rId7" Type="http://schemas.openxmlformats.org/officeDocument/2006/relationships/slide" Target="slide18.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hdphoto" Target="../media/hdphoto9.wdp"/><Relationship Id="rId5" Type="http://schemas.openxmlformats.org/officeDocument/2006/relationships/diagramColors" Target="../diagrams/colors1.xml"/><Relationship Id="rId10" Type="http://schemas.openxmlformats.org/officeDocument/2006/relationships/image" Target="../media/image118.png"/><Relationship Id="rId4" Type="http://schemas.openxmlformats.org/officeDocument/2006/relationships/diagramQuickStyle" Target="../diagrams/quickStyle1.xml"/><Relationship Id="rId9" Type="http://schemas.openxmlformats.org/officeDocument/2006/relationships/image" Target="../media/image117.png"/></Relationships>
</file>

<file path=ppt/slides/_rels/slide59.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2.xml"/><Relationship Id="rId7" Type="http://schemas.openxmlformats.org/officeDocument/2006/relationships/slide" Target="slide18.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13.xml"/><Relationship Id="rId4" Type="http://schemas.openxmlformats.org/officeDocument/2006/relationships/slide" Target="slide10.xml"/></Relationships>
</file>

<file path=ppt/slides/_rels/slide6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3.xml"/><Relationship Id="rId7" Type="http://schemas.openxmlformats.org/officeDocument/2006/relationships/slide" Target="slide18.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hdphoto" Target="../media/hdphoto9.wdp"/><Relationship Id="rId5" Type="http://schemas.openxmlformats.org/officeDocument/2006/relationships/diagramColors" Target="../diagrams/colors3.xml"/><Relationship Id="rId10" Type="http://schemas.openxmlformats.org/officeDocument/2006/relationships/image" Target="../media/image118.png"/><Relationship Id="rId4" Type="http://schemas.openxmlformats.org/officeDocument/2006/relationships/diagramQuickStyle" Target="../diagrams/quickStyle3.xml"/><Relationship Id="rId9" Type="http://schemas.openxmlformats.org/officeDocument/2006/relationships/image" Target="../media/image117.png"/></Relationships>
</file>

<file path=ppt/slides/_rels/slide61.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diagramLayout" Target="../diagrams/layout4.xml"/><Relationship Id="rId7" Type="http://schemas.openxmlformats.org/officeDocument/2006/relationships/slide" Target="slide18.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hdphoto" Target="../media/hdphoto9.wdp"/><Relationship Id="rId5" Type="http://schemas.openxmlformats.org/officeDocument/2006/relationships/diagramColors" Target="../diagrams/colors4.xml"/><Relationship Id="rId10" Type="http://schemas.openxmlformats.org/officeDocument/2006/relationships/image" Target="../media/image118.png"/><Relationship Id="rId4" Type="http://schemas.openxmlformats.org/officeDocument/2006/relationships/diagramQuickStyle" Target="../diagrams/quickStyle4.xml"/><Relationship Id="rId9" Type="http://schemas.openxmlformats.org/officeDocument/2006/relationships/image" Target="../media/image11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1882205"/>
          </a:xfrm>
          <a:prstGeom prst="rect">
            <a:avLst/>
          </a:prstGeom>
        </p:spPr>
      </p:pic>
      <p:pic>
        <p:nvPicPr>
          <p:cNvPr id="20" name="Picture 19" descr="burs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762000"/>
            <a:ext cx="4953000" cy="4953000"/>
          </a:xfrm>
          <a:prstGeom prst="rect">
            <a:avLst/>
          </a:prstGeom>
        </p:spPr>
      </p:pic>
      <p:grpSp>
        <p:nvGrpSpPr>
          <p:cNvPr id="22" name="Group 21"/>
          <p:cNvGrpSpPr/>
          <p:nvPr/>
        </p:nvGrpSpPr>
        <p:grpSpPr>
          <a:xfrm>
            <a:off x="0" y="0"/>
            <a:ext cx="9144000" cy="3466337"/>
            <a:chOff x="0" y="0"/>
            <a:chExt cx="9144000" cy="3466337"/>
          </a:xfrm>
        </p:grpSpPr>
        <p:pic>
          <p:nvPicPr>
            <p:cNvPr id="9" name="Picture 8" descr="map.png"/>
            <p:cNvPicPr>
              <a:picLocks noChangeAspect="1"/>
            </p:cNvPicPr>
            <p:nvPr/>
          </p:nvPicPr>
          <p:blipFill>
            <a:blip r:embed="rId5">
              <a:alphaModFix/>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0"/>
              <a:ext cx="9144000" cy="3443542"/>
            </a:xfrm>
            <a:prstGeom prst="rect">
              <a:avLst/>
            </a:prstGeom>
          </p:spPr>
        </p:pic>
        <p:pic>
          <p:nvPicPr>
            <p:cNvPr id="16" name="Picture 15" descr="map.png"/>
            <p:cNvPicPr>
              <a:picLocks noChangeAspect="1"/>
            </p:cNvPicPr>
            <p:nvPr/>
          </p:nvPicPr>
          <p:blipFill>
            <a:blip r:embed="rId5">
              <a:alphaModFix/>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8253"/>
              <a:ext cx="9144000" cy="3443542"/>
            </a:xfrm>
            <a:prstGeom prst="rect">
              <a:avLst/>
            </a:prstGeom>
          </p:spPr>
        </p:pic>
        <p:pic>
          <p:nvPicPr>
            <p:cNvPr id="17" name="Picture 16" descr="map.png"/>
            <p:cNvPicPr>
              <a:picLocks noChangeAspect="1"/>
            </p:cNvPicPr>
            <p:nvPr/>
          </p:nvPicPr>
          <p:blipFill>
            <a:blip r:embed="rId5">
              <a:alphaModFix/>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8253"/>
              <a:ext cx="9144000" cy="3443542"/>
            </a:xfrm>
            <a:prstGeom prst="rect">
              <a:avLst/>
            </a:prstGeom>
          </p:spPr>
        </p:pic>
        <p:pic>
          <p:nvPicPr>
            <p:cNvPr id="18" name="Picture 17" descr="map.png"/>
            <p:cNvPicPr>
              <a:picLocks noChangeAspect="1"/>
            </p:cNvPicPr>
            <p:nvPr/>
          </p:nvPicPr>
          <p:blipFill>
            <a:blip r:embed="rId5">
              <a:alphaModFix/>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8253"/>
              <a:ext cx="9144000" cy="3443542"/>
            </a:xfrm>
            <a:prstGeom prst="rect">
              <a:avLst/>
            </a:prstGeom>
          </p:spPr>
        </p:pic>
        <p:pic>
          <p:nvPicPr>
            <p:cNvPr id="19" name="Picture 18" descr="map.png"/>
            <p:cNvPicPr>
              <a:picLocks noChangeAspect="1"/>
            </p:cNvPicPr>
            <p:nvPr/>
          </p:nvPicPr>
          <p:blipFill>
            <a:blip r:embed="rId5">
              <a:alphaModFix/>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22795"/>
              <a:ext cx="9144000" cy="3443542"/>
            </a:xfrm>
            <a:prstGeom prst="rect">
              <a:avLst/>
            </a:prstGeom>
          </p:spPr>
        </p:pic>
      </p:grpSp>
      <p:pic>
        <p:nvPicPr>
          <p:cNvPr id="12" name="Picture 11"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25" name="Picture 24" descr="intro_rainbow_ribbon"/>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sp>
        <p:nvSpPr>
          <p:cNvPr id="35" name="כותרת משנה 8"/>
          <p:cNvSpPr txBox="1">
            <a:spLocks/>
          </p:cNvSpPr>
          <p:nvPr/>
        </p:nvSpPr>
        <p:spPr>
          <a:xfrm>
            <a:off x="1419497" y="2895600"/>
            <a:ext cx="5486400" cy="825669"/>
          </a:xfrm>
          <a:prstGeom prst="rect">
            <a:avLst/>
          </a:prstGeom>
        </p:spPr>
        <p:txBody>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marR="0" lvl="0" indent="0" algn="ctr" defTabSz="914400" rtl="0" eaLnBrk="0" fontAlgn="base" latinLnBrk="0" hangingPunct="0">
              <a:lnSpc>
                <a:spcPct val="100000"/>
              </a:lnSpc>
              <a:spcBef>
                <a:spcPct val="35000"/>
              </a:spcBef>
              <a:spcAft>
                <a:spcPct val="0"/>
              </a:spcAft>
              <a:buClrTx/>
              <a:buSzPct val="85000"/>
              <a:buFontTx/>
              <a:buNone/>
              <a:tabLst/>
              <a:defRPr/>
            </a:pPr>
            <a:r>
              <a:rPr kumimoji="0" lang="en-US" sz="3200" b="1" i="0" u="none" strike="noStrike" kern="0" cap="none" spc="0" normalizeH="0" baseline="0" noProof="0" dirty="0" smtClean="0">
                <a:ln>
                  <a:noFill/>
                </a:ln>
                <a:solidFill>
                  <a:srgbClr val="808080">
                    <a:lumMod val="50000"/>
                  </a:srgbClr>
                </a:solidFill>
                <a:effectLst/>
                <a:uLnTx/>
                <a:uFillTx/>
                <a:latin typeface="Verdana"/>
                <a:ea typeface="+mn-ea"/>
                <a:cs typeface="Arial"/>
              </a:rPr>
              <a:t>Why Alma...?</a:t>
            </a:r>
          </a:p>
          <a:p>
            <a:pPr marL="0" marR="0" lvl="0" indent="0" algn="ctr" defTabSz="914400" rtl="0" eaLnBrk="0" fontAlgn="base" latinLnBrk="0" hangingPunct="0">
              <a:lnSpc>
                <a:spcPct val="100000"/>
              </a:lnSpc>
              <a:spcBef>
                <a:spcPct val="35000"/>
              </a:spcBef>
              <a:spcAft>
                <a:spcPct val="0"/>
              </a:spcAft>
              <a:buClrTx/>
              <a:buSzPct val="85000"/>
              <a:buFontTx/>
              <a:buNone/>
              <a:tabLst/>
              <a:defRPr/>
            </a:pPr>
            <a:endParaRPr kumimoji="0" lang="en-US" sz="3200" b="1" i="0" u="none" strike="noStrike" kern="0" cap="none" spc="0" normalizeH="0" baseline="0" noProof="0" dirty="0" smtClean="0">
              <a:ln>
                <a:noFill/>
              </a:ln>
              <a:solidFill>
                <a:srgbClr val="808080">
                  <a:lumMod val="50000"/>
                </a:srgbClr>
              </a:solidFill>
              <a:effectLst/>
              <a:uLnTx/>
              <a:uFillTx/>
              <a:latin typeface="Verdana"/>
              <a:ea typeface="+mn-ea"/>
              <a:cs typeface="Arial"/>
            </a:endParaRPr>
          </a:p>
          <a:p>
            <a:pPr marL="0" marR="0" lvl="0" indent="0" algn="ctr" defTabSz="914400" rtl="0" eaLnBrk="0" fontAlgn="base" latinLnBrk="0" hangingPunct="0">
              <a:lnSpc>
                <a:spcPct val="100000"/>
              </a:lnSpc>
              <a:spcBef>
                <a:spcPct val="35000"/>
              </a:spcBef>
              <a:spcAft>
                <a:spcPct val="0"/>
              </a:spcAft>
              <a:buClrTx/>
              <a:buSzPct val="85000"/>
              <a:buFontTx/>
              <a:buNone/>
              <a:tabLst/>
              <a:defRPr/>
            </a:pPr>
            <a:r>
              <a:rPr lang="en-US" sz="3200" b="1" kern="0" dirty="0" smtClean="0">
                <a:solidFill>
                  <a:srgbClr val="808080">
                    <a:lumMod val="50000"/>
                  </a:srgbClr>
                </a:solidFill>
                <a:latin typeface="Verdana"/>
                <a:cs typeface="Arial"/>
              </a:rPr>
              <a:t>The Alma Value Proposition</a:t>
            </a:r>
            <a:endParaRPr kumimoji="0" lang="en-US" sz="3200" b="1" i="0" u="none" strike="noStrike" kern="0" cap="none" spc="0" normalizeH="0" baseline="0" noProof="0" dirty="0" smtClean="0">
              <a:ln>
                <a:noFill/>
              </a:ln>
              <a:solidFill>
                <a:srgbClr val="808080">
                  <a:lumMod val="50000"/>
                </a:srgbClr>
              </a:solidFill>
              <a:effectLst/>
              <a:uLnTx/>
              <a:uFillTx/>
              <a:latin typeface="Verdana"/>
              <a:ea typeface="+mn-ea"/>
              <a:cs typeface="Arial"/>
            </a:endParaRPr>
          </a:p>
          <a:p>
            <a:pPr marL="0" marR="0" lvl="0" indent="0" algn="ctr" defTabSz="914400" rtl="0" eaLnBrk="0" fontAlgn="base" latinLnBrk="0" hangingPunct="0">
              <a:lnSpc>
                <a:spcPct val="100000"/>
              </a:lnSpc>
              <a:spcBef>
                <a:spcPct val="35000"/>
              </a:spcBef>
              <a:spcAft>
                <a:spcPct val="0"/>
              </a:spcAft>
              <a:buClrTx/>
              <a:buSzPct val="85000"/>
              <a:buFontTx/>
              <a:buNone/>
              <a:tabLst/>
              <a:defRPr/>
            </a:pPr>
            <a:endParaRPr kumimoji="0" lang="he-IL" sz="3200" b="1" i="0" u="none" strike="noStrike" kern="0" cap="none" spc="0" normalizeH="0" baseline="0" noProof="0" dirty="0">
              <a:ln>
                <a:noFill/>
              </a:ln>
              <a:solidFill>
                <a:srgbClr val="808080">
                  <a:lumMod val="50000"/>
                </a:srgbClr>
              </a:solidFill>
              <a:effectLst/>
              <a:uLnTx/>
              <a:uFillTx/>
              <a:latin typeface="Verdana"/>
              <a:ea typeface="+mn-ea"/>
              <a:cs typeface="Arial"/>
            </a:endParaRPr>
          </a:p>
        </p:txBody>
      </p:sp>
      <p:pic>
        <p:nvPicPr>
          <p:cNvPr id="21" name="Picture 20" descr="ExLibris-logo"/>
          <p:cNvPicPr>
            <a:picLocks noChangeAspect="1" noChangeArrowheads="1"/>
          </p:cNvPicPr>
          <p:nvPr/>
        </p:nvPicPr>
        <p:blipFill>
          <a:blip r:embed="rId11" cstate="print"/>
          <a:srcRect/>
          <a:stretch>
            <a:fillRect/>
          </a:stretch>
        </p:blipFill>
        <p:spPr bwMode="auto">
          <a:xfrm>
            <a:off x="7848600" y="6236891"/>
            <a:ext cx="1162050" cy="411559"/>
          </a:xfrm>
          <a:prstGeom prst="rect">
            <a:avLst/>
          </a:prstGeom>
          <a:noFill/>
          <a:ln w="9525">
            <a:noFill/>
            <a:miter lim="800000"/>
            <a:headEnd/>
            <a:tailEnd/>
          </a:ln>
        </p:spPr>
      </p:pic>
    </p:spTree>
    <p:extLst>
      <p:ext uri="{BB962C8B-B14F-4D97-AF65-F5344CB8AC3E}">
        <p14:creationId xmlns:p14="http://schemas.microsoft.com/office/powerpoint/2010/main" val="1146763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5053012" y="1660525"/>
            <a:ext cx="3657600" cy="5257800"/>
          </a:xfrm>
          <a:prstGeom prst="roundRect">
            <a:avLst>
              <a:gd name="adj" fmla="val 4514"/>
            </a:avLst>
          </a:prstGeom>
          <a:solidFill>
            <a:schemeClr val="bg1"/>
          </a:solidFill>
          <a:ln w="190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6553200" y="7026275"/>
            <a:ext cx="2133600" cy="365125"/>
          </a:xfrm>
        </p:spPr>
        <p:txBody>
          <a:bodyPr/>
          <a:lstStyle/>
          <a:p>
            <a:fld id="{93CDC1EE-AADE-4B46-B52F-8EA2F7BC95AB}" type="slidenum">
              <a:rPr lang="en-US" smtClean="0">
                <a:latin typeface="Dax-Light"/>
                <a:cs typeface="Dax-Light"/>
              </a:rPr>
              <a:t>10</a:t>
            </a:fld>
            <a:endParaRPr lang="en-US">
              <a:latin typeface="Dax-Light"/>
              <a:cs typeface="Dax-Light"/>
            </a:endParaRPr>
          </a:p>
        </p:txBody>
      </p:sp>
      <p:sp>
        <p:nvSpPr>
          <p:cNvPr id="2" name="Title 1"/>
          <p:cNvSpPr>
            <a:spLocks noGrp="1"/>
          </p:cNvSpPr>
          <p:nvPr>
            <p:ph type="ctrTitle"/>
          </p:nvPr>
        </p:nvSpPr>
        <p:spPr>
          <a:xfrm>
            <a:off x="7239000" y="101600"/>
            <a:ext cx="1676400" cy="536575"/>
          </a:xfrm>
        </p:spPr>
        <p:txBody>
          <a:bodyPr/>
          <a:lstStyle/>
          <a:p>
            <a:r>
              <a:rPr lang="en-US" dirty="0" smtClean="0"/>
              <a:t>Architecture</a:t>
            </a:r>
            <a:endParaRPr lang="en-US" dirty="0"/>
          </a:p>
        </p:txBody>
      </p:sp>
      <p:sp>
        <p:nvSpPr>
          <p:cNvPr id="4" name="Rounded Rectangle 3"/>
          <p:cNvSpPr/>
          <p:nvPr/>
        </p:nvSpPr>
        <p:spPr>
          <a:xfrm>
            <a:off x="381000" y="1660525"/>
            <a:ext cx="3657600" cy="5257800"/>
          </a:xfrm>
          <a:prstGeom prst="roundRect">
            <a:avLst>
              <a:gd name="adj" fmla="val 3473"/>
            </a:avLst>
          </a:prstGeom>
          <a:solidFill>
            <a:srgbClr val="FFFFFF"/>
          </a:solidFill>
          <a:ln w="19050">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utoShape 5"/>
          <p:cNvSpPr>
            <a:spLocks noChangeArrowheads="1"/>
          </p:cNvSpPr>
          <p:nvPr/>
        </p:nvSpPr>
        <p:spPr bwMode="auto">
          <a:xfrm>
            <a:off x="660400" y="1970254"/>
            <a:ext cx="3108325" cy="1281112"/>
          </a:xfrm>
          <a:prstGeom prst="roundRect">
            <a:avLst>
              <a:gd name="adj" fmla="val 11769"/>
            </a:avLst>
          </a:prstGeom>
          <a:solidFill>
            <a:srgbClr val="FF0000">
              <a:alpha val="62000"/>
            </a:srgbClr>
          </a:solidFill>
          <a:ln w="19050">
            <a:noFill/>
            <a:round/>
            <a:headEnd/>
            <a:tailEnd/>
          </a:ln>
        </p:spPr>
        <p:txBody>
          <a:bodyPr wrap="none"/>
          <a:lstStyle/>
          <a:p>
            <a:pPr eaLnBrk="1" hangingPunct="1">
              <a:spcBef>
                <a:spcPct val="0"/>
              </a:spcBef>
            </a:pPr>
            <a:r>
              <a:rPr lang="en-US" sz="1600" b="1">
                <a:solidFill>
                  <a:schemeClr val="bg1"/>
                </a:solidFill>
                <a:latin typeface="Dax-Light"/>
                <a:cs typeface="Dax-Light"/>
              </a:rPr>
              <a:t>Global Authorities</a:t>
            </a:r>
          </a:p>
        </p:txBody>
      </p:sp>
      <p:sp>
        <p:nvSpPr>
          <p:cNvPr id="21" name="AutoShape 6"/>
          <p:cNvSpPr>
            <a:spLocks noChangeArrowheads="1"/>
          </p:cNvSpPr>
          <p:nvPr/>
        </p:nvSpPr>
        <p:spPr bwMode="auto">
          <a:xfrm>
            <a:off x="660400" y="3716339"/>
            <a:ext cx="3108325" cy="1279525"/>
          </a:xfrm>
          <a:prstGeom prst="roundRect">
            <a:avLst>
              <a:gd name="adj" fmla="val 11769"/>
            </a:avLst>
          </a:prstGeom>
          <a:solidFill>
            <a:schemeClr val="accent6">
              <a:lumMod val="75000"/>
              <a:alpha val="79000"/>
            </a:schemeClr>
          </a:solidFill>
          <a:ln w="19050">
            <a:noFill/>
            <a:round/>
            <a:headEnd/>
            <a:tailEnd/>
          </a:ln>
        </p:spPr>
        <p:txBody>
          <a:bodyPr wrap="none"/>
          <a:lstStyle/>
          <a:p>
            <a:pPr eaLnBrk="1" hangingPunct="1">
              <a:spcBef>
                <a:spcPct val="0"/>
              </a:spcBef>
            </a:pPr>
            <a:r>
              <a:rPr lang="en-US" sz="1600" b="1" dirty="0">
                <a:solidFill>
                  <a:schemeClr val="bg1"/>
                </a:solidFill>
                <a:latin typeface="Dax-Light"/>
                <a:cs typeface="Dax-Light"/>
              </a:rPr>
              <a:t>Community Catalog</a:t>
            </a:r>
          </a:p>
        </p:txBody>
      </p:sp>
      <p:sp>
        <p:nvSpPr>
          <p:cNvPr id="22" name="AutoShape 7"/>
          <p:cNvSpPr>
            <a:spLocks noChangeArrowheads="1"/>
          </p:cNvSpPr>
          <p:nvPr/>
        </p:nvSpPr>
        <p:spPr bwMode="auto">
          <a:xfrm>
            <a:off x="660400" y="5546725"/>
            <a:ext cx="3108325" cy="920751"/>
          </a:xfrm>
          <a:prstGeom prst="roundRect">
            <a:avLst>
              <a:gd name="adj" fmla="val 11769"/>
            </a:avLst>
          </a:prstGeom>
          <a:solidFill>
            <a:schemeClr val="accent2">
              <a:lumMod val="75000"/>
              <a:alpha val="69000"/>
            </a:schemeClr>
          </a:solidFill>
          <a:ln w="19050">
            <a:noFill/>
            <a:round/>
            <a:headEnd/>
            <a:tailEnd/>
          </a:ln>
        </p:spPr>
        <p:txBody>
          <a:bodyPr wrap="none"/>
          <a:lstStyle/>
          <a:p>
            <a:pPr eaLnBrk="1" hangingPunct="1">
              <a:spcBef>
                <a:spcPct val="0"/>
              </a:spcBef>
            </a:pPr>
            <a:r>
              <a:rPr lang="en-US" sz="1600" b="1" dirty="0" smtClean="0">
                <a:solidFill>
                  <a:schemeClr val="bg1"/>
                </a:solidFill>
                <a:latin typeface="Dax-Light"/>
                <a:cs typeface="Dax-Light"/>
              </a:rPr>
              <a:t>Central </a:t>
            </a:r>
            <a:r>
              <a:rPr lang="en-US" sz="1600" b="1" dirty="0" err="1" smtClean="0">
                <a:solidFill>
                  <a:schemeClr val="bg1"/>
                </a:solidFill>
                <a:latin typeface="Dax-Light"/>
                <a:cs typeface="Dax-Light"/>
              </a:rPr>
              <a:t>KnowledgeBase</a:t>
            </a:r>
            <a:endParaRPr lang="en-US" sz="1600" b="1" dirty="0">
              <a:solidFill>
                <a:schemeClr val="bg1"/>
              </a:solidFill>
              <a:latin typeface="Dax-Light"/>
              <a:cs typeface="Dax-Light"/>
            </a:endParaRPr>
          </a:p>
        </p:txBody>
      </p:sp>
      <p:sp>
        <p:nvSpPr>
          <p:cNvPr id="23" name="AutoShape 8"/>
          <p:cNvSpPr>
            <a:spLocks noChangeArrowheads="1"/>
          </p:cNvSpPr>
          <p:nvPr/>
        </p:nvSpPr>
        <p:spPr bwMode="auto">
          <a:xfrm>
            <a:off x="5327650" y="3775075"/>
            <a:ext cx="3108325" cy="2686050"/>
          </a:xfrm>
          <a:prstGeom prst="roundRect">
            <a:avLst>
              <a:gd name="adj" fmla="val 5380"/>
            </a:avLst>
          </a:prstGeom>
          <a:solidFill>
            <a:schemeClr val="tx2">
              <a:lumMod val="60000"/>
              <a:lumOff val="40000"/>
              <a:alpha val="62000"/>
            </a:schemeClr>
          </a:solidFill>
          <a:ln w="19050">
            <a:noFill/>
            <a:round/>
            <a:headEnd/>
            <a:tailEnd/>
          </a:ln>
        </p:spPr>
        <p:txBody>
          <a:bodyPr wrap="none"/>
          <a:lstStyle/>
          <a:p>
            <a:pPr eaLnBrk="1" hangingPunct="1">
              <a:spcBef>
                <a:spcPct val="0"/>
              </a:spcBef>
            </a:pPr>
            <a:r>
              <a:rPr lang="en-US" sz="1600" b="1">
                <a:solidFill>
                  <a:schemeClr val="bg1"/>
                </a:solidFill>
                <a:latin typeface="Dax-Light"/>
                <a:cs typeface="Dax-Light"/>
              </a:rPr>
              <a:t>Inventory</a:t>
            </a:r>
          </a:p>
        </p:txBody>
      </p:sp>
      <p:sp>
        <p:nvSpPr>
          <p:cNvPr id="24" name="AutoShape 9"/>
          <p:cNvSpPr>
            <a:spLocks noChangeArrowheads="1"/>
          </p:cNvSpPr>
          <p:nvPr/>
        </p:nvSpPr>
        <p:spPr bwMode="auto">
          <a:xfrm>
            <a:off x="5327650" y="1985963"/>
            <a:ext cx="3108325" cy="1281112"/>
          </a:xfrm>
          <a:prstGeom prst="roundRect">
            <a:avLst>
              <a:gd name="adj" fmla="val 10134"/>
            </a:avLst>
          </a:prstGeom>
          <a:solidFill>
            <a:srgbClr val="660066">
              <a:alpha val="67000"/>
            </a:srgbClr>
          </a:solidFill>
          <a:ln w="19050">
            <a:noFill/>
            <a:round/>
            <a:headEnd/>
            <a:tailEnd/>
          </a:ln>
        </p:spPr>
        <p:txBody>
          <a:bodyPr wrap="none"/>
          <a:lstStyle/>
          <a:p>
            <a:pPr eaLnBrk="1" hangingPunct="1">
              <a:spcBef>
                <a:spcPct val="0"/>
              </a:spcBef>
            </a:pPr>
            <a:r>
              <a:rPr lang="en-US" sz="1600" b="1">
                <a:solidFill>
                  <a:schemeClr val="bg1"/>
                </a:solidFill>
                <a:latin typeface="Dax-Light"/>
                <a:cs typeface="Dax-Light"/>
              </a:rPr>
              <a:t>Local Catalog</a:t>
            </a:r>
          </a:p>
        </p:txBody>
      </p:sp>
      <p:sp>
        <p:nvSpPr>
          <p:cNvPr id="25" name="Text Box 10"/>
          <p:cNvSpPr>
            <a:spLocks noChangeArrowheads="1"/>
          </p:cNvSpPr>
          <p:nvPr/>
        </p:nvSpPr>
        <p:spPr bwMode="auto">
          <a:xfrm>
            <a:off x="5486400" y="5954712"/>
            <a:ext cx="2835275" cy="374650"/>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hangingPunct="1">
              <a:spcBef>
                <a:spcPct val="0"/>
              </a:spcBef>
            </a:pPr>
            <a:r>
              <a:rPr lang="en-US" sz="1600" dirty="0">
                <a:solidFill>
                  <a:srgbClr val="404040"/>
                </a:solidFill>
                <a:latin typeface="Dax-Light"/>
                <a:cs typeface="Dax-Light"/>
              </a:rPr>
              <a:t>Academic Search Premier</a:t>
            </a:r>
          </a:p>
        </p:txBody>
      </p:sp>
      <p:sp>
        <p:nvSpPr>
          <p:cNvPr id="28" name="Text Box 11"/>
          <p:cNvSpPr>
            <a:spLocks noChangeArrowheads="1"/>
          </p:cNvSpPr>
          <p:nvPr/>
        </p:nvSpPr>
        <p:spPr bwMode="auto">
          <a:xfrm>
            <a:off x="747712" y="6003925"/>
            <a:ext cx="2911475" cy="374650"/>
          </a:xfrm>
          <a:prstGeom prst="roundRect">
            <a:avLst>
              <a:gd name="adj" fmla="val 16667"/>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hangingPunct="1">
              <a:spcBef>
                <a:spcPct val="0"/>
              </a:spcBef>
            </a:pPr>
            <a:r>
              <a:rPr lang="en-US" sz="1600" dirty="0">
                <a:solidFill>
                  <a:schemeClr val="tx1">
                    <a:lumMod val="75000"/>
                    <a:lumOff val="25000"/>
                  </a:schemeClr>
                </a:solidFill>
                <a:latin typeface="Dax-Light"/>
                <a:cs typeface="Dax-Light"/>
              </a:rPr>
              <a:t>Academic Search Premier</a:t>
            </a:r>
          </a:p>
        </p:txBody>
      </p:sp>
      <p:sp>
        <p:nvSpPr>
          <p:cNvPr id="29" name="Text Box 12"/>
          <p:cNvSpPr>
            <a:spLocks noChangeArrowheads="1"/>
          </p:cNvSpPr>
          <p:nvPr/>
        </p:nvSpPr>
        <p:spPr bwMode="auto">
          <a:xfrm>
            <a:off x="5486400" y="4397155"/>
            <a:ext cx="1371600" cy="1446213"/>
          </a:xfrm>
          <a:prstGeom prst="roundRect">
            <a:avLst>
              <a:gd name="adj" fmla="val 9866"/>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hangingPunct="1">
              <a:spcBef>
                <a:spcPct val="0"/>
              </a:spcBef>
            </a:pPr>
            <a:r>
              <a:rPr lang="en-US" sz="1600" dirty="0" smtClean="0">
                <a:solidFill>
                  <a:srgbClr val="404040"/>
                </a:solidFill>
                <a:latin typeface="Dax-Light"/>
                <a:cs typeface="Dax-Light"/>
              </a:rPr>
              <a:t>Hamlet</a:t>
            </a:r>
            <a:endParaRPr lang="en-US" sz="1600" dirty="0">
              <a:solidFill>
                <a:srgbClr val="404040"/>
              </a:solidFill>
              <a:latin typeface="Dax-Light"/>
              <a:cs typeface="Dax-Light"/>
            </a:endParaRPr>
          </a:p>
        </p:txBody>
      </p:sp>
      <p:sp>
        <p:nvSpPr>
          <p:cNvPr id="30" name="Text Box 13"/>
          <p:cNvSpPr>
            <a:spLocks noChangeArrowheads="1"/>
          </p:cNvSpPr>
          <p:nvPr/>
        </p:nvSpPr>
        <p:spPr bwMode="auto">
          <a:xfrm>
            <a:off x="6956425" y="4397155"/>
            <a:ext cx="1371600" cy="1446213"/>
          </a:xfrm>
          <a:prstGeom prst="roundRect">
            <a:avLst>
              <a:gd name="adj" fmla="val 6463"/>
            </a:avLst>
          </a:prstGeom>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eaLnBrk="1" hangingPunct="1">
              <a:spcBef>
                <a:spcPct val="0"/>
              </a:spcBef>
            </a:pPr>
            <a:r>
              <a:rPr lang="en-US" sz="1600" dirty="0" smtClean="0">
                <a:solidFill>
                  <a:srgbClr val="404040"/>
                </a:solidFill>
                <a:latin typeface="Dax-Light"/>
                <a:cs typeface="Dax-Light"/>
              </a:rPr>
              <a:t>The Trial</a:t>
            </a:r>
            <a:endParaRPr lang="en-US" sz="1600" dirty="0">
              <a:solidFill>
                <a:srgbClr val="404040"/>
              </a:solidFill>
              <a:latin typeface="Dax-Light"/>
              <a:cs typeface="Dax-Light"/>
            </a:endParaRPr>
          </a:p>
        </p:txBody>
      </p:sp>
      <p:cxnSp>
        <p:nvCxnSpPr>
          <p:cNvPr id="31" name="AutoShape 18"/>
          <p:cNvCxnSpPr>
            <a:cxnSpLocks noChangeShapeType="1"/>
            <a:stCxn id="29" idx="1"/>
          </p:cNvCxnSpPr>
          <p:nvPr/>
        </p:nvCxnSpPr>
        <p:spPr bwMode="auto">
          <a:xfrm rot="10800000">
            <a:off x="3198812" y="4556858"/>
            <a:ext cx="2287588" cy="563404"/>
          </a:xfrm>
          <a:prstGeom prst="curvedConnector3">
            <a:avLst>
              <a:gd name="adj1" fmla="val 50000"/>
            </a:avLst>
          </a:prstGeom>
          <a:noFill/>
          <a:ln w="19050">
            <a:solidFill>
              <a:schemeClr val="bg1"/>
            </a:solidFill>
            <a:round/>
            <a:headEnd type="none"/>
            <a:tailEnd type="triangle" w="lg" len="lg"/>
          </a:ln>
          <a:effectLst>
            <a:glow rad="101600">
              <a:schemeClr val="accent5">
                <a:satMod val="175000"/>
                <a:alpha val="40000"/>
              </a:schemeClr>
            </a:glow>
          </a:effectLst>
          <a:extLst>
            <a:ext uri="{909E8E84-426E-40DD-AFC4-6F175D3DCCD1}">
              <a14:hiddenFill xmlns:a14="http://schemas.microsoft.com/office/drawing/2010/main">
                <a:noFill/>
              </a14:hiddenFill>
            </a:ext>
          </a:extLst>
        </p:spPr>
      </p:cxnSp>
      <p:cxnSp>
        <p:nvCxnSpPr>
          <p:cNvPr id="35" name="AutoShape 19"/>
          <p:cNvCxnSpPr>
            <a:cxnSpLocks noChangeShapeType="1"/>
            <a:stCxn id="25" idx="1"/>
            <a:endCxn id="28" idx="3"/>
          </p:cNvCxnSpPr>
          <p:nvPr/>
        </p:nvCxnSpPr>
        <p:spPr bwMode="auto">
          <a:xfrm rot="10800000" flipV="1">
            <a:off x="3659188" y="6142036"/>
            <a:ext cx="1827213" cy="49213"/>
          </a:xfrm>
          <a:prstGeom prst="curvedConnector3">
            <a:avLst>
              <a:gd name="adj1" fmla="val 50000"/>
            </a:avLst>
          </a:prstGeom>
          <a:noFill/>
          <a:ln w="19050">
            <a:solidFill>
              <a:schemeClr val="bg1"/>
            </a:solidFill>
            <a:round/>
            <a:headEnd type="none"/>
            <a:tailEnd type="triangle" w="lg" len="lg"/>
          </a:ln>
          <a:effectLst>
            <a:glow rad="101600">
              <a:schemeClr val="accent5">
                <a:satMod val="175000"/>
                <a:alpha val="40000"/>
              </a:schemeClr>
            </a:glow>
          </a:effectLst>
          <a:extLst>
            <a:ext uri="{909E8E84-426E-40DD-AFC4-6F175D3DCCD1}">
              <a14:hiddenFill xmlns:a14="http://schemas.microsoft.com/office/drawing/2010/main">
                <a:noFill/>
              </a14:hiddenFill>
            </a:ext>
          </a:extLst>
        </p:spPr>
      </p:cxnSp>
      <p:cxnSp>
        <p:nvCxnSpPr>
          <p:cNvPr id="37" name="AutoShape 23"/>
          <p:cNvCxnSpPr>
            <a:cxnSpLocks noChangeShapeType="1"/>
          </p:cNvCxnSpPr>
          <p:nvPr/>
        </p:nvCxnSpPr>
        <p:spPr bwMode="auto">
          <a:xfrm>
            <a:off x="2180226" y="3114841"/>
            <a:ext cx="0" cy="601498"/>
          </a:xfrm>
          <a:prstGeom prst="straightConnector1">
            <a:avLst/>
          </a:prstGeom>
          <a:noFill/>
          <a:ln w="28575" cmpd="sng">
            <a:solidFill>
              <a:srgbClr val="FFFFFF"/>
            </a:solidFill>
            <a:round/>
            <a:headEnd/>
            <a:tailEnd type="triangle" w="med" len="med"/>
          </a:ln>
          <a:effectLst>
            <a:glow rad="101600">
              <a:schemeClr val="accent5">
                <a:satMod val="175000"/>
                <a:alpha val="40000"/>
              </a:schemeClr>
            </a:glow>
          </a:effectLst>
          <a:extLst>
            <a:ext uri="{909E8E84-426E-40DD-AFC4-6F175D3DCCD1}">
              <a14:hiddenFill xmlns:a14="http://schemas.microsoft.com/office/drawing/2010/main">
                <a:noFill/>
              </a14:hiddenFill>
            </a:ext>
          </a:extLst>
        </p:spPr>
      </p:cxnSp>
      <p:cxnSp>
        <p:nvCxnSpPr>
          <p:cNvPr id="38" name="AutoShape 20"/>
          <p:cNvCxnSpPr>
            <a:cxnSpLocks noChangeShapeType="1"/>
            <a:stCxn id="28" idx="1"/>
          </p:cNvCxnSpPr>
          <p:nvPr/>
        </p:nvCxnSpPr>
        <p:spPr bwMode="auto">
          <a:xfrm rot="10800000" flipH="1">
            <a:off x="747711" y="4818064"/>
            <a:ext cx="952501" cy="1373187"/>
          </a:xfrm>
          <a:prstGeom prst="curvedConnector4">
            <a:avLst>
              <a:gd name="adj1" fmla="val -24000"/>
              <a:gd name="adj2" fmla="val 64837"/>
            </a:avLst>
          </a:prstGeom>
          <a:noFill/>
          <a:ln w="19050">
            <a:solidFill>
              <a:schemeClr val="bg1"/>
            </a:solidFill>
            <a:round/>
            <a:headEnd type="none"/>
            <a:tailEnd type="triangle" w="lg" len="lg"/>
          </a:ln>
          <a:effectLst>
            <a:glow rad="101600">
              <a:schemeClr val="accent5">
                <a:satMod val="175000"/>
                <a:alpha val="40000"/>
              </a:schemeClr>
            </a:glow>
          </a:effectLst>
          <a:extLst>
            <a:ext uri="{909E8E84-426E-40DD-AFC4-6F175D3DCCD1}">
              <a14:hiddenFill xmlns:a14="http://schemas.microsoft.com/office/drawing/2010/main">
                <a:noFill/>
              </a14:hiddenFill>
            </a:ext>
          </a:extLst>
        </p:spPr>
      </p:cxnSp>
      <p:cxnSp>
        <p:nvCxnSpPr>
          <p:cNvPr id="52" name="AutoShape 17"/>
          <p:cNvCxnSpPr>
            <a:cxnSpLocks noChangeShapeType="1"/>
            <a:stCxn id="30" idx="0"/>
          </p:cNvCxnSpPr>
          <p:nvPr/>
        </p:nvCxnSpPr>
        <p:spPr bwMode="auto">
          <a:xfrm rot="16200000" flipV="1">
            <a:off x="6600936" y="3355865"/>
            <a:ext cx="1615855" cy="466725"/>
          </a:xfrm>
          <a:prstGeom prst="curvedConnector2">
            <a:avLst/>
          </a:prstGeom>
          <a:noFill/>
          <a:ln w="19050">
            <a:solidFill>
              <a:schemeClr val="bg1"/>
            </a:solidFill>
            <a:round/>
            <a:headEnd type="none"/>
            <a:tailEnd type="triangle" w="lg" len="lg"/>
          </a:ln>
          <a:effectLst>
            <a:glow rad="101600">
              <a:schemeClr val="accent5">
                <a:satMod val="175000"/>
                <a:alpha val="40000"/>
              </a:schemeClr>
            </a:glow>
          </a:effectLst>
          <a:extLst>
            <a:ext uri="{909E8E84-426E-40DD-AFC4-6F175D3DCCD1}">
              <a14:hiddenFill xmlns:a14="http://schemas.microsoft.com/office/drawing/2010/main">
                <a:noFill/>
              </a14:hiddenFill>
            </a:ext>
          </a:extLst>
        </p:spPr>
      </p:cxnSp>
      <p:sp>
        <p:nvSpPr>
          <p:cNvPr id="11" name="Rectangle 10"/>
          <p:cNvSpPr/>
          <p:nvPr/>
        </p:nvSpPr>
        <p:spPr>
          <a:xfrm>
            <a:off x="417478" y="1078095"/>
            <a:ext cx="3749744" cy="461665"/>
          </a:xfrm>
          <a:prstGeom prst="rect">
            <a:avLst/>
          </a:prstGeom>
        </p:spPr>
        <p:txBody>
          <a:bodyPr wrap="none">
            <a:spAutoFit/>
          </a:bodyPr>
          <a:lstStyle/>
          <a:p>
            <a:pPr>
              <a:spcBef>
                <a:spcPct val="0"/>
              </a:spcBef>
              <a:defRPr/>
            </a:pPr>
            <a:r>
              <a:rPr lang="en-US" sz="2400" b="1" dirty="0" smtClean="0">
                <a:solidFill>
                  <a:srgbClr val="404040"/>
                </a:solidFill>
                <a:latin typeface="Dax-Medium"/>
                <a:cs typeface="Dax-Medium"/>
              </a:rPr>
              <a:t>The Alma </a:t>
            </a:r>
            <a:r>
              <a:rPr lang="en-US" sz="2400" b="1" dirty="0">
                <a:solidFill>
                  <a:srgbClr val="404040"/>
                </a:solidFill>
                <a:latin typeface="Dax-Medium"/>
                <a:cs typeface="Dax-Medium"/>
              </a:rPr>
              <a:t>Community Zone</a:t>
            </a:r>
          </a:p>
        </p:txBody>
      </p:sp>
      <p:sp>
        <p:nvSpPr>
          <p:cNvPr id="53" name="Rectangle 52"/>
          <p:cNvSpPr/>
          <p:nvPr/>
        </p:nvSpPr>
        <p:spPr>
          <a:xfrm>
            <a:off x="5029200" y="1078095"/>
            <a:ext cx="3946721" cy="461665"/>
          </a:xfrm>
          <a:prstGeom prst="rect">
            <a:avLst/>
          </a:prstGeom>
        </p:spPr>
        <p:txBody>
          <a:bodyPr wrap="none">
            <a:spAutoFit/>
          </a:bodyPr>
          <a:lstStyle/>
          <a:p>
            <a:pPr>
              <a:spcBef>
                <a:spcPct val="0"/>
              </a:spcBef>
              <a:defRPr/>
            </a:pPr>
            <a:r>
              <a:rPr lang="en-US" sz="2400" b="1" dirty="0" smtClean="0">
                <a:solidFill>
                  <a:srgbClr val="404040"/>
                </a:solidFill>
                <a:latin typeface="Dax-Medium"/>
                <a:cs typeface="Dax-Medium"/>
              </a:rPr>
              <a:t>The Alma Institution Zone</a:t>
            </a:r>
            <a:endParaRPr lang="en-US" sz="2400" b="1" dirty="0">
              <a:solidFill>
                <a:srgbClr val="404040"/>
              </a:solidFill>
              <a:latin typeface="Dax-Medium"/>
              <a:cs typeface="Dax-Medium"/>
            </a:endParaRPr>
          </a:p>
        </p:txBody>
      </p:sp>
      <p:cxnSp>
        <p:nvCxnSpPr>
          <p:cNvPr id="36" name="AutoShape 22"/>
          <p:cNvCxnSpPr>
            <a:cxnSpLocks noChangeShapeType="1"/>
          </p:cNvCxnSpPr>
          <p:nvPr/>
        </p:nvCxnSpPr>
        <p:spPr bwMode="auto">
          <a:xfrm>
            <a:off x="2292350" y="2651125"/>
            <a:ext cx="3035300" cy="0"/>
          </a:xfrm>
          <a:prstGeom prst="straightConnector1">
            <a:avLst/>
          </a:prstGeom>
          <a:noFill/>
          <a:ln w="28575" cmpd="sng">
            <a:solidFill>
              <a:schemeClr val="bg1"/>
            </a:solidFill>
            <a:round/>
            <a:headEnd/>
            <a:tailEnd type="triangle" w="med" len="med"/>
          </a:ln>
          <a:effectLst>
            <a:glow rad="101600">
              <a:schemeClr val="accent5">
                <a:satMod val="175000"/>
                <a:alpha val="40000"/>
              </a:schemeClr>
            </a:glow>
          </a:effectLst>
          <a:extLst>
            <a:ext uri="{909E8E84-426E-40DD-AFC4-6F175D3DCCD1}">
              <a14:hiddenFill xmlns:a14="http://schemas.microsoft.com/office/drawing/2010/main">
                <a:noFill/>
              </a14:hiddenFill>
            </a:ext>
          </a:extLst>
        </p:spPr>
      </p:cxnSp>
      <p:grpSp>
        <p:nvGrpSpPr>
          <p:cNvPr id="51" name="Group 50"/>
          <p:cNvGrpSpPr/>
          <p:nvPr/>
        </p:nvGrpSpPr>
        <p:grpSpPr>
          <a:xfrm>
            <a:off x="2539409" y="4121523"/>
            <a:ext cx="650251" cy="666805"/>
            <a:chOff x="990389" y="4019596"/>
            <a:chExt cx="774700" cy="717550"/>
          </a:xfr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p:grpSpPr>
        <p:sp>
          <p:nvSpPr>
            <p:cNvPr id="56" name="מלבן מעוגל 58"/>
            <p:cNvSpPr/>
            <p:nvPr/>
          </p:nvSpPr>
          <p:spPr bwMode="auto">
            <a:xfrm>
              <a:off x="990389" y="4019596"/>
              <a:ext cx="774700" cy="717550"/>
            </a:xfrm>
            <a:prstGeom prst="roundRect">
              <a:avLst/>
            </a:prstGeom>
            <a:grp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a:p>
          </p:txBody>
        </p:sp>
        <p:pic>
          <p:nvPicPr>
            <p:cNvPr id="57" name="תמונה 59" descr="icons-alma.png"/>
            <p:cNvPicPr>
              <a:picLocks noChangeAspect="1"/>
            </p:cNvPicPr>
            <p:nvPr/>
          </p:nvPicPr>
          <p:blipFill>
            <a:blip r:embed="rId3"/>
            <a:srcRect l="37502" t="32629" r="56665" b="57703"/>
            <a:stretch>
              <a:fillRect/>
            </a:stretch>
          </p:blipFill>
          <p:spPr bwMode="auto">
            <a:xfrm>
              <a:off x="1107061" y="4076249"/>
              <a:ext cx="533578" cy="610151"/>
            </a:xfrm>
            <a:prstGeom prst="rect">
              <a:avLst/>
            </a:prstGeom>
            <a:grpFill/>
            <a:ln w="9525">
              <a:noFill/>
              <a:miter lim="800000"/>
              <a:headEnd/>
              <a:tailEnd/>
            </a:ln>
          </p:spPr>
        </p:pic>
      </p:grpSp>
      <p:grpSp>
        <p:nvGrpSpPr>
          <p:cNvPr id="59" name="קבוצה 47"/>
          <p:cNvGrpSpPr>
            <a:grpSpLocks/>
          </p:cNvGrpSpPr>
          <p:nvPr/>
        </p:nvGrpSpPr>
        <p:grpSpPr bwMode="auto">
          <a:xfrm>
            <a:off x="1851600" y="2398879"/>
            <a:ext cx="657252" cy="694217"/>
            <a:chOff x="1856792" y="1839686"/>
            <a:chExt cx="774441" cy="716902"/>
          </a:xfr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p:grpSpPr>
        <p:sp>
          <p:nvSpPr>
            <p:cNvPr id="60" name="מלבן מעוגל 46"/>
            <p:cNvSpPr/>
            <p:nvPr/>
          </p:nvSpPr>
          <p:spPr bwMode="auto">
            <a:xfrm>
              <a:off x="1856792" y="1839686"/>
              <a:ext cx="774441" cy="716902"/>
            </a:xfrm>
            <a:prstGeom prst="roundRect">
              <a:avLst/>
            </a:prstGeom>
            <a:grp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a:p>
          </p:txBody>
        </p:sp>
        <p:pic>
          <p:nvPicPr>
            <p:cNvPr id="61" name="תמונה 32" descr="icons-alma.png"/>
            <p:cNvPicPr>
              <a:picLocks noChangeAspect="1"/>
            </p:cNvPicPr>
            <p:nvPr/>
          </p:nvPicPr>
          <p:blipFill>
            <a:blip r:embed="rId3"/>
            <a:srcRect l="82500" t="1208" r="11250" b="89124"/>
            <a:stretch>
              <a:fillRect/>
            </a:stretch>
          </p:blipFill>
          <p:spPr bwMode="auto">
            <a:xfrm>
              <a:off x="1942324" y="1925214"/>
              <a:ext cx="571500" cy="609600"/>
            </a:xfrm>
            <a:prstGeom prst="rect">
              <a:avLst/>
            </a:prstGeom>
            <a:grpFill/>
            <a:ln w="9525">
              <a:noFill/>
              <a:miter lim="800000"/>
              <a:headEnd/>
              <a:tailEnd/>
            </a:ln>
          </p:spPr>
        </p:pic>
      </p:grpSp>
      <p:grpSp>
        <p:nvGrpSpPr>
          <p:cNvPr id="66" name="קבוצה 47"/>
          <p:cNvGrpSpPr>
            <a:grpSpLocks/>
          </p:cNvGrpSpPr>
          <p:nvPr/>
        </p:nvGrpSpPr>
        <p:grpSpPr bwMode="auto">
          <a:xfrm>
            <a:off x="1419337" y="4094111"/>
            <a:ext cx="657252" cy="694217"/>
            <a:chOff x="1856792" y="1839686"/>
            <a:chExt cx="774441" cy="716902"/>
          </a:xfr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p:grpSpPr>
        <p:sp>
          <p:nvSpPr>
            <p:cNvPr id="67" name="מלבן מעוגל 46"/>
            <p:cNvSpPr/>
            <p:nvPr/>
          </p:nvSpPr>
          <p:spPr bwMode="auto">
            <a:xfrm>
              <a:off x="1856792" y="1839686"/>
              <a:ext cx="774441" cy="716902"/>
            </a:xfrm>
            <a:prstGeom prst="roundRect">
              <a:avLst/>
            </a:prstGeom>
            <a:grp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a:p>
          </p:txBody>
        </p:sp>
        <p:pic>
          <p:nvPicPr>
            <p:cNvPr id="68" name="תמונה 32" descr="icons-alma.png"/>
            <p:cNvPicPr>
              <a:picLocks noChangeAspect="1"/>
            </p:cNvPicPr>
            <p:nvPr/>
          </p:nvPicPr>
          <p:blipFill>
            <a:blip r:embed="rId3"/>
            <a:srcRect l="82500" t="1208" r="11250" b="89124"/>
            <a:stretch>
              <a:fillRect/>
            </a:stretch>
          </p:blipFill>
          <p:spPr bwMode="auto">
            <a:xfrm>
              <a:off x="1942324" y="1925214"/>
              <a:ext cx="571500" cy="609600"/>
            </a:xfrm>
            <a:prstGeom prst="rect">
              <a:avLst/>
            </a:prstGeom>
            <a:grpFill/>
            <a:ln w="9525">
              <a:noFill/>
              <a:miter lim="800000"/>
              <a:headEnd/>
              <a:tailEnd/>
            </a:ln>
          </p:spPr>
        </p:pic>
      </p:grpSp>
      <p:grpSp>
        <p:nvGrpSpPr>
          <p:cNvPr id="40" name="Group 39"/>
          <p:cNvGrpSpPr/>
          <p:nvPr/>
        </p:nvGrpSpPr>
        <p:grpSpPr>
          <a:xfrm>
            <a:off x="9529921" y="1111687"/>
            <a:ext cx="650251" cy="666805"/>
            <a:chOff x="5905500" y="2273300"/>
            <a:chExt cx="774700" cy="717550"/>
          </a:xfr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p:grpSpPr>
        <p:sp>
          <p:nvSpPr>
            <p:cNvPr id="41" name="מלבן מעוגל 58"/>
            <p:cNvSpPr/>
            <p:nvPr/>
          </p:nvSpPr>
          <p:spPr bwMode="auto">
            <a:xfrm>
              <a:off x="5905500" y="2273300"/>
              <a:ext cx="774700" cy="717550"/>
            </a:xfrm>
            <a:prstGeom prst="roundRect">
              <a:avLst/>
            </a:prstGeom>
            <a:grpFill/>
            <a:ln w="12700" cap="flat" cmpd="sng" algn="ctr">
              <a:solidFill>
                <a:schemeClr val="bg1">
                  <a:lumMod val="50000"/>
                </a:schemeClr>
              </a:solidFill>
              <a:prstDash val="solid"/>
              <a:round/>
              <a:headEnd type="none" w="med" len="med"/>
              <a:tailEnd type="none" w="med" len="med"/>
            </a:ln>
            <a:effectLst/>
          </p:spPr>
          <p:txBody>
            <a:bodyPr/>
            <a:lstStyle/>
            <a:p>
              <a:pPr algn="r" rtl="1">
                <a:defRPr/>
              </a:pPr>
              <a:endParaRPr lang="en-US"/>
            </a:p>
          </p:txBody>
        </p:sp>
        <p:pic>
          <p:nvPicPr>
            <p:cNvPr id="42" name="תמונה 59" descr="icons-alma.png"/>
            <p:cNvPicPr>
              <a:picLocks noChangeAspect="1"/>
            </p:cNvPicPr>
            <p:nvPr/>
          </p:nvPicPr>
          <p:blipFill>
            <a:blip r:embed="rId3"/>
            <a:srcRect l="37502" t="32629" r="56665" b="57703"/>
            <a:stretch>
              <a:fillRect/>
            </a:stretch>
          </p:blipFill>
          <p:spPr bwMode="auto">
            <a:xfrm>
              <a:off x="6022173" y="2329954"/>
              <a:ext cx="533578" cy="610151"/>
            </a:xfrm>
            <a:prstGeom prst="rect">
              <a:avLst/>
            </a:prstGeom>
            <a:grpFill/>
            <a:ln w="9525">
              <a:noFill/>
              <a:miter lim="800000"/>
              <a:headEnd/>
              <a:tailEnd/>
            </a:ln>
          </p:spPr>
        </p:pic>
      </p:grpSp>
    </p:spTree>
    <p:extLst>
      <p:ext uri="{BB962C8B-B14F-4D97-AF65-F5344CB8AC3E}">
        <p14:creationId xmlns:p14="http://schemas.microsoft.com/office/powerpoint/2010/main" val="680240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22222E-6 -0.03515 C -0.01459 -0.02197 -0.00799 -0.02498 -0.01875 -0.02151 C -0.02934 -0.01434 -0.04115 -0.01272 -0.05209 -0.00601 C -0.06354 0.00092 -0.07431 0.00971 -0.08542 0.01711 C -0.08924 0.01966 -0.09202 0.02405 -0.09566 0.02683 C -0.12101 0.04602 -0.14757 0.06337 -0.17379 0.08071 C -0.17917 0.08418 -0.18316 0.09042 -0.18837 0.09436 C -0.19288 0.09759 -0.19809 0.09898 -0.20278 0.10199 C -0.21372 0.10939 -0.22292 0.11794 -0.23472 0.12326 C -0.23715 0.12581 -0.23941 0.12881 -0.24202 0.1309 C -0.2434 0.13205 -0.24514 0.13182 -0.24636 0.13298 C -0.25243 0.13807 -0.25243 0.14084 -0.25799 0.14454 C -0.26927 0.15217 -0.28229 0.15564 -0.2941 0.16189 C -0.30365 0.16697 -0.31233 0.1753 -0.32309 0.1753 " pathEditMode="relative" rAng="0" ptsTypes="fffffffffffffA">
                                      <p:cBhvr>
                                        <p:cTn id="11" dur="2000" fill="hold"/>
                                        <p:tgtEl>
                                          <p:spTgt spid="40"/>
                                        </p:tgtEl>
                                        <p:attrNameLst>
                                          <p:attrName>ppt_x</p:attrName>
                                          <p:attrName>ppt_y</p:attrName>
                                        </p:attrNameLst>
                                      </p:cBhvr>
                                      <p:rCtr x="-16163" y="10523"/>
                                    </p:animMotion>
                                  </p:childTnLst>
                                </p:cTn>
                              </p:par>
                            </p:childTnLst>
                          </p:cTn>
                        </p:par>
                        <p:par>
                          <p:cTn id="12" fill="hold">
                            <p:stCondLst>
                              <p:cond delay="2500"/>
                            </p:stCondLst>
                            <p:childTnLst>
                              <p:par>
                                <p:cTn id="13" presetID="22" presetClass="entr" presetSubtype="4"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down)">
                                      <p:cBhvr>
                                        <p:cTn id="15" dur="1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500"/>
                                        <p:tgtEl>
                                          <p:spTgt spid="3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right)">
                                      <p:cBhvr>
                                        <p:cTn id="39" dur="500"/>
                                        <p:tgtEl>
                                          <p:spTgt spid="35"/>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par>
                                <p:cTn id="61" presetID="22" presetClass="entr" presetSubtype="8"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2667000"/>
            <a:ext cx="5029199" cy="1938992"/>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Multi-Schema Support</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418101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381000" y="5257800"/>
            <a:ext cx="8336643" cy="762000"/>
          </a:xfrm>
          <a:prstGeom prst="roundRect">
            <a:avLst>
              <a:gd name="adj" fmla="val 11721"/>
            </a:avLst>
          </a:prstGeom>
          <a:solidFill>
            <a:schemeClr val="bg1">
              <a:lumMod val="75000"/>
              <a:alpha val="23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99143" y="1981200"/>
            <a:ext cx="8336643" cy="3048000"/>
          </a:xfrm>
          <a:prstGeom prst="roundRect">
            <a:avLst>
              <a:gd name="adj" fmla="val 3388"/>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399143" y="1032700"/>
            <a:ext cx="8336643" cy="727157"/>
          </a:xfrm>
          <a:prstGeom prst="roundRect">
            <a:avLst>
              <a:gd name="adj" fmla="val 8745"/>
            </a:avLst>
          </a:prstGeom>
          <a:gradFill flip="none" rotWithShape="1">
            <a:gsLst>
              <a:gs pos="0">
                <a:schemeClr val="accent6">
                  <a:tint val="100000"/>
                  <a:shade val="100000"/>
                  <a:satMod val="130000"/>
                  <a:alpha val="69000"/>
                </a:schemeClr>
              </a:gs>
              <a:gs pos="100000">
                <a:schemeClr val="accent6">
                  <a:tint val="50000"/>
                  <a:shade val="100000"/>
                  <a:satMod val="350000"/>
                  <a:alpha val="69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34" name="Group 33"/>
          <p:cNvGrpSpPr/>
          <p:nvPr/>
        </p:nvGrpSpPr>
        <p:grpSpPr>
          <a:xfrm>
            <a:off x="452438" y="5318919"/>
            <a:ext cx="8229600" cy="639763"/>
            <a:chOff x="452438" y="5222726"/>
            <a:chExt cx="8229600" cy="639763"/>
          </a:xfrm>
        </p:grpSpPr>
        <p:sp>
          <p:nvSpPr>
            <p:cNvPr id="35" name="AutoShape 22"/>
            <p:cNvSpPr>
              <a:spLocks noChangeArrowheads="1"/>
            </p:cNvSpPr>
            <p:nvPr/>
          </p:nvSpPr>
          <p:spPr bwMode="auto">
            <a:xfrm>
              <a:off x="452438" y="5222726"/>
              <a:ext cx="8229600" cy="639763"/>
            </a:xfrm>
            <a:prstGeom prst="roundRect">
              <a:avLst>
                <a:gd name="adj" fmla="val 10995"/>
              </a:avLst>
            </a:prstGeom>
            <a:solidFill>
              <a:srgbClr val="FFFFFF"/>
            </a:solidFill>
            <a:ln w="9525" algn="ctr">
              <a:solidFill>
                <a:schemeClr val="bg1">
                  <a:lumMod val="6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36" name="Text Box 45"/>
            <p:cNvSpPr txBox="1">
              <a:spLocks noChangeArrowheads="1"/>
            </p:cNvSpPr>
            <p:nvPr/>
          </p:nvSpPr>
          <p:spPr bwMode="auto">
            <a:xfrm>
              <a:off x="533400" y="5311775"/>
              <a:ext cx="2057400" cy="461665"/>
            </a:xfrm>
            <a:prstGeom prst="rect">
              <a:avLst/>
            </a:prstGeom>
            <a:noFill/>
            <a:ln w="9525">
              <a:noFill/>
              <a:miter lim="800000"/>
              <a:headEnd/>
              <a:tailEnd/>
            </a:ln>
          </p:spPr>
          <p:txBody>
            <a:bodyPr wrap="square">
              <a:spAutoFit/>
            </a:bodyPr>
            <a:lstStyle/>
            <a:p>
              <a:r>
                <a:rPr lang="en-US" sz="2400" dirty="0" smtClean="0">
                  <a:solidFill>
                    <a:srgbClr val="BFBFBF"/>
                  </a:solidFill>
                  <a:latin typeface="Helvetica Light"/>
                  <a:cs typeface="Helvetica Light"/>
                </a:rPr>
                <a:t>Infrastructure</a:t>
              </a:r>
              <a:endParaRPr lang="en-US" sz="2400" dirty="0">
                <a:solidFill>
                  <a:srgbClr val="BFBFBF"/>
                </a:solidFill>
                <a:latin typeface="Helvetica Light"/>
                <a:cs typeface="Helvetica Light"/>
              </a:endParaRPr>
            </a:p>
          </p:txBody>
        </p:sp>
        <p:sp>
          <p:nvSpPr>
            <p:cNvPr id="37" name="Text Box 23">
              <a:hlinkClick r:id="" action="ppaction://noaction"/>
            </p:cNvPr>
            <p:cNvSpPr txBox="1">
              <a:spLocks noChangeArrowheads="1"/>
            </p:cNvSpPr>
            <p:nvPr/>
          </p:nvSpPr>
          <p:spPr bwMode="auto">
            <a:xfrm>
              <a:off x="2743199" y="5289925"/>
              <a:ext cx="1447801"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200" b="0" dirty="0" smtClean="0">
                  <a:solidFill>
                    <a:srgbClr val="BFBFBF"/>
                  </a:solidFill>
                  <a:latin typeface="Helvetica Light"/>
                  <a:cs typeface="Helvetica Light"/>
                </a:rPr>
                <a:t>Cloud</a:t>
              </a:r>
            </a:p>
            <a:p>
              <a:pPr algn="ctr">
                <a:defRPr/>
              </a:pPr>
              <a:r>
                <a:rPr lang="en-US" sz="1200" b="0" dirty="0" smtClean="0">
                  <a:solidFill>
                    <a:srgbClr val="BFBFBF"/>
                  </a:solidFill>
                  <a:latin typeface="Helvetica Light"/>
                  <a:cs typeface="Helvetica Light"/>
                </a:rPr>
                <a:t>Infrastructure</a:t>
              </a:r>
              <a:endParaRPr lang="en-US" sz="1200" b="0" dirty="0">
                <a:solidFill>
                  <a:srgbClr val="BFBFBF"/>
                </a:solidFill>
                <a:latin typeface="Helvetica Light"/>
                <a:cs typeface="Helvetica Light"/>
              </a:endParaRPr>
            </a:p>
          </p:txBody>
        </p:sp>
        <p:sp>
          <p:nvSpPr>
            <p:cNvPr id="38" name="Text Box 23">
              <a:hlinkClick r:id="" action="ppaction://noaction"/>
            </p:cNvPr>
            <p:cNvSpPr txBox="1">
              <a:spLocks noChangeArrowheads="1"/>
            </p:cNvSpPr>
            <p:nvPr/>
          </p:nvSpPr>
          <p:spPr bwMode="auto">
            <a:xfrm>
              <a:off x="7315200" y="5289301"/>
              <a:ext cx="1314450" cy="506612"/>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Open</a:t>
              </a:r>
            </a:p>
            <a:p>
              <a:pPr algn="ctr">
                <a:defRPr/>
              </a:pPr>
              <a:r>
                <a:rPr lang="en-US" sz="1300" b="0" dirty="0" smtClean="0">
                  <a:solidFill>
                    <a:srgbClr val="BFBFBF"/>
                  </a:solidFill>
                  <a:latin typeface="Helvetica Light"/>
                  <a:cs typeface="Helvetica Light"/>
                </a:rPr>
                <a:t>Platform</a:t>
              </a:r>
              <a:endParaRPr lang="en-US" sz="1300" b="0" dirty="0">
                <a:solidFill>
                  <a:srgbClr val="BFBFBF"/>
                </a:solidFill>
                <a:latin typeface="Helvetica Light"/>
                <a:cs typeface="Helvetica Light"/>
              </a:endParaRPr>
            </a:p>
          </p:txBody>
        </p:sp>
        <p:sp>
          <p:nvSpPr>
            <p:cNvPr id="39" name="Text Box 23">
              <a:hlinkClick r:id="" action="ppaction://noaction"/>
            </p:cNvPr>
            <p:cNvSpPr txBox="1">
              <a:spLocks noChangeArrowheads="1"/>
            </p:cNvSpPr>
            <p:nvPr/>
          </p:nvSpPr>
          <p:spPr bwMode="auto">
            <a:xfrm>
              <a:off x="4267199" y="5289925"/>
              <a:ext cx="1447801"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a:solidFill>
                    <a:srgbClr val="BFBFBF"/>
                  </a:solidFill>
                  <a:latin typeface="Helvetica Light"/>
                  <a:cs typeface="Helvetica Light"/>
                </a:rPr>
                <a:t>Security</a:t>
              </a:r>
            </a:p>
          </p:txBody>
        </p:sp>
        <p:sp>
          <p:nvSpPr>
            <p:cNvPr id="40" name="Text Box 23">
              <a:hlinkClick r:id="" action="ppaction://noaction"/>
            </p:cNvPr>
            <p:cNvSpPr txBox="1">
              <a:spLocks noChangeArrowheads="1"/>
            </p:cNvSpPr>
            <p:nvPr/>
          </p:nvSpPr>
          <p:spPr bwMode="auto">
            <a:xfrm>
              <a:off x="5791201" y="5289925"/>
              <a:ext cx="1447800"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Workflow</a:t>
              </a:r>
            </a:p>
            <a:p>
              <a:pPr algn="ctr">
                <a:defRPr/>
              </a:pPr>
              <a:r>
                <a:rPr lang="en-US" sz="1300" b="0" dirty="0" smtClean="0">
                  <a:solidFill>
                    <a:srgbClr val="BFBFBF"/>
                  </a:solidFill>
                  <a:latin typeface="Helvetica Light"/>
                  <a:cs typeface="Helvetica Light"/>
                </a:rPr>
                <a:t>Engine</a:t>
              </a:r>
              <a:endParaRPr lang="en-US" sz="1300" b="0" dirty="0">
                <a:solidFill>
                  <a:srgbClr val="BFBFBF"/>
                </a:solidFill>
                <a:latin typeface="Helvetica Light"/>
                <a:cs typeface="Helvetica Light"/>
              </a:endParaRPr>
            </a:p>
          </p:txBody>
        </p:sp>
      </p:grpSp>
      <p:sp>
        <p:nvSpPr>
          <p:cNvPr id="42" name="AutoShape 16"/>
          <p:cNvSpPr>
            <a:spLocks noChangeArrowheads="1"/>
          </p:cNvSpPr>
          <p:nvPr/>
        </p:nvSpPr>
        <p:spPr bwMode="auto">
          <a:xfrm>
            <a:off x="2590799" y="2062087"/>
            <a:ext cx="6091237" cy="2895602"/>
          </a:xfrm>
          <a:prstGeom prst="roundRect">
            <a:avLst>
              <a:gd name="adj" fmla="val 3196"/>
            </a:avLst>
          </a:prstGeom>
          <a:solidFill>
            <a:srgbClr val="FFFFFF">
              <a:alpha val="63000"/>
            </a:srgbClr>
          </a:solidFill>
          <a:ln w="9525" algn="ctr">
            <a:solidFill>
              <a:srgbClr val="D9D9D9"/>
            </a:solidFill>
            <a:round/>
            <a:headEnd/>
            <a:tailEnd/>
          </a:ln>
          <a:effectLst/>
        </p:spPr>
        <p:txBody>
          <a:bodyPr rot="10800000" wrap="none" anchor="ctr"/>
          <a:lstStyle/>
          <a:p>
            <a:pPr algn="ctr">
              <a:defRPr/>
            </a:pPr>
            <a:endParaRPr lang="en-US" sz="1400" b="0">
              <a:latin typeface="Verdana" pitchFamily="34" charset="0"/>
            </a:endParaRPr>
          </a:p>
        </p:txBody>
      </p:sp>
      <p:sp>
        <p:nvSpPr>
          <p:cNvPr id="43" name="AutoShape 16"/>
          <p:cNvSpPr>
            <a:spLocks noChangeArrowheads="1"/>
          </p:cNvSpPr>
          <p:nvPr/>
        </p:nvSpPr>
        <p:spPr bwMode="auto">
          <a:xfrm>
            <a:off x="457200" y="2062089"/>
            <a:ext cx="2057400" cy="2895600"/>
          </a:xfrm>
          <a:prstGeom prst="roundRect">
            <a:avLst>
              <a:gd name="adj" fmla="val 5389"/>
            </a:avLst>
          </a:prstGeom>
          <a:ln>
            <a:headEnd/>
            <a:tailEnd/>
          </a:ln>
        </p:spPr>
        <p:style>
          <a:lnRef idx="1">
            <a:schemeClr val="accent3"/>
          </a:lnRef>
          <a:fillRef idx="3">
            <a:schemeClr val="accent3"/>
          </a:fillRef>
          <a:effectRef idx="2">
            <a:schemeClr val="accent3"/>
          </a:effectRef>
          <a:fontRef idx="minor">
            <a:schemeClr val="lt1"/>
          </a:fontRef>
        </p:style>
        <p:txBody>
          <a:bodyPr rot="10800000" wrap="none" anchor="ctr"/>
          <a:lstStyle/>
          <a:p>
            <a:pPr algn="ctr">
              <a:defRPr/>
            </a:pPr>
            <a:endParaRPr lang="en-US" sz="1400" b="0">
              <a:latin typeface="Verdana" pitchFamily="34" charset="0"/>
            </a:endParaRPr>
          </a:p>
        </p:txBody>
      </p:sp>
      <p:sp>
        <p:nvSpPr>
          <p:cNvPr id="44" name="Text Box 31">
            <a:hlinkClick r:id="rId3" action="ppaction://hlinksldjump"/>
          </p:cNvPr>
          <p:cNvSpPr txBox="1">
            <a:spLocks noChangeArrowheads="1"/>
          </p:cNvSpPr>
          <p:nvPr/>
        </p:nvSpPr>
        <p:spPr bwMode="auto">
          <a:xfrm>
            <a:off x="2667000" y="3099126"/>
            <a:ext cx="596264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a:solidFill>
                  <a:srgbClr val="BFBFBF"/>
                </a:solidFill>
                <a:latin typeface="Helvetica Light"/>
                <a:cs typeface="Helvetica Light"/>
              </a:rPr>
              <a:t>Selection</a:t>
            </a:r>
          </a:p>
        </p:txBody>
      </p:sp>
      <p:sp>
        <p:nvSpPr>
          <p:cNvPr id="45" name="Text Box 32">
            <a:hlinkClick r:id="" action="ppaction://noaction"/>
          </p:cNvPr>
          <p:cNvSpPr txBox="1">
            <a:spLocks noChangeArrowheads="1"/>
          </p:cNvSpPr>
          <p:nvPr/>
        </p:nvSpPr>
        <p:spPr bwMode="auto">
          <a:xfrm>
            <a:off x="2667000" y="3562013"/>
            <a:ext cx="595992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a:defRPr/>
            </a:pPr>
            <a:r>
              <a:rPr lang="en-US" sz="1300" b="0">
                <a:solidFill>
                  <a:srgbClr val="BFBFBF"/>
                </a:solidFill>
                <a:latin typeface="Helvetica Light"/>
                <a:cs typeface="Helvetica Light"/>
              </a:rPr>
              <a:t>Acquisitions</a:t>
            </a:r>
          </a:p>
        </p:txBody>
      </p:sp>
      <p:sp>
        <p:nvSpPr>
          <p:cNvPr id="48" name="Text Box 34">
            <a:hlinkClick r:id="" action="ppaction://noaction"/>
          </p:cNvPr>
          <p:cNvSpPr txBox="1">
            <a:spLocks noChangeArrowheads="1"/>
          </p:cNvSpPr>
          <p:nvPr/>
        </p:nvSpPr>
        <p:spPr bwMode="auto">
          <a:xfrm>
            <a:off x="2667000" y="4487787"/>
            <a:ext cx="595992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a:solidFill>
                  <a:srgbClr val="BFBFBF"/>
                </a:solidFill>
                <a:latin typeface="Helvetica Light"/>
                <a:cs typeface="Helvetica Light"/>
              </a:rPr>
              <a:t>Fulfillment</a:t>
            </a:r>
          </a:p>
        </p:txBody>
      </p:sp>
      <p:sp>
        <p:nvSpPr>
          <p:cNvPr id="49" name="Text Box 36">
            <a:hlinkClick r:id="rId4" action="ppaction://hlinksldjump"/>
          </p:cNvPr>
          <p:cNvSpPr txBox="1">
            <a:spLocks noChangeArrowheads="1"/>
          </p:cNvSpPr>
          <p:nvPr/>
        </p:nvSpPr>
        <p:spPr bwMode="auto">
          <a:xfrm>
            <a:off x="2667000" y="2636239"/>
            <a:ext cx="5962650"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smtClean="0">
                <a:solidFill>
                  <a:srgbClr val="BFBFBF"/>
                </a:solidFill>
                <a:latin typeface="Helvetica Light"/>
                <a:cs typeface="Helvetica Light"/>
              </a:rPr>
              <a:t>Resource Management</a:t>
            </a:r>
            <a:endParaRPr lang="en-US" sz="1300" b="0" dirty="0">
              <a:solidFill>
                <a:srgbClr val="BFBFBF"/>
              </a:solidFill>
              <a:latin typeface="Helvetica Light"/>
              <a:cs typeface="Helvetica Light"/>
            </a:endParaRPr>
          </a:p>
        </p:txBody>
      </p:sp>
      <p:sp>
        <p:nvSpPr>
          <p:cNvPr id="50" name="Rectangle 48"/>
          <p:cNvSpPr>
            <a:spLocks noChangeArrowheads="1"/>
          </p:cNvSpPr>
          <p:nvPr/>
        </p:nvSpPr>
        <p:spPr bwMode="auto">
          <a:xfrm>
            <a:off x="762000" y="2214490"/>
            <a:ext cx="1608138" cy="306388"/>
          </a:xfrm>
          <a:prstGeom prst="rect">
            <a:avLst/>
          </a:prstGeom>
          <a:noFill/>
          <a:ln w="9525">
            <a:noFill/>
            <a:miter lim="800000"/>
            <a:headEnd/>
            <a:tailEnd/>
          </a:ln>
        </p:spPr>
        <p:txBody>
          <a:bodyPr wrap="none">
            <a:spAutoFit/>
          </a:bodyPr>
          <a:lstStyle/>
          <a:p>
            <a:r>
              <a:rPr lang="en-US" sz="1400" b="0">
                <a:solidFill>
                  <a:schemeClr val="bg1"/>
                </a:solidFill>
              </a:rPr>
              <a:t>DATA SERVICES</a:t>
            </a:r>
          </a:p>
        </p:txBody>
      </p:sp>
      <p:sp>
        <p:nvSpPr>
          <p:cNvPr id="51" name="Rectangle 48"/>
          <p:cNvSpPr>
            <a:spLocks noChangeArrowheads="1"/>
          </p:cNvSpPr>
          <p:nvPr/>
        </p:nvSpPr>
        <p:spPr bwMode="auto">
          <a:xfrm>
            <a:off x="2667001" y="2138290"/>
            <a:ext cx="914400" cy="461665"/>
          </a:xfrm>
          <a:prstGeom prst="rect">
            <a:avLst/>
          </a:prstGeom>
          <a:noFill/>
          <a:ln w="9525">
            <a:noFill/>
            <a:miter lim="800000"/>
            <a:headEnd/>
            <a:tailEnd/>
          </a:ln>
        </p:spPr>
        <p:txBody>
          <a:bodyPr wrap="square">
            <a:spAutoFit/>
          </a:bodyPr>
          <a:lstStyle/>
          <a:p>
            <a:r>
              <a:rPr lang="en-US" sz="2400" b="0" dirty="0" smtClean="0">
                <a:solidFill>
                  <a:srgbClr val="BFBFBF"/>
                </a:solidFill>
                <a:latin typeface="Helvetica Light"/>
                <a:cs typeface="Helvetica Light"/>
              </a:rPr>
              <a:t>Alma</a:t>
            </a:r>
            <a:endParaRPr lang="en-US" sz="2400" b="0" dirty="0">
              <a:solidFill>
                <a:srgbClr val="BFBFBF"/>
              </a:solidFill>
              <a:latin typeface="Helvetica Light"/>
              <a:cs typeface="Helvetica Light"/>
            </a:endParaRPr>
          </a:p>
        </p:txBody>
      </p:sp>
      <p:sp>
        <p:nvSpPr>
          <p:cNvPr id="52" name="Text Box 42">
            <a:hlinkClick r:id="" action="ppaction://noaction"/>
          </p:cNvPr>
          <p:cNvSpPr>
            <a:spLocks noChangeArrowheads="1"/>
          </p:cNvSpPr>
          <p:nvPr/>
        </p:nvSpPr>
        <p:spPr bwMode="auto">
          <a:xfrm>
            <a:off x="527277" y="2115157"/>
            <a:ext cx="1931079" cy="1358848"/>
          </a:xfrm>
          <a:prstGeom prst="roundRect">
            <a:avLst>
              <a:gd name="adj" fmla="val 6341"/>
            </a:avLst>
          </a:prstGeom>
          <a:solidFill>
            <a:srgbClr val="FFFFFF"/>
          </a:solidFill>
          <a:ln w="9525">
            <a:solidFill>
              <a:schemeClr val="accent3">
                <a:lumMod val="40000"/>
                <a:lumOff val="60000"/>
              </a:schemeClr>
            </a:solidFill>
            <a:round/>
            <a:headEnd/>
            <a:tailEnd/>
          </a:ln>
          <a:effectLst/>
        </p:spPr>
        <p:txBody>
          <a:bodyPr lIns="0" tIns="0" rIns="0" bIns="0" anchor="ctr"/>
          <a:lstStyle/>
          <a:p>
            <a:pPr algn="ctr">
              <a:defRPr/>
            </a:pPr>
            <a:r>
              <a:rPr lang="en-US" sz="1300" b="0" dirty="0">
                <a:solidFill>
                  <a:srgbClr val="BFBFBF"/>
                </a:solidFill>
                <a:latin typeface="Helvetica Light"/>
                <a:cs typeface="Helvetica Light"/>
              </a:rPr>
              <a:t>Community zone</a:t>
            </a:r>
          </a:p>
        </p:txBody>
      </p:sp>
      <p:sp>
        <p:nvSpPr>
          <p:cNvPr id="53" name="Text Box 42">
            <a:hlinkClick r:id="" action="ppaction://noaction"/>
          </p:cNvPr>
          <p:cNvSpPr>
            <a:spLocks noChangeArrowheads="1"/>
          </p:cNvSpPr>
          <p:nvPr/>
        </p:nvSpPr>
        <p:spPr bwMode="auto">
          <a:xfrm>
            <a:off x="504371" y="3525729"/>
            <a:ext cx="1963058" cy="1374585"/>
          </a:xfrm>
          <a:prstGeom prst="roundRect">
            <a:avLst>
              <a:gd name="adj" fmla="val 5704"/>
            </a:avLst>
          </a:prstGeom>
          <a:solidFill>
            <a:srgbClr val="FFFFFF"/>
          </a:solidFill>
          <a:ln w="9525">
            <a:solidFill>
              <a:schemeClr val="accent3">
                <a:lumMod val="40000"/>
                <a:lumOff val="60000"/>
              </a:schemeClr>
            </a:solidFill>
            <a:round/>
            <a:headEnd/>
            <a:tailEnd/>
          </a:ln>
          <a:effectLst/>
        </p:spPr>
        <p:txBody>
          <a:bodyPr lIns="0" tIns="0" rIns="0" bIns="0" anchor="ctr"/>
          <a:lstStyle/>
          <a:p>
            <a:pPr algn="ctr">
              <a:defRPr/>
            </a:pPr>
            <a:r>
              <a:rPr lang="en-US" sz="1300" b="0" dirty="0" smtClean="0">
                <a:solidFill>
                  <a:srgbClr val="BFBFBF"/>
                </a:solidFill>
                <a:latin typeface="Helvetica Light"/>
                <a:cs typeface="Helvetica Light"/>
              </a:rPr>
              <a:t>Business Intelligence </a:t>
            </a:r>
          </a:p>
          <a:p>
            <a:pPr algn="ctr">
              <a:defRPr/>
            </a:pPr>
            <a:r>
              <a:rPr lang="en-US" sz="1300" b="0" dirty="0" smtClean="0">
                <a:solidFill>
                  <a:srgbClr val="BFBFBF"/>
                </a:solidFill>
                <a:latin typeface="Helvetica Light"/>
                <a:cs typeface="Helvetica Light"/>
              </a:rPr>
              <a:t>and Analytics</a:t>
            </a:r>
            <a:endParaRPr lang="en-US" sz="1300" b="0" dirty="0">
              <a:solidFill>
                <a:srgbClr val="BFBFBF"/>
              </a:solidFill>
              <a:latin typeface="Helvetica Light"/>
              <a:cs typeface="Helvetica Light"/>
            </a:endParaRPr>
          </a:p>
        </p:txBody>
      </p:sp>
      <p:grpSp>
        <p:nvGrpSpPr>
          <p:cNvPr id="54" name="Group 53"/>
          <p:cNvGrpSpPr/>
          <p:nvPr/>
        </p:nvGrpSpPr>
        <p:grpSpPr>
          <a:xfrm>
            <a:off x="452437" y="1076176"/>
            <a:ext cx="8229600" cy="639763"/>
            <a:chOff x="452437" y="1076176"/>
            <a:chExt cx="8229600" cy="639763"/>
          </a:xfrm>
        </p:grpSpPr>
        <p:sp>
          <p:nvSpPr>
            <p:cNvPr id="55" name="AutoShape 22"/>
            <p:cNvSpPr>
              <a:spLocks noChangeArrowheads="1"/>
            </p:cNvSpPr>
            <p:nvPr/>
          </p:nvSpPr>
          <p:spPr bwMode="auto">
            <a:xfrm>
              <a:off x="452437" y="1076176"/>
              <a:ext cx="8229600" cy="639763"/>
            </a:xfrm>
            <a:prstGeom prst="roundRect">
              <a:avLst>
                <a:gd name="adj" fmla="val 10995"/>
              </a:avLst>
            </a:prstGeom>
            <a:solidFill>
              <a:srgbClr val="FFFFFF">
                <a:alpha val="79000"/>
              </a:srgbClr>
            </a:solidFill>
            <a:ln w="9525" algn="ctr">
              <a:solidFill>
                <a:schemeClr val="accent6">
                  <a:lumMod val="7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56" name="Text Box 45"/>
            <p:cNvSpPr txBox="1">
              <a:spLocks noChangeArrowheads="1"/>
            </p:cNvSpPr>
            <p:nvPr/>
          </p:nvSpPr>
          <p:spPr bwMode="auto">
            <a:xfrm>
              <a:off x="533399" y="1165225"/>
              <a:ext cx="1143000" cy="461665"/>
            </a:xfrm>
            <a:prstGeom prst="rect">
              <a:avLst/>
            </a:prstGeom>
            <a:noFill/>
            <a:ln w="9525">
              <a:noFill/>
              <a:miter lim="800000"/>
              <a:headEnd/>
              <a:tailEnd/>
            </a:ln>
          </p:spPr>
          <p:txBody>
            <a:bodyPr wrap="square">
              <a:spAutoFit/>
            </a:bodyPr>
            <a:lstStyle/>
            <a:p>
              <a:r>
                <a:rPr lang="en-US" sz="2400" dirty="0" smtClean="0">
                  <a:solidFill>
                    <a:schemeClr val="bg1">
                      <a:lumMod val="75000"/>
                    </a:schemeClr>
                  </a:solidFill>
                  <a:latin typeface="Helvetica Light"/>
                  <a:cs typeface="Helvetica Light"/>
                </a:rPr>
                <a:t>Primo</a:t>
              </a:r>
              <a:endParaRPr lang="en-US" sz="2400" dirty="0">
                <a:solidFill>
                  <a:schemeClr val="bg1">
                    <a:lumMod val="75000"/>
                  </a:schemeClr>
                </a:solidFill>
                <a:latin typeface="Helvetica Light"/>
                <a:cs typeface="Helvetica Light"/>
              </a:endParaRPr>
            </a:p>
          </p:txBody>
        </p:sp>
        <p:sp>
          <p:nvSpPr>
            <p:cNvPr id="58" name="Text Box 23">
              <a:hlinkClick r:id="" action="ppaction://noaction"/>
            </p:cNvPr>
            <p:cNvSpPr txBox="1">
              <a:spLocks noChangeArrowheads="1"/>
            </p:cNvSpPr>
            <p:nvPr/>
          </p:nvSpPr>
          <p:spPr bwMode="auto">
            <a:xfrm>
              <a:off x="7315199" y="1142751"/>
              <a:ext cx="1314450" cy="506612"/>
            </a:xfrm>
            <a:prstGeom prst="roundRect">
              <a:avLst/>
            </a:prstGeom>
            <a:solidFill>
              <a:srgbClr val="FFFFFF"/>
            </a:solidFill>
            <a:ln>
              <a:solidFill>
                <a:schemeClr val="accent6">
                  <a:lumMod val="40000"/>
                  <a:lumOff val="60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Delivery</a:t>
              </a:r>
              <a:endParaRPr lang="en-US" sz="1300" b="0" dirty="0">
                <a:solidFill>
                  <a:srgbClr val="BFBFBF"/>
                </a:solidFill>
                <a:latin typeface="Helvetica Light"/>
                <a:cs typeface="Helvetica Light"/>
              </a:endParaRPr>
            </a:p>
          </p:txBody>
        </p:sp>
        <p:sp>
          <p:nvSpPr>
            <p:cNvPr id="60" name="Text Box 23">
              <a:hlinkClick r:id="" action="ppaction://noaction"/>
            </p:cNvPr>
            <p:cNvSpPr txBox="1">
              <a:spLocks noChangeArrowheads="1"/>
            </p:cNvSpPr>
            <p:nvPr/>
          </p:nvSpPr>
          <p:spPr bwMode="auto">
            <a:xfrm>
              <a:off x="5791200" y="1143375"/>
              <a:ext cx="1447800" cy="505365"/>
            </a:xfrm>
            <a:prstGeom prst="roundRect">
              <a:avLst/>
            </a:prstGeom>
            <a:solidFill>
              <a:srgbClr val="FFFFFF"/>
            </a:solidFill>
            <a:ln>
              <a:solidFill>
                <a:schemeClr val="accent6">
                  <a:lumMod val="40000"/>
                  <a:lumOff val="60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Discovery</a:t>
              </a:r>
              <a:endParaRPr lang="en-US" sz="1300" b="0" dirty="0">
                <a:solidFill>
                  <a:srgbClr val="BFBFBF"/>
                </a:solidFill>
                <a:latin typeface="Helvetica Light"/>
                <a:cs typeface="Helvetica Light"/>
              </a:endParaRPr>
            </a:p>
          </p:txBody>
        </p:sp>
      </p:grpSp>
      <p:pic>
        <p:nvPicPr>
          <p:cNvPr id="10" name="Picture 9" descr="burs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95800" y="762000"/>
            <a:ext cx="6858000" cy="6858000"/>
          </a:xfrm>
          <a:prstGeom prst="rect">
            <a:avLst/>
          </a:prstGeom>
        </p:spPr>
      </p:pic>
      <p:sp>
        <p:nvSpPr>
          <p:cNvPr id="46" name="Rectangle 45"/>
          <p:cNvSpPr/>
          <p:nvPr/>
        </p:nvSpPr>
        <p:spPr>
          <a:xfrm>
            <a:off x="0" y="698500"/>
            <a:ext cx="9144000" cy="6159500"/>
          </a:xfrm>
          <a:prstGeom prst="rect">
            <a:avLst/>
          </a:prstGeom>
          <a:solidFill>
            <a:schemeClr val="tx1">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667000" y="4024900"/>
            <a:ext cx="5950857" cy="411163"/>
            <a:chOff x="2667000" y="4024900"/>
            <a:chExt cx="5950857" cy="411163"/>
          </a:xfrm>
        </p:grpSpPr>
        <p:sp>
          <p:nvSpPr>
            <p:cNvPr id="47" name="Text Box 33">
              <a:hlinkClick r:id="" action="ppaction://noaction"/>
            </p:cNvPr>
            <p:cNvSpPr txBox="1">
              <a:spLocks noChangeArrowheads="1"/>
            </p:cNvSpPr>
            <p:nvPr/>
          </p:nvSpPr>
          <p:spPr bwMode="auto">
            <a:xfrm>
              <a:off x="2667000" y="4024900"/>
              <a:ext cx="5950857" cy="411163"/>
            </a:xfrm>
            <a:prstGeom prst="roundRect">
              <a:avLst/>
            </a:prstGeom>
            <a:blipFill rotWithShape="1">
              <a:blip r:embed="rId6"/>
              <a:stretch>
                <a:fillRect/>
              </a:stretch>
            </a:blipFill>
            <a:ln>
              <a:solidFill>
                <a:schemeClr val="bg1"/>
              </a:solidFill>
            </a:ln>
            <a:effectLst/>
          </p:spPr>
          <p:txBody>
            <a:bodyPr wrap="none" lIns="0" tIns="0" rIns="0" bIns="0" anchor="ctr"/>
            <a:lstStyle/>
            <a:p>
              <a:pPr algn="r">
                <a:defRPr/>
              </a:pPr>
              <a:endParaRPr lang="en-US" sz="1300" b="1" dirty="0">
                <a:solidFill>
                  <a:schemeClr val="tx1">
                    <a:lumMod val="65000"/>
                    <a:lumOff val="35000"/>
                  </a:schemeClr>
                </a:solidFill>
                <a:latin typeface="Helvetica Neue"/>
                <a:cs typeface="Helvetica Neue"/>
              </a:endParaRPr>
            </a:p>
          </p:txBody>
        </p:sp>
        <p:sp>
          <p:nvSpPr>
            <p:cNvPr id="8" name="Rectangle 7"/>
            <p:cNvSpPr/>
            <p:nvPr/>
          </p:nvSpPr>
          <p:spPr>
            <a:xfrm>
              <a:off x="7304198" y="4052737"/>
              <a:ext cx="1248121" cy="338554"/>
            </a:xfrm>
            <a:prstGeom prst="rect">
              <a:avLst/>
            </a:prstGeom>
          </p:spPr>
          <p:txBody>
            <a:bodyPr wrap="none">
              <a:spAutoFit/>
            </a:bodyPr>
            <a:lstStyle/>
            <a:p>
              <a:pPr algn="r">
                <a:defRPr/>
              </a:pPr>
              <a:r>
                <a:rPr lang="en-US" sz="1600" b="1" dirty="0">
                  <a:solidFill>
                    <a:srgbClr val="7F7F7F"/>
                  </a:solidFill>
                  <a:effectLst>
                    <a:innerShdw blurRad="114300">
                      <a:prstClr val="black"/>
                    </a:innerShdw>
                  </a:effectLst>
                  <a:latin typeface="Helvetica Neue"/>
                  <a:cs typeface="Helvetica Neue"/>
                </a:rPr>
                <a:t>Cataloging</a:t>
              </a:r>
            </a:p>
          </p:txBody>
        </p:sp>
      </p:grpSp>
      <p:sp>
        <p:nvSpPr>
          <p:cNvPr id="3" name="Title 2"/>
          <p:cNvSpPr>
            <a:spLocks noGrp="1"/>
          </p:cNvSpPr>
          <p:nvPr>
            <p:ph type="ctrTitle"/>
          </p:nvPr>
        </p:nvSpPr>
        <p:spPr/>
        <p:txBody>
          <a:bodyPr/>
          <a:lstStyle/>
          <a:p>
            <a:r>
              <a:rPr lang="en-US" dirty="0" smtClean="0"/>
              <a:t>Cataloging</a:t>
            </a:r>
            <a:endParaRPr lang="en-US" dirty="0"/>
          </a:p>
        </p:txBody>
      </p:sp>
    </p:spTree>
    <p:extLst>
      <p:ext uri="{BB962C8B-B14F-4D97-AF65-F5344CB8AC3E}">
        <p14:creationId xmlns:p14="http://schemas.microsoft.com/office/powerpoint/2010/main" val="766957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4" name="Picture 8"/>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950" r="772"/>
          <a:stretch/>
        </p:blipFill>
        <p:spPr bwMode="auto">
          <a:xfrm>
            <a:off x="381000" y="1031874"/>
            <a:ext cx="8516257" cy="4302125"/>
          </a:xfrm>
          <a:prstGeom prst="rect">
            <a:avLst/>
          </a:prstGeom>
          <a:noFill/>
          <a:ln w="9525">
            <a:noFill/>
            <a:miter lim="800000"/>
            <a:headEnd/>
            <a:tailEnd/>
          </a:ln>
          <a:effectLst>
            <a:outerShdw blurRad="98425" sx="101000" sy="101000" algn="ctr" rotWithShape="0">
              <a:schemeClr val="tx1">
                <a:lumMod val="75000"/>
                <a:lumOff val="25000"/>
                <a:alpha val="40000"/>
              </a:schemeClr>
            </a:outerShdw>
            <a:reflection blurRad="6350" stA="52000" endA="300" endPos="35000" dir="5400000" sy="-100000" algn="bl" rotWithShape="0"/>
          </a:effectLst>
        </p:spPr>
      </p:pic>
      <p:sp>
        <p:nvSpPr>
          <p:cNvPr id="2" name="Title 1"/>
          <p:cNvSpPr>
            <a:spLocks noGrp="1"/>
          </p:cNvSpPr>
          <p:nvPr>
            <p:ph type="ctrTitle"/>
          </p:nvPr>
        </p:nvSpPr>
        <p:spPr/>
        <p:txBody>
          <a:bodyPr/>
          <a:lstStyle/>
          <a:p>
            <a:r>
              <a:rPr lang="en-US" dirty="0" smtClean="0"/>
              <a:t>Metadata Management</a:t>
            </a:r>
            <a:endParaRPr lang="en-US" dirty="0"/>
          </a:p>
        </p:txBody>
      </p:sp>
    </p:spTree>
    <p:extLst>
      <p:ext uri="{BB962C8B-B14F-4D97-AF65-F5344CB8AC3E}">
        <p14:creationId xmlns:p14="http://schemas.microsoft.com/office/powerpoint/2010/main" val="26609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3-23 at 4.04.2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953488"/>
            <a:ext cx="8077200" cy="4951024"/>
          </a:xfrm>
          <a:prstGeom prst="rect">
            <a:avLst/>
          </a:prstGeom>
          <a:effectLst>
            <a:outerShdw blurRad="98425" sx="102000" sy="102000" algn="ctr" rotWithShape="0">
              <a:schemeClr val="bg1">
                <a:lumMod val="65000"/>
                <a:alpha val="40000"/>
              </a:schemeClr>
            </a:outerShdw>
            <a:reflection blurRad="6350" stA="52000" endA="300" endPos="35000" dir="5400000" sy="-100000" algn="bl" rotWithShape="0"/>
          </a:effectLst>
        </p:spPr>
      </p:pic>
      <p:sp>
        <p:nvSpPr>
          <p:cNvPr id="3" name="Slide Number Placeholder 2"/>
          <p:cNvSpPr>
            <a:spLocks noGrp="1"/>
          </p:cNvSpPr>
          <p:nvPr>
            <p:ph type="sldNum" sz="quarter" idx="12"/>
          </p:nvPr>
        </p:nvSpPr>
        <p:spPr/>
        <p:txBody>
          <a:bodyPr/>
          <a:lstStyle/>
          <a:p>
            <a:fld id="{93CDC1EE-AADE-4B46-B52F-8EA2F7BC95AB}" type="slidenum">
              <a:rPr lang="en-US" smtClean="0"/>
              <a:t>14</a:t>
            </a:fld>
            <a:endParaRPr lang="en-US"/>
          </a:p>
        </p:txBody>
      </p:sp>
      <p:sp>
        <p:nvSpPr>
          <p:cNvPr id="2" name="Title 1"/>
          <p:cNvSpPr>
            <a:spLocks noGrp="1"/>
          </p:cNvSpPr>
          <p:nvPr>
            <p:ph type="ctrTitle"/>
          </p:nvPr>
        </p:nvSpPr>
        <p:spPr/>
        <p:txBody>
          <a:bodyPr/>
          <a:lstStyle/>
          <a:p>
            <a:r>
              <a:rPr lang="en-US" dirty="0" smtClean="0"/>
              <a:t>Metadata Management</a:t>
            </a:r>
            <a:endParaRPr lang="en-US" dirty="0"/>
          </a:p>
        </p:txBody>
      </p:sp>
    </p:spTree>
    <p:extLst>
      <p:ext uri="{BB962C8B-B14F-4D97-AF65-F5344CB8AC3E}">
        <p14:creationId xmlns:p14="http://schemas.microsoft.com/office/powerpoint/2010/main" val="3112757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CDC1EE-AADE-4B46-B52F-8EA2F7BC95AB}" type="slidenum">
              <a:rPr lang="en-US" smtClean="0"/>
              <a:pPr/>
              <a:t>15</a:t>
            </a:fld>
            <a:endParaRPr lang="en-US"/>
          </a:p>
        </p:txBody>
      </p:sp>
      <p:sp>
        <p:nvSpPr>
          <p:cNvPr id="3" name="Title 2"/>
          <p:cNvSpPr>
            <a:spLocks noGrp="1"/>
          </p:cNvSpPr>
          <p:nvPr>
            <p:ph type="ctrTitle"/>
          </p:nvPr>
        </p:nvSpPr>
        <p:spPr/>
        <p:txBody>
          <a:bodyPr/>
          <a:lstStyle/>
          <a:p>
            <a:r>
              <a:rPr lang="en-US" b="1" dirty="0" smtClean="0"/>
              <a:t>Real Use Case</a:t>
            </a:r>
            <a:endParaRPr lang="en-US" b="1" dirty="0"/>
          </a:p>
        </p:txBody>
      </p:sp>
      <p:sp>
        <p:nvSpPr>
          <p:cNvPr id="4" name="Rectangle 3"/>
          <p:cNvSpPr/>
          <p:nvPr/>
        </p:nvSpPr>
        <p:spPr>
          <a:xfrm>
            <a:off x="628935" y="2814366"/>
            <a:ext cx="7853149" cy="2585323"/>
          </a:xfrm>
          <a:prstGeom prst="rect">
            <a:avLst/>
          </a:prstGeom>
          <a:solidFill>
            <a:schemeClr val="bg1"/>
          </a:solidFill>
          <a:ln w="60325">
            <a:solidFill>
              <a:schemeClr val="tx1">
                <a:lumMod val="75000"/>
                <a:lumOff val="25000"/>
              </a:schemeClr>
            </a:solidFill>
          </a:ln>
        </p:spPr>
        <p:txBody>
          <a:bodyPr wrap="square">
            <a:spAutoFit/>
          </a:bodyPr>
          <a:lstStyle/>
          <a:p>
            <a:pPr marL="285750" indent="-285750">
              <a:buFont typeface="Arial" pitchFamily="34" charset="0"/>
              <a:buChar char="•"/>
            </a:pPr>
            <a:r>
              <a:rPr lang="en-US" dirty="0" smtClean="0"/>
              <a:t>FHSU </a:t>
            </a:r>
            <a:r>
              <a:rPr lang="en-US" dirty="0"/>
              <a:t>regularly imports MARC records as part of their cataloging workflow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Used Alma </a:t>
            </a:r>
            <a:r>
              <a:rPr lang="en-US" dirty="0"/>
              <a:t>one-time setup </a:t>
            </a:r>
            <a:r>
              <a:rPr lang="en-US" dirty="0" smtClean="0"/>
              <a:t>for the </a:t>
            </a:r>
            <a:r>
              <a:rPr lang="en-US" dirty="0"/>
              <a:t>import of the MARC </a:t>
            </a:r>
            <a:r>
              <a:rPr lang="en-US" dirty="0" smtClean="0"/>
              <a:t>with </a:t>
            </a:r>
            <a:r>
              <a:rPr lang="en-US" dirty="0"/>
              <a:t>appropriate rules for validation, duplicate detection, normalization, etc.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b="1" dirty="0" smtClean="0"/>
              <a:t>75</a:t>
            </a:r>
            <a:r>
              <a:rPr lang="en-US" b="1" dirty="0"/>
              <a:t>%</a:t>
            </a:r>
            <a:r>
              <a:rPr lang="en-US" dirty="0"/>
              <a:t> </a:t>
            </a:r>
            <a:r>
              <a:rPr lang="en-US" b="1" dirty="0"/>
              <a:t>of the work </a:t>
            </a:r>
            <a:r>
              <a:rPr lang="en-US" dirty="0"/>
              <a:t>required with their traditional ILS </a:t>
            </a:r>
            <a:r>
              <a:rPr lang="en-US" b="1" dirty="0"/>
              <a:t>eliminated</a:t>
            </a:r>
            <a:r>
              <a:rPr lang="en-US" dirty="0"/>
              <a:t> due to the automation built into Alma.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A </a:t>
            </a:r>
            <a:r>
              <a:rPr lang="en-US" dirty="0"/>
              <a:t>staff member at the library has called this: Alma working “</a:t>
            </a:r>
            <a:r>
              <a:rPr lang="en-US" dirty="0" err="1"/>
              <a:t>AUTOmagically</a:t>
            </a:r>
            <a:r>
              <a:rPr lang="en-US" dirty="0"/>
              <a:t>”. </a:t>
            </a:r>
          </a:p>
        </p:txBody>
      </p:sp>
      <p:pic>
        <p:nvPicPr>
          <p:cNvPr id="6" name="Picture 5" descr="burs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000" y="304800"/>
            <a:ext cx="6858000" cy="6858000"/>
          </a:xfrm>
          <a:prstGeom prst="rect">
            <a:avLst/>
          </a:prstGeom>
        </p:spPr>
      </p:pic>
      <p:sp>
        <p:nvSpPr>
          <p:cNvPr id="7" name="7-Point Star 6"/>
          <p:cNvSpPr/>
          <p:nvPr/>
        </p:nvSpPr>
        <p:spPr>
          <a:xfrm>
            <a:off x="27200" y="1002056"/>
            <a:ext cx="1600502" cy="1186506"/>
          </a:xfrm>
          <a:prstGeom prst="star7">
            <a:avLst/>
          </a:prstGeom>
          <a:gradFill>
            <a:gsLst>
              <a:gs pos="95000">
                <a:schemeClr val="tx2"/>
              </a:gs>
              <a:gs pos="100000">
                <a:schemeClr val="accent1">
                  <a:tint val="50000"/>
                  <a:shade val="100000"/>
                  <a:satMod val="35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Real Case</a:t>
            </a:r>
          </a:p>
        </p:txBody>
      </p:sp>
      <p:sp>
        <p:nvSpPr>
          <p:cNvPr id="8" name="TextBox 7"/>
          <p:cNvSpPr txBox="1"/>
          <p:nvPr/>
        </p:nvSpPr>
        <p:spPr>
          <a:xfrm>
            <a:off x="2971800" y="914400"/>
            <a:ext cx="5510284" cy="1446550"/>
          </a:xfrm>
          <a:prstGeom prst="rect">
            <a:avLst/>
          </a:prstGeom>
          <a:noFill/>
        </p:spPr>
        <p:txBody>
          <a:bodyPr wrap="square" rtlCol="0">
            <a:spAutoFit/>
          </a:bodyPr>
          <a:lstStyle/>
          <a:p>
            <a:pPr algn="ctr"/>
            <a:r>
              <a:rPr lang="en-US" sz="4400" dirty="0" smtClean="0">
                <a:solidFill>
                  <a:srgbClr val="404040"/>
                </a:solidFill>
                <a:latin typeface="Helvetica Light"/>
                <a:cs typeface="Helvetica Light"/>
              </a:rPr>
              <a:t>75% Reduction in Records Import Work </a:t>
            </a:r>
            <a:endParaRPr lang="en-US" sz="4400" dirty="0">
              <a:solidFill>
                <a:srgbClr val="404040"/>
              </a:solidFill>
              <a:latin typeface="Helvetica Light"/>
              <a:cs typeface="Helvetica Light"/>
            </a:endParaRPr>
          </a:p>
        </p:txBody>
      </p:sp>
    </p:spTree>
    <p:extLst>
      <p:ext uri="{BB962C8B-B14F-4D97-AF65-F5344CB8AC3E}">
        <p14:creationId xmlns:p14="http://schemas.microsoft.com/office/powerpoint/2010/main" val="3588257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2323794"/>
            <a:ext cx="5029199" cy="2862322"/>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Business Intelligence &amp; Analytics</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3310957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sp>
        <p:nvSpPr>
          <p:cNvPr id="31" name="Rounded Rectangle 30"/>
          <p:cNvSpPr/>
          <p:nvPr/>
        </p:nvSpPr>
        <p:spPr>
          <a:xfrm>
            <a:off x="381000" y="5257800"/>
            <a:ext cx="8336643" cy="762000"/>
          </a:xfrm>
          <a:prstGeom prst="roundRect">
            <a:avLst>
              <a:gd name="adj" fmla="val 11721"/>
            </a:avLst>
          </a:prstGeom>
          <a:solidFill>
            <a:schemeClr val="bg1">
              <a:lumMod val="75000"/>
              <a:alpha val="23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99143" y="1981200"/>
            <a:ext cx="8336643" cy="3048000"/>
          </a:xfrm>
          <a:prstGeom prst="roundRect">
            <a:avLst>
              <a:gd name="adj" fmla="val 3388"/>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399143" y="1032700"/>
            <a:ext cx="8336643" cy="727157"/>
          </a:xfrm>
          <a:prstGeom prst="roundRect">
            <a:avLst>
              <a:gd name="adj" fmla="val 8745"/>
            </a:avLst>
          </a:prstGeom>
          <a:gradFill flip="none" rotWithShape="1">
            <a:gsLst>
              <a:gs pos="0">
                <a:schemeClr val="accent6">
                  <a:tint val="100000"/>
                  <a:shade val="100000"/>
                  <a:satMod val="130000"/>
                  <a:alpha val="69000"/>
                </a:schemeClr>
              </a:gs>
              <a:gs pos="100000">
                <a:schemeClr val="accent6">
                  <a:tint val="50000"/>
                  <a:shade val="100000"/>
                  <a:satMod val="350000"/>
                  <a:alpha val="69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34" name="Group 33"/>
          <p:cNvGrpSpPr/>
          <p:nvPr/>
        </p:nvGrpSpPr>
        <p:grpSpPr>
          <a:xfrm>
            <a:off x="452438" y="5318919"/>
            <a:ext cx="8229600" cy="639763"/>
            <a:chOff x="452438" y="5222726"/>
            <a:chExt cx="8229600" cy="639763"/>
          </a:xfrm>
        </p:grpSpPr>
        <p:sp>
          <p:nvSpPr>
            <p:cNvPr id="35" name="AutoShape 22"/>
            <p:cNvSpPr>
              <a:spLocks noChangeArrowheads="1"/>
            </p:cNvSpPr>
            <p:nvPr/>
          </p:nvSpPr>
          <p:spPr bwMode="auto">
            <a:xfrm>
              <a:off x="452438" y="5222726"/>
              <a:ext cx="8229600" cy="639763"/>
            </a:xfrm>
            <a:prstGeom prst="roundRect">
              <a:avLst>
                <a:gd name="adj" fmla="val 10995"/>
              </a:avLst>
            </a:prstGeom>
            <a:solidFill>
              <a:srgbClr val="FFFFFF"/>
            </a:solidFill>
            <a:ln w="9525" algn="ctr">
              <a:solidFill>
                <a:schemeClr val="bg1">
                  <a:lumMod val="6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36" name="Text Box 45"/>
            <p:cNvSpPr txBox="1">
              <a:spLocks noChangeArrowheads="1"/>
            </p:cNvSpPr>
            <p:nvPr/>
          </p:nvSpPr>
          <p:spPr bwMode="auto">
            <a:xfrm>
              <a:off x="533400" y="5311775"/>
              <a:ext cx="2057400" cy="461665"/>
            </a:xfrm>
            <a:prstGeom prst="rect">
              <a:avLst/>
            </a:prstGeom>
            <a:noFill/>
            <a:ln w="9525">
              <a:noFill/>
              <a:miter lim="800000"/>
              <a:headEnd/>
              <a:tailEnd/>
            </a:ln>
          </p:spPr>
          <p:txBody>
            <a:bodyPr wrap="square">
              <a:spAutoFit/>
            </a:bodyPr>
            <a:lstStyle/>
            <a:p>
              <a:r>
                <a:rPr lang="en-US" sz="2400" dirty="0" smtClean="0">
                  <a:solidFill>
                    <a:srgbClr val="BFBFBF"/>
                  </a:solidFill>
                  <a:latin typeface="Helvetica Light"/>
                  <a:cs typeface="Helvetica Light"/>
                </a:rPr>
                <a:t>Infrastructure</a:t>
              </a:r>
              <a:endParaRPr lang="en-US" sz="2400" dirty="0">
                <a:solidFill>
                  <a:srgbClr val="BFBFBF"/>
                </a:solidFill>
                <a:latin typeface="Helvetica Light"/>
                <a:cs typeface="Helvetica Light"/>
              </a:endParaRPr>
            </a:p>
          </p:txBody>
        </p:sp>
        <p:sp>
          <p:nvSpPr>
            <p:cNvPr id="37" name="Text Box 23">
              <a:hlinkClick r:id="" action="ppaction://noaction"/>
            </p:cNvPr>
            <p:cNvSpPr txBox="1">
              <a:spLocks noChangeArrowheads="1"/>
            </p:cNvSpPr>
            <p:nvPr/>
          </p:nvSpPr>
          <p:spPr bwMode="auto">
            <a:xfrm>
              <a:off x="2743199" y="5289925"/>
              <a:ext cx="1447801"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200" b="0" dirty="0" smtClean="0">
                  <a:solidFill>
                    <a:srgbClr val="BFBFBF"/>
                  </a:solidFill>
                  <a:latin typeface="Helvetica Light"/>
                  <a:cs typeface="Helvetica Light"/>
                </a:rPr>
                <a:t>Cloud</a:t>
              </a:r>
            </a:p>
            <a:p>
              <a:pPr algn="ctr">
                <a:defRPr/>
              </a:pPr>
              <a:r>
                <a:rPr lang="en-US" sz="1200" b="0" dirty="0" smtClean="0">
                  <a:solidFill>
                    <a:srgbClr val="BFBFBF"/>
                  </a:solidFill>
                  <a:latin typeface="Helvetica Light"/>
                  <a:cs typeface="Helvetica Light"/>
                </a:rPr>
                <a:t>Infrastructure</a:t>
              </a:r>
              <a:endParaRPr lang="en-US" sz="1200" b="0" dirty="0">
                <a:solidFill>
                  <a:srgbClr val="BFBFBF"/>
                </a:solidFill>
                <a:latin typeface="Helvetica Light"/>
                <a:cs typeface="Helvetica Light"/>
              </a:endParaRPr>
            </a:p>
          </p:txBody>
        </p:sp>
        <p:sp>
          <p:nvSpPr>
            <p:cNvPr id="38" name="Text Box 23">
              <a:hlinkClick r:id="" action="ppaction://noaction"/>
            </p:cNvPr>
            <p:cNvSpPr txBox="1">
              <a:spLocks noChangeArrowheads="1"/>
            </p:cNvSpPr>
            <p:nvPr/>
          </p:nvSpPr>
          <p:spPr bwMode="auto">
            <a:xfrm>
              <a:off x="7315200" y="5289301"/>
              <a:ext cx="1314450" cy="506612"/>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Open</a:t>
              </a:r>
            </a:p>
            <a:p>
              <a:pPr algn="ctr">
                <a:defRPr/>
              </a:pPr>
              <a:r>
                <a:rPr lang="en-US" sz="1300" b="0" dirty="0" smtClean="0">
                  <a:solidFill>
                    <a:srgbClr val="BFBFBF"/>
                  </a:solidFill>
                  <a:latin typeface="Helvetica Light"/>
                  <a:cs typeface="Helvetica Light"/>
                </a:rPr>
                <a:t>Platform</a:t>
              </a:r>
              <a:endParaRPr lang="en-US" sz="1300" b="0" dirty="0">
                <a:solidFill>
                  <a:srgbClr val="BFBFBF"/>
                </a:solidFill>
                <a:latin typeface="Helvetica Light"/>
                <a:cs typeface="Helvetica Light"/>
              </a:endParaRPr>
            </a:p>
          </p:txBody>
        </p:sp>
        <p:sp>
          <p:nvSpPr>
            <p:cNvPr id="39" name="Text Box 23">
              <a:hlinkClick r:id="" action="ppaction://noaction"/>
            </p:cNvPr>
            <p:cNvSpPr txBox="1">
              <a:spLocks noChangeArrowheads="1"/>
            </p:cNvSpPr>
            <p:nvPr/>
          </p:nvSpPr>
          <p:spPr bwMode="auto">
            <a:xfrm>
              <a:off x="4267199" y="5289925"/>
              <a:ext cx="1447801"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a:solidFill>
                    <a:srgbClr val="BFBFBF"/>
                  </a:solidFill>
                  <a:latin typeface="Helvetica Light"/>
                  <a:cs typeface="Helvetica Light"/>
                </a:rPr>
                <a:t>Security</a:t>
              </a:r>
            </a:p>
          </p:txBody>
        </p:sp>
        <p:sp>
          <p:nvSpPr>
            <p:cNvPr id="40" name="Text Box 23">
              <a:hlinkClick r:id="" action="ppaction://noaction"/>
            </p:cNvPr>
            <p:cNvSpPr txBox="1">
              <a:spLocks noChangeArrowheads="1"/>
            </p:cNvSpPr>
            <p:nvPr/>
          </p:nvSpPr>
          <p:spPr bwMode="auto">
            <a:xfrm>
              <a:off x="5791201" y="5289925"/>
              <a:ext cx="1447800"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Workflow</a:t>
              </a:r>
            </a:p>
            <a:p>
              <a:pPr algn="ctr">
                <a:defRPr/>
              </a:pPr>
              <a:r>
                <a:rPr lang="en-US" sz="1300" b="0" dirty="0" smtClean="0">
                  <a:solidFill>
                    <a:srgbClr val="BFBFBF"/>
                  </a:solidFill>
                  <a:latin typeface="Helvetica Light"/>
                  <a:cs typeface="Helvetica Light"/>
                </a:rPr>
                <a:t>Engine</a:t>
              </a:r>
              <a:endParaRPr lang="en-US" sz="1300" b="0" dirty="0">
                <a:solidFill>
                  <a:srgbClr val="BFBFBF"/>
                </a:solidFill>
                <a:latin typeface="Helvetica Light"/>
                <a:cs typeface="Helvetica Light"/>
              </a:endParaRPr>
            </a:p>
          </p:txBody>
        </p:sp>
      </p:grpSp>
      <p:sp>
        <p:nvSpPr>
          <p:cNvPr id="42" name="AutoShape 16"/>
          <p:cNvSpPr>
            <a:spLocks noChangeArrowheads="1"/>
          </p:cNvSpPr>
          <p:nvPr/>
        </p:nvSpPr>
        <p:spPr bwMode="auto">
          <a:xfrm>
            <a:off x="2590799" y="2062087"/>
            <a:ext cx="6091237" cy="2895602"/>
          </a:xfrm>
          <a:prstGeom prst="roundRect">
            <a:avLst>
              <a:gd name="adj" fmla="val 3196"/>
            </a:avLst>
          </a:prstGeom>
          <a:solidFill>
            <a:srgbClr val="FFFFFF">
              <a:alpha val="63000"/>
            </a:srgbClr>
          </a:solidFill>
          <a:ln w="9525" algn="ctr">
            <a:solidFill>
              <a:srgbClr val="D9D9D9"/>
            </a:solidFill>
            <a:round/>
            <a:headEnd/>
            <a:tailEnd/>
          </a:ln>
          <a:effectLst/>
        </p:spPr>
        <p:txBody>
          <a:bodyPr rot="10800000" wrap="none" anchor="ctr"/>
          <a:lstStyle/>
          <a:p>
            <a:pPr algn="ctr">
              <a:defRPr/>
            </a:pPr>
            <a:endParaRPr lang="en-US" sz="1400" b="0">
              <a:latin typeface="Verdana" pitchFamily="34" charset="0"/>
            </a:endParaRPr>
          </a:p>
        </p:txBody>
      </p:sp>
      <p:sp>
        <p:nvSpPr>
          <p:cNvPr id="43" name="AutoShape 16"/>
          <p:cNvSpPr>
            <a:spLocks noChangeArrowheads="1"/>
          </p:cNvSpPr>
          <p:nvPr/>
        </p:nvSpPr>
        <p:spPr bwMode="auto">
          <a:xfrm>
            <a:off x="457200" y="2062089"/>
            <a:ext cx="2057400" cy="2895600"/>
          </a:xfrm>
          <a:prstGeom prst="roundRect">
            <a:avLst>
              <a:gd name="adj" fmla="val 5389"/>
            </a:avLst>
          </a:prstGeom>
          <a:ln>
            <a:headEnd/>
            <a:tailEnd/>
          </a:ln>
        </p:spPr>
        <p:style>
          <a:lnRef idx="1">
            <a:schemeClr val="accent3"/>
          </a:lnRef>
          <a:fillRef idx="3">
            <a:schemeClr val="accent3"/>
          </a:fillRef>
          <a:effectRef idx="2">
            <a:schemeClr val="accent3"/>
          </a:effectRef>
          <a:fontRef idx="minor">
            <a:schemeClr val="lt1"/>
          </a:fontRef>
        </p:style>
        <p:txBody>
          <a:bodyPr rot="10800000" wrap="none" anchor="ctr"/>
          <a:lstStyle/>
          <a:p>
            <a:pPr algn="ctr">
              <a:defRPr/>
            </a:pPr>
            <a:endParaRPr lang="en-US" sz="1400" b="0">
              <a:latin typeface="Verdana" pitchFamily="34" charset="0"/>
            </a:endParaRPr>
          </a:p>
        </p:txBody>
      </p:sp>
      <p:sp>
        <p:nvSpPr>
          <p:cNvPr id="44" name="Text Box 31">
            <a:hlinkClick r:id="rId4" action="ppaction://hlinksldjump"/>
          </p:cNvPr>
          <p:cNvSpPr txBox="1">
            <a:spLocks noChangeArrowheads="1"/>
          </p:cNvSpPr>
          <p:nvPr/>
        </p:nvSpPr>
        <p:spPr bwMode="auto">
          <a:xfrm>
            <a:off x="2667000" y="3099126"/>
            <a:ext cx="596264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a:solidFill>
                  <a:srgbClr val="BFBFBF"/>
                </a:solidFill>
                <a:latin typeface="Helvetica Light"/>
                <a:cs typeface="Helvetica Light"/>
              </a:rPr>
              <a:t>Selection</a:t>
            </a:r>
          </a:p>
        </p:txBody>
      </p:sp>
      <p:sp>
        <p:nvSpPr>
          <p:cNvPr id="45" name="Text Box 32">
            <a:hlinkClick r:id="" action="ppaction://noaction"/>
          </p:cNvPr>
          <p:cNvSpPr txBox="1">
            <a:spLocks noChangeArrowheads="1"/>
          </p:cNvSpPr>
          <p:nvPr/>
        </p:nvSpPr>
        <p:spPr bwMode="auto">
          <a:xfrm>
            <a:off x="2667000" y="3562013"/>
            <a:ext cx="595992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a:defRPr/>
            </a:pPr>
            <a:r>
              <a:rPr lang="en-US" sz="1300" b="0">
                <a:solidFill>
                  <a:srgbClr val="BFBFBF"/>
                </a:solidFill>
                <a:latin typeface="Helvetica Light"/>
                <a:cs typeface="Helvetica Light"/>
              </a:rPr>
              <a:t>Acquisitions</a:t>
            </a:r>
          </a:p>
        </p:txBody>
      </p:sp>
      <p:sp>
        <p:nvSpPr>
          <p:cNvPr id="48" name="Text Box 34">
            <a:hlinkClick r:id="" action="ppaction://noaction"/>
          </p:cNvPr>
          <p:cNvSpPr txBox="1">
            <a:spLocks noChangeArrowheads="1"/>
          </p:cNvSpPr>
          <p:nvPr/>
        </p:nvSpPr>
        <p:spPr bwMode="auto">
          <a:xfrm>
            <a:off x="2667000" y="4487787"/>
            <a:ext cx="595992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a:solidFill>
                  <a:srgbClr val="BFBFBF"/>
                </a:solidFill>
                <a:latin typeface="Helvetica Light"/>
                <a:cs typeface="Helvetica Light"/>
              </a:rPr>
              <a:t>Fulfillment</a:t>
            </a:r>
          </a:p>
        </p:txBody>
      </p:sp>
      <p:sp>
        <p:nvSpPr>
          <p:cNvPr id="49" name="Text Box 36">
            <a:hlinkClick r:id="rId5" action="ppaction://hlinksldjump"/>
          </p:cNvPr>
          <p:cNvSpPr txBox="1">
            <a:spLocks noChangeArrowheads="1"/>
          </p:cNvSpPr>
          <p:nvPr/>
        </p:nvSpPr>
        <p:spPr bwMode="auto">
          <a:xfrm>
            <a:off x="2667000" y="2636239"/>
            <a:ext cx="5962650"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smtClean="0">
                <a:solidFill>
                  <a:srgbClr val="BFBFBF"/>
                </a:solidFill>
                <a:latin typeface="Helvetica Light"/>
                <a:cs typeface="Helvetica Light"/>
              </a:rPr>
              <a:t>Resource Management</a:t>
            </a:r>
            <a:endParaRPr lang="en-US" sz="1300" b="0" dirty="0">
              <a:solidFill>
                <a:srgbClr val="BFBFBF"/>
              </a:solidFill>
              <a:latin typeface="Helvetica Light"/>
              <a:cs typeface="Helvetica Light"/>
            </a:endParaRPr>
          </a:p>
        </p:txBody>
      </p:sp>
      <p:sp>
        <p:nvSpPr>
          <p:cNvPr id="50" name="Rectangle 48"/>
          <p:cNvSpPr>
            <a:spLocks noChangeArrowheads="1"/>
          </p:cNvSpPr>
          <p:nvPr/>
        </p:nvSpPr>
        <p:spPr bwMode="auto">
          <a:xfrm>
            <a:off x="762000" y="2214490"/>
            <a:ext cx="1608138" cy="306388"/>
          </a:xfrm>
          <a:prstGeom prst="rect">
            <a:avLst/>
          </a:prstGeom>
          <a:noFill/>
          <a:ln w="9525">
            <a:noFill/>
            <a:miter lim="800000"/>
            <a:headEnd/>
            <a:tailEnd/>
          </a:ln>
        </p:spPr>
        <p:txBody>
          <a:bodyPr wrap="none">
            <a:spAutoFit/>
          </a:bodyPr>
          <a:lstStyle/>
          <a:p>
            <a:r>
              <a:rPr lang="en-US" sz="1400" b="0">
                <a:solidFill>
                  <a:schemeClr val="bg1"/>
                </a:solidFill>
              </a:rPr>
              <a:t>DATA SERVICES</a:t>
            </a:r>
          </a:p>
        </p:txBody>
      </p:sp>
      <p:sp>
        <p:nvSpPr>
          <p:cNvPr id="51" name="Rectangle 48"/>
          <p:cNvSpPr>
            <a:spLocks noChangeArrowheads="1"/>
          </p:cNvSpPr>
          <p:nvPr/>
        </p:nvSpPr>
        <p:spPr bwMode="auto">
          <a:xfrm>
            <a:off x="2667001" y="2138290"/>
            <a:ext cx="914400" cy="461665"/>
          </a:xfrm>
          <a:prstGeom prst="rect">
            <a:avLst/>
          </a:prstGeom>
          <a:noFill/>
          <a:ln w="9525">
            <a:noFill/>
            <a:miter lim="800000"/>
            <a:headEnd/>
            <a:tailEnd/>
          </a:ln>
        </p:spPr>
        <p:txBody>
          <a:bodyPr wrap="square">
            <a:spAutoFit/>
          </a:bodyPr>
          <a:lstStyle/>
          <a:p>
            <a:r>
              <a:rPr lang="en-US" sz="2400" b="0" dirty="0" smtClean="0">
                <a:solidFill>
                  <a:srgbClr val="BFBFBF"/>
                </a:solidFill>
                <a:latin typeface="Helvetica Light"/>
                <a:cs typeface="Helvetica Light"/>
              </a:rPr>
              <a:t>Alma</a:t>
            </a:r>
            <a:endParaRPr lang="en-US" sz="2400" b="0" dirty="0">
              <a:solidFill>
                <a:srgbClr val="BFBFBF"/>
              </a:solidFill>
              <a:latin typeface="Helvetica Light"/>
              <a:cs typeface="Helvetica Light"/>
            </a:endParaRPr>
          </a:p>
        </p:txBody>
      </p:sp>
      <p:sp>
        <p:nvSpPr>
          <p:cNvPr id="52" name="Text Box 42">
            <a:hlinkClick r:id="" action="ppaction://noaction"/>
          </p:cNvPr>
          <p:cNvSpPr>
            <a:spLocks noChangeArrowheads="1"/>
          </p:cNvSpPr>
          <p:nvPr/>
        </p:nvSpPr>
        <p:spPr bwMode="auto">
          <a:xfrm>
            <a:off x="527277" y="2115157"/>
            <a:ext cx="1931079" cy="1358848"/>
          </a:xfrm>
          <a:prstGeom prst="roundRect">
            <a:avLst>
              <a:gd name="adj" fmla="val 6341"/>
            </a:avLst>
          </a:prstGeom>
          <a:solidFill>
            <a:srgbClr val="FFFFFF"/>
          </a:solidFill>
          <a:ln w="9525">
            <a:solidFill>
              <a:schemeClr val="accent3">
                <a:lumMod val="40000"/>
                <a:lumOff val="60000"/>
              </a:schemeClr>
            </a:solidFill>
            <a:round/>
            <a:headEnd/>
            <a:tailEnd/>
          </a:ln>
          <a:effectLst/>
        </p:spPr>
        <p:txBody>
          <a:bodyPr lIns="0" tIns="0" rIns="0" bIns="0" anchor="ctr"/>
          <a:lstStyle/>
          <a:p>
            <a:pPr algn="ctr">
              <a:defRPr/>
            </a:pPr>
            <a:r>
              <a:rPr lang="en-US" sz="1300" b="0" dirty="0">
                <a:solidFill>
                  <a:srgbClr val="BFBFBF"/>
                </a:solidFill>
                <a:latin typeface="Helvetica Light"/>
                <a:cs typeface="Helvetica Light"/>
              </a:rPr>
              <a:t>Community zone</a:t>
            </a:r>
          </a:p>
        </p:txBody>
      </p:sp>
      <p:grpSp>
        <p:nvGrpSpPr>
          <p:cNvPr id="54" name="Group 53"/>
          <p:cNvGrpSpPr/>
          <p:nvPr/>
        </p:nvGrpSpPr>
        <p:grpSpPr>
          <a:xfrm>
            <a:off x="452437" y="1076176"/>
            <a:ext cx="8229600" cy="639763"/>
            <a:chOff x="452437" y="1076176"/>
            <a:chExt cx="8229600" cy="639763"/>
          </a:xfrm>
        </p:grpSpPr>
        <p:sp>
          <p:nvSpPr>
            <p:cNvPr id="55" name="AutoShape 22"/>
            <p:cNvSpPr>
              <a:spLocks noChangeArrowheads="1"/>
            </p:cNvSpPr>
            <p:nvPr/>
          </p:nvSpPr>
          <p:spPr bwMode="auto">
            <a:xfrm>
              <a:off x="452437" y="1076176"/>
              <a:ext cx="8229600" cy="639763"/>
            </a:xfrm>
            <a:prstGeom prst="roundRect">
              <a:avLst>
                <a:gd name="adj" fmla="val 10995"/>
              </a:avLst>
            </a:prstGeom>
            <a:solidFill>
              <a:srgbClr val="FFFFFF">
                <a:alpha val="79000"/>
              </a:srgbClr>
            </a:solidFill>
            <a:ln w="9525" algn="ctr">
              <a:solidFill>
                <a:schemeClr val="accent6">
                  <a:lumMod val="7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56" name="Text Box 45"/>
            <p:cNvSpPr txBox="1">
              <a:spLocks noChangeArrowheads="1"/>
            </p:cNvSpPr>
            <p:nvPr/>
          </p:nvSpPr>
          <p:spPr bwMode="auto">
            <a:xfrm>
              <a:off x="533399" y="1165225"/>
              <a:ext cx="1143000" cy="461665"/>
            </a:xfrm>
            <a:prstGeom prst="rect">
              <a:avLst/>
            </a:prstGeom>
            <a:noFill/>
            <a:ln w="9525">
              <a:noFill/>
              <a:miter lim="800000"/>
              <a:headEnd/>
              <a:tailEnd/>
            </a:ln>
          </p:spPr>
          <p:txBody>
            <a:bodyPr wrap="square">
              <a:spAutoFit/>
            </a:bodyPr>
            <a:lstStyle/>
            <a:p>
              <a:r>
                <a:rPr lang="en-US" sz="2400" dirty="0" smtClean="0">
                  <a:solidFill>
                    <a:schemeClr val="bg1">
                      <a:lumMod val="75000"/>
                    </a:schemeClr>
                  </a:solidFill>
                  <a:latin typeface="Helvetica Light"/>
                  <a:cs typeface="Helvetica Light"/>
                </a:rPr>
                <a:t>Primo</a:t>
              </a:r>
              <a:endParaRPr lang="en-US" sz="2400" dirty="0">
                <a:solidFill>
                  <a:schemeClr val="bg1">
                    <a:lumMod val="75000"/>
                  </a:schemeClr>
                </a:solidFill>
                <a:latin typeface="Helvetica Light"/>
                <a:cs typeface="Helvetica Light"/>
              </a:endParaRPr>
            </a:p>
          </p:txBody>
        </p:sp>
        <p:sp>
          <p:nvSpPr>
            <p:cNvPr id="58" name="Text Box 23">
              <a:hlinkClick r:id="" action="ppaction://noaction"/>
            </p:cNvPr>
            <p:cNvSpPr txBox="1">
              <a:spLocks noChangeArrowheads="1"/>
            </p:cNvSpPr>
            <p:nvPr/>
          </p:nvSpPr>
          <p:spPr bwMode="auto">
            <a:xfrm>
              <a:off x="7315199" y="1142751"/>
              <a:ext cx="1314450" cy="506612"/>
            </a:xfrm>
            <a:prstGeom prst="roundRect">
              <a:avLst/>
            </a:prstGeom>
            <a:solidFill>
              <a:srgbClr val="FFFFFF"/>
            </a:solidFill>
            <a:ln>
              <a:solidFill>
                <a:schemeClr val="accent6">
                  <a:lumMod val="40000"/>
                  <a:lumOff val="60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Delivery</a:t>
              </a:r>
              <a:endParaRPr lang="en-US" sz="1300" b="0" dirty="0">
                <a:solidFill>
                  <a:srgbClr val="BFBFBF"/>
                </a:solidFill>
                <a:latin typeface="Helvetica Light"/>
                <a:cs typeface="Helvetica Light"/>
              </a:endParaRPr>
            </a:p>
          </p:txBody>
        </p:sp>
        <p:sp>
          <p:nvSpPr>
            <p:cNvPr id="60" name="Text Box 23">
              <a:hlinkClick r:id="" action="ppaction://noaction"/>
            </p:cNvPr>
            <p:cNvSpPr txBox="1">
              <a:spLocks noChangeArrowheads="1"/>
            </p:cNvSpPr>
            <p:nvPr/>
          </p:nvSpPr>
          <p:spPr bwMode="auto">
            <a:xfrm>
              <a:off x="5791200" y="1143375"/>
              <a:ext cx="1447800" cy="505365"/>
            </a:xfrm>
            <a:prstGeom prst="roundRect">
              <a:avLst/>
            </a:prstGeom>
            <a:solidFill>
              <a:srgbClr val="FFFFFF"/>
            </a:solidFill>
            <a:ln>
              <a:solidFill>
                <a:schemeClr val="accent6">
                  <a:lumMod val="40000"/>
                  <a:lumOff val="60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Discovery</a:t>
              </a:r>
              <a:endParaRPr lang="en-US" sz="1300" b="0" dirty="0">
                <a:solidFill>
                  <a:srgbClr val="BFBFBF"/>
                </a:solidFill>
                <a:latin typeface="Helvetica Light"/>
                <a:cs typeface="Helvetica Light"/>
              </a:endParaRPr>
            </a:p>
          </p:txBody>
        </p:sp>
      </p:grpSp>
      <p:sp>
        <p:nvSpPr>
          <p:cNvPr id="47" name="Text Box 33">
            <a:hlinkClick r:id="" action="ppaction://noaction"/>
          </p:cNvPr>
          <p:cNvSpPr txBox="1">
            <a:spLocks noChangeArrowheads="1"/>
          </p:cNvSpPr>
          <p:nvPr/>
        </p:nvSpPr>
        <p:spPr bwMode="auto">
          <a:xfrm>
            <a:off x="2667000" y="4024900"/>
            <a:ext cx="5950857" cy="411163"/>
          </a:xfrm>
          <a:prstGeom prst="roundRect">
            <a:avLst/>
          </a:prstGeom>
          <a:solidFill>
            <a:schemeClr val="bg1"/>
          </a:solidFill>
          <a:ln>
            <a:solidFill>
              <a:srgbClr val="D9D9D9"/>
            </a:solidFill>
          </a:ln>
          <a:effectLst/>
        </p:spPr>
        <p:txBody>
          <a:bodyPr wrap="none" lIns="0" tIns="0" rIns="0" bIns="0" anchor="ctr"/>
          <a:lstStyle/>
          <a:p>
            <a:pPr algn="ctr">
              <a:defRPr/>
            </a:pPr>
            <a:r>
              <a:rPr lang="en-US" sz="1300" dirty="0" smtClean="0">
                <a:solidFill>
                  <a:srgbClr val="BFBFBF"/>
                </a:solidFill>
                <a:latin typeface="Helvetica Light"/>
                <a:cs typeface="Helvetica Light"/>
              </a:rPr>
              <a:t>Cataloging</a:t>
            </a:r>
            <a:endParaRPr lang="en-US" sz="1300" dirty="0">
              <a:solidFill>
                <a:srgbClr val="BFBFBF"/>
              </a:solidFill>
              <a:latin typeface="Helvetica Light"/>
              <a:cs typeface="Helvetica Light"/>
            </a:endParaRPr>
          </a:p>
        </p:txBody>
      </p:sp>
      <p:sp>
        <p:nvSpPr>
          <p:cNvPr id="9" name="Rectangle 8"/>
          <p:cNvSpPr/>
          <p:nvPr/>
        </p:nvSpPr>
        <p:spPr>
          <a:xfrm>
            <a:off x="0" y="698500"/>
            <a:ext cx="9144000" cy="6159500"/>
          </a:xfrm>
          <a:prstGeom prst="rect">
            <a:avLst/>
          </a:prstGeom>
          <a:solidFill>
            <a:schemeClr val="tx1">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burst.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828800" y="838200"/>
            <a:ext cx="6858000" cy="6858000"/>
          </a:xfrm>
          <a:prstGeom prst="rect">
            <a:avLst/>
          </a:prstGeom>
        </p:spPr>
      </p:pic>
      <p:sp>
        <p:nvSpPr>
          <p:cNvPr id="53" name="Text Box 42">
            <a:hlinkClick r:id="" action="ppaction://noaction"/>
          </p:cNvPr>
          <p:cNvSpPr>
            <a:spLocks noChangeArrowheads="1"/>
          </p:cNvSpPr>
          <p:nvPr/>
        </p:nvSpPr>
        <p:spPr bwMode="auto">
          <a:xfrm>
            <a:off x="504371" y="3525729"/>
            <a:ext cx="1963058" cy="1374585"/>
          </a:xfrm>
          <a:prstGeom prst="roundRect">
            <a:avLst>
              <a:gd name="adj" fmla="val 5704"/>
            </a:avLst>
          </a:prstGeom>
          <a:blipFill rotWithShape="1">
            <a:blip r:embed="rId7"/>
            <a:stretch>
              <a:fillRect/>
            </a:stretch>
          </a:blipFill>
          <a:ln w="9525">
            <a:solidFill>
              <a:srgbClr val="FFC200"/>
            </a:solidFill>
            <a:round/>
            <a:headEnd/>
            <a:tailEnd/>
          </a:ln>
          <a:effectLst/>
        </p:spPr>
        <p:txBody>
          <a:bodyPr lIns="0" tIns="0" rIns="0" bIns="0" anchor="ctr"/>
          <a:lstStyle/>
          <a:p>
            <a:pPr algn="ctr">
              <a:defRPr/>
            </a:pPr>
            <a:r>
              <a:rPr lang="en-US" sz="1300" b="1" dirty="0" smtClean="0">
                <a:solidFill>
                  <a:schemeClr val="tx1">
                    <a:lumMod val="50000"/>
                    <a:lumOff val="50000"/>
                  </a:schemeClr>
                </a:solidFill>
                <a:effectLst>
                  <a:innerShdw blurRad="114300">
                    <a:prstClr val="black"/>
                  </a:innerShdw>
                </a:effectLst>
                <a:latin typeface="Helvetica Neue"/>
                <a:cs typeface="Helvetica Neue"/>
              </a:rPr>
              <a:t>Business Intelligence </a:t>
            </a:r>
          </a:p>
          <a:p>
            <a:pPr algn="ctr">
              <a:defRPr/>
            </a:pPr>
            <a:r>
              <a:rPr lang="en-US" sz="1300" b="1" dirty="0" smtClean="0">
                <a:solidFill>
                  <a:schemeClr val="tx1">
                    <a:lumMod val="50000"/>
                    <a:lumOff val="50000"/>
                  </a:schemeClr>
                </a:solidFill>
                <a:effectLst>
                  <a:innerShdw blurRad="114300">
                    <a:prstClr val="black"/>
                  </a:innerShdw>
                </a:effectLst>
                <a:latin typeface="Helvetica Neue"/>
                <a:cs typeface="Helvetica Neue"/>
              </a:rPr>
              <a:t>and Analytics</a:t>
            </a:r>
            <a:endParaRPr lang="en-US" sz="1300" b="1" dirty="0">
              <a:solidFill>
                <a:schemeClr val="tx1">
                  <a:lumMod val="50000"/>
                  <a:lumOff val="50000"/>
                </a:schemeClr>
              </a:solidFill>
              <a:effectLst>
                <a:innerShdw blurRad="114300">
                  <a:prstClr val="black"/>
                </a:innerShdw>
              </a:effectLst>
              <a:latin typeface="Helvetica Neue"/>
              <a:cs typeface="Helvetica Neue"/>
            </a:endParaRPr>
          </a:p>
        </p:txBody>
      </p:sp>
      <p:sp>
        <p:nvSpPr>
          <p:cNvPr id="4" name="Title 3"/>
          <p:cNvSpPr>
            <a:spLocks noGrp="1"/>
          </p:cNvSpPr>
          <p:nvPr>
            <p:ph type="ctrTitle"/>
          </p:nvPr>
        </p:nvSpPr>
        <p:spPr/>
        <p:txBody>
          <a:bodyPr/>
          <a:lstStyle/>
          <a:p>
            <a:r>
              <a:rPr lang="en-US" dirty="0" smtClean="0"/>
              <a:t>Analytics</a:t>
            </a:r>
            <a:endParaRPr lang="en-US" dirty="0"/>
          </a:p>
        </p:txBody>
      </p:sp>
    </p:spTree>
    <p:extLst>
      <p:ext uri="{BB962C8B-B14F-4D97-AF65-F5344CB8AC3E}">
        <p14:creationId xmlns:p14="http://schemas.microsoft.com/office/powerpoint/2010/main" val="233553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7"/>
          <p:cNvSpPr>
            <a:spLocks noChangeArrowheads="1"/>
          </p:cNvSpPr>
          <p:nvPr/>
        </p:nvSpPr>
        <p:spPr bwMode="auto">
          <a:xfrm>
            <a:off x="7402512" y="4114800"/>
            <a:ext cx="1589088" cy="340519"/>
          </a:xfrm>
          <a:prstGeom prst="roundRect">
            <a:avLst>
              <a:gd name="adj" fmla="val 16667"/>
            </a:avLst>
          </a:prstGeom>
          <a:solidFill>
            <a:srgbClr val="FFFFFF">
              <a:alpha val="56000"/>
            </a:srgbClr>
          </a:solidFill>
          <a:ln w="9525">
            <a:solidFill>
              <a:srgbClr val="FFFF00"/>
            </a:solidFill>
            <a:miter lim="800000"/>
            <a:headEnd/>
            <a:tailEnd/>
          </a:ln>
        </p:spPr>
        <p:txBody>
          <a:bodyPr>
            <a:spAutoFit/>
          </a:bodyPr>
          <a:lstStyle/>
          <a:p>
            <a:pPr algn="ctr"/>
            <a:r>
              <a:rPr lang="en-US" sz="1400" b="1" dirty="0">
                <a:solidFill>
                  <a:schemeClr val="tx1">
                    <a:lumMod val="65000"/>
                    <a:lumOff val="35000"/>
                  </a:schemeClr>
                </a:solidFill>
                <a:latin typeface="Helvetica Light"/>
                <a:cs typeface="Helvetica Light"/>
              </a:rPr>
              <a:t>Near real-time</a:t>
            </a:r>
          </a:p>
        </p:txBody>
      </p:sp>
      <p:sp>
        <p:nvSpPr>
          <p:cNvPr id="23" name="Text Box 8"/>
          <p:cNvSpPr>
            <a:spLocks noChangeArrowheads="1"/>
          </p:cNvSpPr>
          <p:nvPr/>
        </p:nvSpPr>
        <p:spPr bwMode="auto">
          <a:xfrm>
            <a:off x="5638800" y="4302919"/>
            <a:ext cx="1635125" cy="340519"/>
          </a:xfrm>
          <a:prstGeom prst="roundRect">
            <a:avLst>
              <a:gd name="adj" fmla="val 16667"/>
            </a:avLst>
          </a:prstGeom>
          <a:solidFill>
            <a:srgbClr val="FFFFFF">
              <a:alpha val="56000"/>
            </a:srgbClr>
          </a:solidFill>
          <a:ln w="9525">
            <a:solidFill>
              <a:srgbClr val="FFE77E"/>
            </a:solidFill>
            <a:miter lim="800000"/>
            <a:headEnd/>
            <a:tailEnd/>
          </a:ln>
        </p:spPr>
        <p:txBody>
          <a:bodyPr>
            <a:spAutoFit/>
          </a:bodyPr>
          <a:lstStyle/>
          <a:p>
            <a:pPr algn="ctr"/>
            <a:r>
              <a:rPr lang="en-US" sz="1400" b="1" dirty="0">
                <a:solidFill>
                  <a:schemeClr val="tx1">
                    <a:lumMod val="65000"/>
                    <a:lumOff val="35000"/>
                  </a:schemeClr>
                </a:solidFill>
                <a:latin typeface="Helvetica Light"/>
                <a:cs typeface="Helvetica Light"/>
              </a:rPr>
              <a:t>Role-based</a:t>
            </a:r>
          </a:p>
        </p:txBody>
      </p:sp>
      <p:sp>
        <p:nvSpPr>
          <p:cNvPr id="26" name="Text Box 10"/>
          <p:cNvSpPr>
            <a:spLocks noChangeArrowheads="1"/>
          </p:cNvSpPr>
          <p:nvPr/>
        </p:nvSpPr>
        <p:spPr bwMode="auto">
          <a:xfrm>
            <a:off x="7372350" y="4592955"/>
            <a:ext cx="1435100" cy="578882"/>
          </a:xfrm>
          <a:prstGeom prst="roundRect">
            <a:avLst>
              <a:gd name="adj" fmla="val 16667"/>
            </a:avLst>
          </a:prstGeom>
          <a:solidFill>
            <a:srgbClr val="FFFFFF">
              <a:alpha val="56000"/>
            </a:srgbClr>
          </a:solidFill>
          <a:ln w="9525">
            <a:solidFill>
              <a:srgbClr val="FFC200"/>
            </a:solidFill>
            <a:miter lim="800000"/>
            <a:headEnd/>
            <a:tailEnd/>
          </a:ln>
        </p:spPr>
        <p:txBody>
          <a:bodyPr>
            <a:spAutoFit/>
          </a:bodyPr>
          <a:lstStyle/>
          <a:p>
            <a:pPr algn="ctr"/>
            <a:r>
              <a:rPr lang="en-US" sz="1400" b="1">
                <a:solidFill>
                  <a:schemeClr val="tx1">
                    <a:lumMod val="65000"/>
                    <a:lumOff val="35000"/>
                  </a:schemeClr>
                </a:solidFill>
                <a:latin typeface="Helvetica Light"/>
                <a:cs typeface="Helvetica Light"/>
              </a:rPr>
              <a:t>Operational and analytics</a:t>
            </a:r>
          </a:p>
        </p:txBody>
      </p:sp>
      <p:sp>
        <p:nvSpPr>
          <p:cNvPr id="29" name="Text Box 5"/>
          <p:cNvSpPr>
            <a:spLocks noChangeArrowheads="1"/>
          </p:cNvSpPr>
          <p:nvPr/>
        </p:nvSpPr>
        <p:spPr bwMode="auto">
          <a:xfrm>
            <a:off x="5616575" y="4790837"/>
            <a:ext cx="1447800" cy="578882"/>
          </a:xfrm>
          <a:prstGeom prst="roundRect">
            <a:avLst>
              <a:gd name="adj" fmla="val 16667"/>
            </a:avLst>
          </a:prstGeom>
          <a:solidFill>
            <a:srgbClr val="FFFFFF">
              <a:alpha val="56000"/>
            </a:srgbClr>
          </a:solidFill>
          <a:ln w="9525">
            <a:solidFill>
              <a:schemeClr val="accent6">
                <a:lumMod val="75000"/>
              </a:schemeClr>
            </a:solidFill>
            <a:miter lim="800000"/>
            <a:headEnd/>
            <a:tailEnd/>
          </a:ln>
        </p:spPr>
        <p:txBody>
          <a:bodyPr>
            <a:spAutoFit/>
          </a:bodyPr>
          <a:lstStyle/>
          <a:p>
            <a:pPr algn="ctr"/>
            <a:r>
              <a:rPr lang="en-US" sz="1400" b="1" dirty="0">
                <a:solidFill>
                  <a:schemeClr val="tx1">
                    <a:lumMod val="65000"/>
                    <a:lumOff val="35000"/>
                  </a:schemeClr>
                </a:solidFill>
                <a:latin typeface="Helvetica Light"/>
                <a:cs typeface="Helvetica Light"/>
              </a:rPr>
              <a:t>Customizable and intuitive</a:t>
            </a:r>
          </a:p>
        </p:txBody>
      </p:sp>
      <p:sp>
        <p:nvSpPr>
          <p:cNvPr id="32" name="Text Box 7"/>
          <p:cNvSpPr>
            <a:spLocks noChangeArrowheads="1"/>
          </p:cNvSpPr>
          <p:nvPr/>
        </p:nvSpPr>
        <p:spPr bwMode="auto">
          <a:xfrm>
            <a:off x="6324600" y="5517356"/>
            <a:ext cx="1438275" cy="340519"/>
          </a:xfrm>
          <a:prstGeom prst="roundRect">
            <a:avLst>
              <a:gd name="adj" fmla="val 16667"/>
            </a:avLst>
          </a:prstGeom>
          <a:solidFill>
            <a:srgbClr val="FFFFFF">
              <a:alpha val="56000"/>
            </a:srgbClr>
          </a:solidFill>
          <a:ln w="9525">
            <a:solidFill>
              <a:schemeClr val="accent6">
                <a:lumMod val="50000"/>
              </a:schemeClr>
            </a:solidFill>
            <a:miter lim="800000"/>
            <a:headEnd/>
            <a:tailEnd/>
          </a:ln>
        </p:spPr>
        <p:txBody>
          <a:bodyPr>
            <a:spAutoFit/>
          </a:bodyPr>
          <a:lstStyle/>
          <a:p>
            <a:pPr algn="ctr"/>
            <a:r>
              <a:rPr lang="en-US" sz="1400" b="1" dirty="0">
                <a:solidFill>
                  <a:schemeClr val="tx1">
                    <a:lumMod val="65000"/>
                    <a:lumOff val="35000"/>
                  </a:schemeClr>
                </a:solidFill>
                <a:latin typeface="Helvetica Light"/>
                <a:cs typeface="Helvetica Light"/>
              </a:rPr>
              <a:t>ARL reports</a:t>
            </a:r>
          </a:p>
        </p:txBody>
      </p:sp>
      <p:sp>
        <p:nvSpPr>
          <p:cNvPr id="37" name="TextBox 36"/>
          <p:cNvSpPr txBox="1"/>
          <p:nvPr/>
        </p:nvSpPr>
        <p:spPr>
          <a:xfrm>
            <a:off x="306615" y="1066800"/>
            <a:ext cx="4876799" cy="674688"/>
          </a:xfrm>
          <a:prstGeom prst="roundRect">
            <a:avLst>
              <a:gd name="adj" fmla="val 12340"/>
            </a:avLst>
          </a:prstGeom>
          <a:solidFill>
            <a:srgbClr val="FFFFFF">
              <a:alpha val="47000"/>
            </a:srgbClr>
          </a:solidFill>
          <a:ln>
            <a:solidFill>
              <a:srgbClr val="FC5D43"/>
            </a:solidFill>
          </a:ln>
          <a:effectLst/>
        </p:spPr>
        <p:txBody>
          <a:bodyPr lIns="182880" anchor="ctr"/>
          <a:lstStyle/>
          <a:p>
            <a:r>
              <a:rPr lang="en-US" sz="1600" dirty="0">
                <a:solidFill>
                  <a:srgbClr val="404040"/>
                </a:solidFill>
                <a:latin typeface="Helvetica Light"/>
                <a:cs typeface="Helvetica Light"/>
              </a:rPr>
              <a:t>Sophisticated </a:t>
            </a:r>
            <a:r>
              <a:rPr lang="en-US" sz="1600" dirty="0" smtClean="0">
                <a:solidFill>
                  <a:srgbClr val="404040"/>
                </a:solidFill>
                <a:latin typeface="Helvetica Light"/>
                <a:cs typeface="Helvetica Light"/>
              </a:rPr>
              <a:t>analysis, </a:t>
            </a:r>
            <a:r>
              <a:rPr lang="en-US" sz="1600" dirty="0">
                <a:solidFill>
                  <a:srgbClr val="404040"/>
                </a:solidFill>
                <a:latin typeface="Helvetica Light"/>
                <a:cs typeface="Helvetica Light"/>
              </a:rPr>
              <a:t>i</a:t>
            </a:r>
            <a:r>
              <a:rPr lang="en-US" sz="1600" dirty="0" smtClean="0">
                <a:solidFill>
                  <a:srgbClr val="404040"/>
                </a:solidFill>
                <a:latin typeface="Helvetica Light"/>
                <a:cs typeface="Helvetica Light"/>
              </a:rPr>
              <a:t>nformed </a:t>
            </a:r>
            <a:r>
              <a:rPr lang="en-US" sz="1600" dirty="0">
                <a:solidFill>
                  <a:srgbClr val="404040"/>
                </a:solidFill>
                <a:latin typeface="Helvetica Light"/>
                <a:cs typeface="Helvetica Light"/>
              </a:rPr>
              <a:t>decision </a:t>
            </a:r>
            <a:r>
              <a:rPr lang="en-US" sz="1600" dirty="0" smtClean="0">
                <a:solidFill>
                  <a:srgbClr val="404040"/>
                </a:solidFill>
                <a:latin typeface="Helvetica Light"/>
                <a:cs typeface="Helvetica Light"/>
              </a:rPr>
              <a:t>making</a:t>
            </a:r>
            <a:endParaRPr lang="en-US" sz="1600" dirty="0">
              <a:solidFill>
                <a:srgbClr val="404040"/>
              </a:solidFill>
              <a:latin typeface="Helvetica Light"/>
              <a:cs typeface="Helvetica Light"/>
            </a:endParaRPr>
          </a:p>
        </p:txBody>
      </p:sp>
      <p:sp>
        <p:nvSpPr>
          <p:cNvPr id="38" name="TextBox 37"/>
          <p:cNvSpPr txBox="1"/>
          <p:nvPr/>
        </p:nvSpPr>
        <p:spPr>
          <a:xfrm>
            <a:off x="304801" y="2112963"/>
            <a:ext cx="4876798" cy="673100"/>
          </a:xfrm>
          <a:prstGeom prst="roundRect">
            <a:avLst>
              <a:gd name="adj" fmla="val 19051"/>
            </a:avLst>
          </a:prstGeom>
          <a:solidFill>
            <a:srgbClr val="FFFFFF">
              <a:alpha val="47000"/>
            </a:srgbClr>
          </a:solidFill>
          <a:ln>
            <a:solidFill>
              <a:srgbClr val="42B675"/>
            </a:solidFill>
          </a:ln>
          <a:effectLst/>
        </p:spPr>
        <p:txBody>
          <a:bodyPr lIns="182880" anchor="ctr"/>
          <a:lstStyle/>
          <a:p>
            <a:r>
              <a:rPr lang="en-US" sz="1600" dirty="0">
                <a:solidFill>
                  <a:srgbClr val="404040"/>
                </a:solidFill>
                <a:latin typeface="Helvetica Light"/>
                <a:cs typeface="Helvetica Light"/>
              </a:rPr>
              <a:t>Analytics data as part of daily work</a:t>
            </a:r>
          </a:p>
        </p:txBody>
      </p:sp>
      <p:sp>
        <p:nvSpPr>
          <p:cNvPr id="39" name="TextBox 38"/>
          <p:cNvSpPr txBox="1"/>
          <p:nvPr/>
        </p:nvSpPr>
        <p:spPr>
          <a:xfrm>
            <a:off x="304801" y="3159125"/>
            <a:ext cx="4876798" cy="673100"/>
          </a:xfrm>
          <a:prstGeom prst="roundRect">
            <a:avLst>
              <a:gd name="adj" fmla="val 16487"/>
            </a:avLst>
          </a:prstGeom>
          <a:solidFill>
            <a:srgbClr val="FFFFFF">
              <a:alpha val="47000"/>
            </a:srgbClr>
          </a:solidFill>
          <a:ln>
            <a:solidFill>
              <a:srgbClr val="3F8AC5"/>
            </a:solidFill>
          </a:ln>
          <a:effectLst/>
        </p:spPr>
        <p:txBody>
          <a:bodyPr lIns="182880" anchor="ctr"/>
          <a:lstStyle/>
          <a:p>
            <a:r>
              <a:rPr lang="en-US" sz="1600" dirty="0" smtClean="0">
                <a:solidFill>
                  <a:srgbClr val="404040"/>
                </a:solidFill>
                <a:latin typeface="Helvetica Light"/>
                <a:cs typeface="Helvetica Light"/>
              </a:rPr>
              <a:t>Suite of industry-relevant report templates</a:t>
            </a:r>
            <a:endParaRPr lang="en-US" sz="1600" dirty="0">
              <a:solidFill>
                <a:srgbClr val="404040"/>
              </a:solidFill>
              <a:latin typeface="Helvetica Light"/>
              <a:cs typeface="Helvetica Light"/>
            </a:endParaRPr>
          </a:p>
        </p:txBody>
      </p:sp>
      <p:sp>
        <p:nvSpPr>
          <p:cNvPr id="40" name="TextBox 39"/>
          <p:cNvSpPr txBox="1"/>
          <p:nvPr/>
        </p:nvSpPr>
        <p:spPr>
          <a:xfrm>
            <a:off x="304801" y="4205288"/>
            <a:ext cx="4876798" cy="673100"/>
          </a:xfrm>
          <a:prstGeom prst="roundRect">
            <a:avLst>
              <a:gd name="adj" fmla="val 17769"/>
            </a:avLst>
          </a:prstGeom>
          <a:solidFill>
            <a:srgbClr val="FFFFFF">
              <a:alpha val="47000"/>
            </a:srgbClr>
          </a:solidFill>
          <a:ln>
            <a:solidFill>
              <a:srgbClr val="660066"/>
            </a:solidFill>
          </a:ln>
          <a:effectLst/>
        </p:spPr>
        <p:txBody>
          <a:bodyPr lIns="182880" anchor="ctr"/>
          <a:lstStyle/>
          <a:p>
            <a:r>
              <a:rPr lang="en-US" sz="1600" dirty="0" smtClean="0">
                <a:solidFill>
                  <a:srgbClr val="404040"/>
                </a:solidFill>
                <a:latin typeface="Helvetica Light"/>
                <a:cs typeface="Helvetica Light"/>
              </a:rPr>
              <a:t>Diverse customization options</a:t>
            </a:r>
            <a:endParaRPr lang="en-US" sz="1600" dirty="0">
              <a:solidFill>
                <a:srgbClr val="404040"/>
              </a:solidFill>
              <a:latin typeface="Helvetica Light"/>
              <a:cs typeface="Helvetica Light"/>
            </a:endParaRPr>
          </a:p>
        </p:txBody>
      </p:sp>
      <p:pic>
        <p:nvPicPr>
          <p:cNvPr id="47" name="Picture 4" descr="Alma-BI"/>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410200" y="1066801"/>
            <a:ext cx="3657600" cy="2895600"/>
          </a:xfrm>
          <a:prstGeom prst="rect">
            <a:avLst/>
          </a:prstGeom>
          <a:noFill/>
          <a:ln w="9525">
            <a:solidFill>
              <a:schemeClr val="bg1">
                <a:lumMod val="75000"/>
              </a:schemeClr>
            </a:solidFill>
            <a:miter lim="800000"/>
            <a:headEnd/>
            <a:tailEnd/>
          </a:ln>
        </p:spPr>
      </p:pic>
      <p:sp>
        <p:nvSpPr>
          <p:cNvPr id="2" name="Title 1"/>
          <p:cNvSpPr>
            <a:spLocks noGrp="1"/>
          </p:cNvSpPr>
          <p:nvPr>
            <p:ph type="ctrTitle"/>
          </p:nvPr>
        </p:nvSpPr>
        <p:spPr/>
        <p:txBody>
          <a:bodyPr/>
          <a:lstStyle/>
          <a:p>
            <a:r>
              <a:rPr lang="en-US" dirty="0" smtClean="0"/>
              <a:t>Analytics</a:t>
            </a:r>
            <a:endParaRPr lang="en-US" dirty="0"/>
          </a:p>
        </p:txBody>
      </p:sp>
    </p:spTree>
    <p:extLst>
      <p:ext uri="{BB962C8B-B14F-4D97-AF65-F5344CB8AC3E}">
        <p14:creationId xmlns:p14="http://schemas.microsoft.com/office/powerpoint/2010/main" val="355369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7" name="Picture 4" descr="Alma-BI"/>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1"/>
          <a:stretch/>
        </p:blipFill>
        <p:spPr bwMode="auto">
          <a:xfrm>
            <a:off x="1265162" y="1560287"/>
            <a:ext cx="8488438" cy="4230913"/>
          </a:xfrm>
          <a:prstGeom prst="rect">
            <a:avLst/>
          </a:prstGeom>
          <a:noFill/>
          <a:ln w="9525">
            <a:noFill/>
            <a:miter lim="800000"/>
            <a:headEnd/>
            <a:tailEnd/>
          </a:ln>
          <a:effectLst>
            <a:outerShdw blurRad="180975" sx="102000" sy="102000" algn="ctr" rotWithShape="0">
              <a:schemeClr val="bg1">
                <a:alpha val="40000"/>
              </a:schemeClr>
            </a:outerShdw>
            <a:reflection blurRad="6350" stA="50000" endA="300" endPos="55000" dir="5400000" sy="-100000" algn="bl" rotWithShape="0"/>
          </a:effectLst>
        </p:spPr>
      </p:pic>
      <p:cxnSp>
        <p:nvCxnSpPr>
          <p:cNvPr id="8" name="Straight Arrow Connector 7"/>
          <p:cNvCxnSpPr>
            <a:stCxn id="35" idx="5"/>
          </p:cNvCxnSpPr>
          <p:nvPr/>
        </p:nvCxnSpPr>
        <p:spPr>
          <a:xfrm>
            <a:off x="1063106" y="2388744"/>
            <a:ext cx="308494" cy="202056"/>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122162" y="1447800"/>
            <a:ext cx="1143000" cy="1143000"/>
            <a:chOff x="228600" y="558800"/>
            <a:chExt cx="1727199" cy="1727199"/>
          </a:xfrm>
        </p:grpSpPr>
        <p:sp>
          <p:nvSpPr>
            <p:cNvPr id="34" name="Oval 33"/>
            <p:cNvSpPr/>
            <p:nvPr/>
          </p:nvSpPr>
          <p:spPr>
            <a:xfrm>
              <a:off x="228600" y="558800"/>
              <a:ext cx="1727199" cy="1727199"/>
            </a:xfrm>
            <a:prstGeom prst="ellipse">
              <a:avLst/>
            </a:prstGeom>
            <a:gradFill flip="none" rotWithShape="1">
              <a:gsLst>
                <a:gs pos="0">
                  <a:schemeClr val="bg1">
                    <a:alpha val="56000"/>
                  </a:schemeClr>
                </a:gs>
                <a:gs pos="100000">
                  <a:schemeClr val="bg1">
                    <a:lumMod val="75000"/>
                    <a:alpha val="56000"/>
                  </a:schemeClr>
                </a:gs>
              </a:gsLst>
              <a:lin ang="162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302684" y="632884"/>
              <a:ext cx="1579030" cy="1579030"/>
            </a:xfrm>
            <a:prstGeom prst="ellipse">
              <a:avLst/>
            </a:prstGeom>
            <a:solidFill>
              <a:srgbClr val="FFFFFF">
                <a:alpha val="82000"/>
              </a:srgbClr>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bg1">
                      <a:lumMod val="50000"/>
                    </a:schemeClr>
                  </a:solidFill>
                  <a:latin typeface="Helvetica Light"/>
                  <a:cs typeface="Helvetica Light"/>
                </a:rPr>
                <a:t>Staff</a:t>
              </a:r>
            </a:p>
            <a:p>
              <a:pPr algn="ctr"/>
              <a:r>
                <a:rPr lang="en-US" sz="1600" dirty="0" smtClean="0">
                  <a:solidFill>
                    <a:schemeClr val="bg1">
                      <a:lumMod val="50000"/>
                    </a:schemeClr>
                  </a:solidFill>
                  <a:latin typeface="Helvetica Light"/>
                  <a:cs typeface="Helvetica Light"/>
                </a:rPr>
                <a:t>Tasks</a:t>
              </a:r>
              <a:endParaRPr lang="en-US" sz="1600" dirty="0">
                <a:solidFill>
                  <a:schemeClr val="bg1">
                    <a:lumMod val="50000"/>
                  </a:schemeClr>
                </a:solidFill>
                <a:latin typeface="Helvetica Light"/>
                <a:cs typeface="Helvetica Light"/>
              </a:endParaRPr>
            </a:p>
          </p:txBody>
        </p:sp>
      </p:grpSp>
      <p:cxnSp>
        <p:nvCxnSpPr>
          <p:cNvPr id="39" name="Straight Arrow Connector 38"/>
          <p:cNvCxnSpPr>
            <a:stCxn id="44" idx="2"/>
          </p:cNvCxnSpPr>
          <p:nvPr/>
        </p:nvCxnSpPr>
        <p:spPr>
          <a:xfrm>
            <a:off x="8153400" y="1363133"/>
            <a:ext cx="0" cy="1025611"/>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7399867" y="838200"/>
            <a:ext cx="1507066" cy="524933"/>
            <a:chOff x="7399867" y="838200"/>
            <a:chExt cx="1507066" cy="524933"/>
          </a:xfrm>
        </p:grpSpPr>
        <p:sp>
          <p:nvSpPr>
            <p:cNvPr id="44" name="Rounded Rectangle 43"/>
            <p:cNvSpPr/>
            <p:nvPr/>
          </p:nvSpPr>
          <p:spPr>
            <a:xfrm>
              <a:off x="7399867" y="838200"/>
              <a:ext cx="1507066" cy="524933"/>
            </a:xfrm>
            <a:prstGeom prst="roundRect">
              <a:avLst>
                <a:gd name="adj" fmla="val 10906"/>
              </a:avLst>
            </a:prstGeom>
            <a:gradFill flip="none" rotWithShape="1">
              <a:gsLst>
                <a:gs pos="0">
                  <a:srgbClr val="FFFFFF"/>
                </a:gs>
                <a:gs pos="100000">
                  <a:schemeClr val="bg1">
                    <a:lumMod val="85000"/>
                  </a:schemeClr>
                </a:gs>
              </a:gsLst>
              <a:lin ang="16200000" scaled="0"/>
              <a:tileRect/>
            </a:gra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rgbClr val="A6A6A6"/>
                </a:solidFill>
                <a:latin typeface="Helvetica Light"/>
                <a:cs typeface="Helvetica Light"/>
              </a:endParaRPr>
            </a:p>
          </p:txBody>
        </p:sp>
        <p:sp>
          <p:nvSpPr>
            <p:cNvPr id="9" name="Rounded Rectangle 8"/>
            <p:cNvSpPr/>
            <p:nvPr/>
          </p:nvSpPr>
          <p:spPr>
            <a:xfrm>
              <a:off x="7467600" y="910166"/>
              <a:ext cx="1371600" cy="381000"/>
            </a:xfrm>
            <a:prstGeom prst="roundRect">
              <a:avLst>
                <a:gd name="adj" fmla="val 10906"/>
              </a:avLst>
            </a:prstGeom>
            <a:solidFill>
              <a:srgbClr val="FFFFFF"/>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7F7F7F"/>
                  </a:solidFill>
                  <a:latin typeface="Helvetica Light"/>
                  <a:cs typeface="Helvetica Light"/>
                </a:rPr>
                <a:t>Notifications</a:t>
              </a:r>
              <a:endParaRPr lang="en-US" sz="1600" dirty="0">
                <a:solidFill>
                  <a:srgbClr val="7F7F7F"/>
                </a:solidFill>
                <a:latin typeface="Helvetica Light"/>
                <a:cs typeface="Helvetica Light"/>
              </a:endParaRPr>
            </a:p>
          </p:txBody>
        </p:sp>
      </p:grpSp>
      <p:cxnSp>
        <p:nvCxnSpPr>
          <p:cNvPr id="53" name="Straight Arrow Connector 52"/>
          <p:cNvCxnSpPr/>
          <p:nvPr/>
        </p:nvCxnSpPr>
        <p:spPr>
          <a:xfrm>
            <a:off x="5467350" y="2095500"/>
            <a:ext cx="0" cy="369444"/>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1" idx="4"/>
          </p:cNvCxnSpPr>
          <p:nvPr/>
        </p:nvCxnSpPr>
        <p:spPr>
          <a:xfrm>
            <a:off x="5448300" y="2095500"/>
            <a:ext cx="952500" cy="2705100"/>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1" idx="4"/>
          </p:cNvCxnSpPr>
          <p:nvPr/>
        </p:nvCxnSpPr>
        <p:spPr>
          <a:xfrm>
            <a:off x="5448300" y="2095500"/>
            <a:ext cx="1790700" cy="1333500"/>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4648200" y="495300"/>
            <a:ext cx="1600200" cy="1600200"/>
            <a:chOff x="228600" y="558800"/>
            <a:chExt cx="1727199" cy="1727199"/>
          </a:xfrm>
        </p:grpSpPr>
        <p:sp>
          <p:nvSpPr>
            <p:cNvPr id="51" name="Oval 50"/>
            <p:cNvSpPr/>
            <p:nvPr/>
          </p:nvSpPr>
          <p:spPr>
            <a:xfrm>
              <a:off x="228600" y="558800"/>
              <a:ext cx="1727199" cy="1727199"/>
            </a:xfrm>
            <a:prstGeom prst="ellipse">
              <a:avLst/>
            </a:prstGeom>
            <a:gradFill flip="none" rotWithShape="1">
              <a:gsLst>
                <a:gs pos="0">
                  <a:schemeClr val="bg1">
                    <a:alpha val="56000"/>
                  </a:schemeClr>
                </a:gs>
                <a:gs pos="100000">
                  <a:schemeClr val="bg1">
                    <a:lumMod val="75000"/>
                    <a:alpha val="56000"/>
                  </a:schemeClr>
                </a:gs>
              </a:gsLst>
              <a:lin ang="162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302684" y="632884"/>
              <a:ext cx="1579030" cy="1579030"/>
            </a:xfrm>
            <a:prstGeom prst="ellipse">
              <a:avLst/>
            </a:prstGeom>
            <a:solidFill>
              <a:srgbClr val="FFFFFF">
                <a:alpha val="82000"/>
              </a:srgbClr>
            </a:solidFill>
            <a:ln>
              <a:solidFill>
                <a:srgbClr val="9C31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7F7F7F"/>
                  </a:solidFill>
                  <a:latin typeface="Helvetica Light"/>
                  <a:cs typeface="Helvetica Light"/>
                </a:rPr>
                <a:t>Usage</a:t>
              </a:r>
            </a:p>
            <a:p>
              <a:pPr algn="ctr"/>
              <a:r>
                <a:rPr lang="en-US" sz="1600" dirty="0" smtClean="0">
                  <a:solidFill>
                    <a:srgbClr val="7F7F7F"/>
                  </a:solidFill>
                  <a:latin typeface="Helvetica Light"/>
                  <a:cs typeface="Helvetica Light"/>
                </a:rPr>
                <a:t>Statistics</a:t>
              </a:r>
            </a:p>
          </p:txBody>
        </p:sp>
      </p:grpSp>
      <p:grpSp>
        <p:nvGrpSpPr>
          <p:cNvPr id="69" name="Group 68"/>
          <p:cNvGrpSpPr/>
          <p:nvPr/>
        </p:nvGrpSpPr>
        <p:grpSpPr>
          <a:xfrm>
            <a:off x="122162" y="4958862"/>
            <a:ext cx="1600200" cy="1600200"/>
            <a:chOff x="228600" y="558800"/>
            <a:chExt cx="1727199" cy="1727199"/>
          </a:xfrm>
        </p:grpSpPr>
        <p:sp>
          <p:nvSpPr>
            <p:cNvPr id="70" name="Oval 69"/>
            <p:cNvSpPr/>
            <p:nvPr/>
          </p:nvSpPr>
          <p:spPr>
            <a:xfrm>
              <a:off x="228600" y="558800"/>
              <a:ext cx="1727199" cy="1727199"/>
            </a:xfrm>
            <a:prstGeom prst="ellipse">
              <a:avLst/>
            </a:prstGeom>
            <a:gradFill flip="none" rotWithShape="1">
              <a:gsLst>
                <a:gs pos="0">
                  <a:schemeClr val="bg1">
                    <a:alpha val="56000"/>
                  </a:schemeClr>
                </a:gs>
                <a:gs pos="100000">
                  <a:schemeClr val="bg1">
                    <a:lumMod val="75000"/>
                    <a:alpha val="56000"/>
                  </a:schemeClr>
                </a:gs>
              </a:gsLst>
              <a:lin ang="162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02684" y="632884"/>
              <a:ext cx="1579030" cy="1579030"/>
            </a:xfrm>
            <a:prstGeom prst="ellipse">
              <a:avLst/>
            </a:prstGeom>
            <a:solidFill>
              <a:srgbClr val="FFFFFF">
                <a:alpha val="82000"/>
              </a:srgbClr>
            </a:solidFill>
            <a:ln>
              <a:solidFill>
                <a:srgbClr val="FFC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7F7F7F"/>
                  </a:solidFill>
                  <a:latin typeface="Helvetica Light"/>
                  <a:cs typeface="Helvetica Light"/>
                </a:rPr>
                <a:t>Library</a:t>
              </a:r>
            </a:p>
            <a:p>
              <a:pPr algn="ctr"/>
              <a:r>
                <a:rPr lang="en-US" sz="1600" dirty="0" smtClean="0">
                  <a:solidFill>
                    <a:srgbClr val="7F7F7F"/>
                  </a:solidFill>
                  <a:latin typeface="Helvetica Light"/>
                  <a:cs typeface="Helvetica Light"/>
                </a:rPr>
                <a:t>Calendar</a:t>
              </a:r>
            </a:p>
          </p:txBody>
        </p:sp>
      </p:grpSp>
      <p:cxnSp>
        <p:nvCxnSpPr>
          <p:cNvPr id="72" name="Straight Arrow Connector 71"/>
          <p:cNvCxnSpPr>
            <a:stCxn id="70" idx="7"/>
          </p:cNvCxnSpPr>
          <p:nvPr/>
        </p:nvCxnSpPr>
        <p:spPr>
          <a:xfrm flipV="1">
            <a:off x="1488018" y="4343400"/>
            <a:ext cx="340782" cy="849806"/>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en-US" dirty="0" smtClean="0"/>
              <a:t>Analytics</a:t>
            </a:r>
            <a:endParaRPr lang="en-US" dirty="0"/>
          </a:p>
        </p:txBody>
      </p:sp>
    </p:spTree>
    <p:extLst>
      <p:ext uri="{BB962C8B-B14F-4D97-AF65-F5344CB8AC3E}">
        <p14:creationId xmlns:p14="http://schemas.microsoft.com/office/powerpoint/2010/main" val="309357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1882205"/>
          </a:xfrm>
          <a:prstGeom prst="rect">
            <a:avLst/>
          </a:prstGeom>
        </p:spPr>
      </p:pic>
      <p:pic>
        <p:nvPicPr>
          <p:cNvPr id="20" name="Picture 19" descr="burs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2209800"/>
            <a:ext cx="4953000" cy="4953000"/>
          </a:xfrm>
          <a:prstGeom prst="rect">
            <a:avLst/>
          </a:prstGeom>
        </p:spPr>
      </p:pic>
      <p:grpSp>
        <p:nvGrpSpPr>
          <p:cNvPr id="22" name="Group 21"/>
          <p:cNvGrpSpPr/>
          <p:nvPr/>
        </p:nvGrpSpPr>
        <p:grpSpPr>
          <a:xfrm>
            <a:off x="0" y="0"/>
            <a:ext cx="9144000" cy="3466337"/>
            <a:chOff x="0" y="0"/>
            <a:chExt cx="9144000" cy="3466337"/>
          </a:xfrm>
        </p:grpSpPr>
        <p:pic>
          <p:nvPicPr>
            <p:cNvPr id="9" name="Picture 8" descr="map.png"/>
            <p:cNvPicPr>
              <a:picLocks noChangeAspect="1"/>
            </p:cNvPicPr>
            <p:nvPr/>
          </p:nvPicPr>
          <p:blipFill>
            <a:blip r:embed="rId5">
              <a:alphaModFix/>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0"/>
              <a:ext cx="9144000" cy="3443542"/>
            </a:xfrm>
            <a:prstGeom prst="rect">
              <a:avLst/>
            </a:prstGeom>
          </p:spPr>
        </p:pic>
        <p:pic>
          <p:nvPicPr>
            <p:cNvPr id="16" name="Picture 15" descr="map.png"/>
            <p:cNvPicPr>
              <a:picLocks noChangeAspect="1"/>
            </p:cNvPicPr>
            <p:nvPr/>
          </p:nvPicPr>
          <p:blipFill>
            <a:blip r:embed="rId5">
              <a:alphaModFix/>
              <a:extLst>
                <a:ext uri="{BEBA8EAE-BF5A-486C-A8C5-ECC9F3942E4B}">
                  <a14:imgProps xmlns:a14="http://schemas.microsoft.com/office/drawing/2010/main">
                    <a14:imgLayer r:embed="rId7">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8253"/>
              <a:ext cx="9144000" cy="3443542"/>
            </a:xfrm>
            <a:prstGeom prst="rect">
              <a:avLst/>
            </a:prstGeom>
          </p:spPr>
        </p:pic>
        <p:pic>
          <p:nvPicPr>
            <p:cNvPr id="17" name="Picture 16" descr="map.png"/>
            <p:cNvPicPr>
              <a:picLocks noChangeAspect="1"/>
            </p:cNvPicPr>
            <p:nvPr/>
          </p:nvPicPr>
          <p:blipFill>
            <a:blip r:embed="rId5">
              <a:alphaModFix/>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8253"/>
              <a:ext cx="9144000" cy="3443542"/>
            </a:xfrm>
            <a:prstGeom prst="rect">
              <a:avLst/>
            </a:prstGeom>
          </p:spPr>
        </p:pic>
        <p:pic>
          <p:nvPicPr>
            <p:cNvPr id="18" name="Picture 17" descr="map.png"/>
            <p:cNvPicPr>
              <a:picLocks noChangeAspect="1"/>
            </p:cNvPicPr>
            <p:nvPr/>
          </p:nvPicPr>
          <p:blipFill>
            <a:blip r:embed="rId5">
              <a:alphaModFix/>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8253"/>
              <a:ext cx="9144000" cy="3443542"/>
            </a:xfrm>
            <a:prstGeom prst="rect">
              <a:avLst/>
            </a:prstGeom>
          </p:spPr>
        </p:pic>
        <p:pic>
          <p:nvPicPr>
            <p:cNvPr id="19" name="Picture 18" descr="map.png"/>
            <p:cNvPicPr>
              <a:picLocks noChangeAspect="1"/>
            </p:cNvPicPr>
            <p:nvPr/>
          </p:nvPicPr>
          <p:blipFill>
            <a:blip r:embed="rId5">
              <a:alphaModFix/>
              <a:extLst>
                <a:ext uri="{BEBA8EAE-BF5A-486C-A8C5-ECC9F3942E4B}">
                  <a14:imgProps xmlns:a14="http://schemas.microsoft.com/office/drawing/2010/main">
                    <a14:imgLayer r:embed="rId9">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0" y="22795"/>
              <a:ext cx="9144000" cy="3443542"/>
            </a:xfrm>
            <a:prstGeom prst="rect">
              <a:avLst/>
            </a:prstGeom>
          </p:spPr>
        </p:pic>
      </p:grpSp>
      <p:pic>
        <p:nvPicPr>
          <p:cNvPr id="12" name="Picture 11"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cxnSp>
        <p:nvCxnSpPr>
          <p:cNvPr id="32" name="Straight Connector 31"/>
          <p:cNvCxnSpPr/>
          <p:nvPr/>
        </p:nvCxnSpPr>
        <p:spPr>
          <a:xfrm flipH="1">
            <a:off x="1371602" y="1371600"/>
            <a:ext cx="4038598" cy="2362200"/>
          </a:xfrm>
          <a:prstGeom prst="line">
            <a:avLst/>
          </a:prstGeom>
          <a:ln w="38100" cmpd="sng">
            <a:solidFill>
              <a:schemeClr val="bg1"/>
            </a:solidFill>
          </a:ln>
          <a:effectLst>
            <a:outerShdw blurRad="63500" sx="102000" sy="102000" algn="ctr"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1181100" y="3657600"/>
            <a:ext cx="228600" cy="228600"/>
            <a:chOff x="2133600" y="3581400"/>
            <a:chExt cx="228600" cy="228600"/>
          </a:xfrm>
        </p:grpSpPr>
        <p:sp>
          <p:nvSpPr>
            <p:cNvPr id="33" name="Oval 32"/>
            <p:cNvSpPr/>
            <p:nvPr/>
          </p:nvSpPr>
          <p:spPr>
            <a:xfrm>
              <a:off x="2133600" y="3581400"/>
              <a:ext cx="228600" cy="228600"/>
            </a:xfrm>
            <a:prstGeom prst="ellipse">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2171700" y="3619500"/>
              <a:ext cx="152400" cy="152400"/>
            </a:xfrm>
            <a:prstGeom prst="ellipse">
              <a:avLst/>
            </a:prstGeom>
            <a:solidFill>
              <a:schemeClr val="bg1">
                <a:lumMod val="75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5" name="Picture 24" descr="intro_rainbow_ribbon"/>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grpSp>
        <p:nvGrpSpPr>
          <p:cNvPr id="24" name="Group 2"/>
          <p:cNvGrpSpPr/>
          <p:nvPr/>
        </p:nvGrpSpPr>
        <p:grpSpPr>
          <a:xfrm>
            <a:off x="609600" y="4005943"/>
            <a:ext cx="1371600" cy="1371600"/>
            <a:chOff x="5969000" y="3060700"/>
            <a:chExt cx="1371600" cy="1371600"/>
          </a:xfrm>
        </p:grpSpPr>
        <p:sp>
          <p:nvSpPr>
            <p:cNvPr id="28" name="Oval 20"/>
            <p:cNvSpPr/>
            <p:nvPr/>
          </p:nvSpPr>
          <p:spPr>
            <a:xfrm>
              <a:off x="5969000" y="3060700"/>
              <a:ext cx="1371600" cy="1371600"/>
            </a:xfrm>
            <a:prstGeom prst="ellipse">
              <a:avLst/>
            </a:prstGeom>
            <a:solidFill>
              <a:srgbClr val="FFFFFF"/>
            </a:solidFill>
            <a:ln>
              <a:solidFill>
                <a:schemeClr val="bg1">
                  <a:lumMod val="65000"/>
                </a:schemeClr>
              </a:solidFill>
            </a:ln>
            <a:effectLst>
              <a:outerShdw blurRad="40000" dist="23000" dir="5400000" rotWithShape="0">
                <a:schemeClr val="tx1">
                  <a:lumMod val="50000"/>
                  <a:lumOff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1" descr="dvir.pn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6022975" y="3114675"/>
              <a:ext cx="1263650" cy="1263650"/>
            </a:xfrm>
            <a:prstGeom prst="rect">
              <a:avLst/>
            </a:prstGeom>
          </p:spPr>
        </p:pic>
      </p:grpSp>
      <p:sp>
        <p:nvSpPr>
          <p:cNvPr id="35" name="כותרת משנה 8"/>
          <p:cNvSpPr txBox="1">
            <a:spLocks/>
          </p:cNvSpPr>
          <p:nvPr/>
        </p:nvSpPr>
        <p:spPr>
          <a:xfrm>
            <a:off x="2286000" y="4619555"/>
            <a:ext cx="5486400" cy="825669"/>
          </a:xfrm>
          <a:prstGeom prst="rect">
            <a:avLst/>
          </a:prstGeom>
        </p:spPr>
        <p:txBody>
          <a:bodyPr/>
          <a:lst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marR="0" lvl="0" indent="0" algn="l" defTabSz="914400" rtl="0" eaLnBrk="0" fontAlgn="base" latinLnBrk="0" hangingPunct="0">
              <a:lnSpc>
                <a:spcPct val="100000"/>
              </a:lnSpc>
              <a:spcBef>
                <a:spcPct val="35000"/>
              </a:spcBef>
              <a:spcAft>
                <a:spcPct val="0"/>
              </a:spcAft>
              <a:buClrTx/>
              <a:buSzPct val="85000"/>
              <a:buFontTx/>
              <a:buNone/>
              <a:tabLst/>
              <a:defRPr/>
            </a:pPr>
            <a:r>
              <a:rPr kumimoji="0" lang="en-US" sz="1800" b="1" i="0" u="none" strike="noStrike" kern="0" cap="none" spc="0" normalizeH="0" baseline="0" noProof="0" dirty="0" smtClean="0">
                <a:ln>
                  <a:noFill/>
                </a:ln>
                <a:solidFill>
                  <a:srgbClr val="808080">
                    <a:lumMod val="50000"/>
                  </a:srgbClr>
                </a:solidFill>
                <a:effectLst/>
                <a:uLnTx/>
                <a:uFillTx/>
                <a:latin typeface="Verdana"/>
                <a:ea typeface="+mn-ea"/>
                <a:cs typeface="Arial"/>
              </a:rPr>
              <a:t>Dvir Hoffman</a:t>
            </a:r>
          </a:p>
          <a:p>
            <a:pPr marL="0" marR="0" lvl="0" indent="0" algn="l" defTabSz="914400" rtl="0" eaLnBrk="0" fontAlgn="base" latinLnBrk="0" hangingPunct="0">
              <a:lnSpc>
                <a:spcPct val="100000"/>
              </a:lnSpc>
              <a:spcBef>
                <a:spcPct val="35000"/>
              </a:spcBef>
              <a:spcAft>
                <a:spcPct val="0"/>
              </a:spcAft>
              <a:buClrTx/>
              <a:buSzPct val="85000"/>
              <a:buFontTx/>
              <a:buNone/>
              <a:tabLst/>
              <a:defRPr/>
            </a:pPr>
            <a:r>
              <a:rPr kumimoji="0" lang="en-US" sz="1800" b="0" i="0" u="none" strike="noStrike" kern="0" cap="none" spc="0" normalizeH="0" baseline="0" noProof="0" dirty="0" smtClean="0">
                <a:ln>
                  <a:noFill/>
                </a:ln>
                <a:solidFill>
                  <a:srgbClr val="808080">
                    <a:lumMod val="50000"/>
                  </a:srgbClr>
                </a:solidFill>
                <a:effectLst/>
                <a:uLnTx/>
                <a:uFillTx/>
                <a:latin typeface="Verdana"/>
                <a:ea typeface="+mn-ea"/>
                <a:cs typeface="Arial"/>
              </a:rPr>
              <a:t>Director, Product Management &amp; Marketing</a:t>
            </a:r>
          </a:p>
          <a:p>
            <a:pPr marL="0" marR="0" lvl="0" indent="0" algn="l" defTabSz="914400" rtl="0" eaLnBrk="0" fontAlgn="base" latinLnBrk="0" hangingPunct="0">
              <a:lnSpc>
                <a:spcPct val="100000"/>
              </a:lnSpc>
              <a:spcBef>
                <a:spcPct val="35000"/>
              </a:spcBef>
              <a:spcAft>
                <a:spcPct val="0"/>
              </a:spcAft>
              <a:buClrTx/>
              <a:buSzPct val="85000"/>
              <a:buFontTx/>
              <a:buNone/>
              <a:tabLst/>
              <a:defRPr/>
            </a:pPr>
            <a:endParaRPr kumimoji="0" lang="he-IL" sz="1800" b="0" i="0" u="none" strike="noStrike" kern="0" cap="none" spc="0" normalizeH="0" baseline="0" noProof="0" dirty="0">
              <a:ln>
                <a:noFill/>
              </a:ln>
              <a:solidFill>
                <a:srgbClr val="808080">
                  <a:lumMod val="50000"/>
                </a:srgbClr>
              </a:solidFill>
              <a:effectLst/>
              <a:uLnTx/>
              <a:uFillTx/>
              <a:latin typeface="Verdana"/>
              <a:ea typeface="+mn-ea"/>
              <a:cs typeface="Arial"/>
            </a:endParaRPr>
          </a:p>
        </p:txBody>
      </p:sp>
    </p:spTree>
    <p:extLst>
      <p:ext uri="{BB962C8B-B14F-4D97-AF65-F5344CB8AC3E}">
        <p14:creationId xmlns:p14="http://schemas.microsoft.com/office/powerpoint/2010/main" val="170680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05000" y="872067"/>
            <a:ext cx="7239000" cy="4933950"/>
          </a:xfrm>
          <a:prstGeom prst="rect">
            <a:avLst/>
          </a:prstGeom>
          <a:noFill/>
          <a:ln w="9525">
            <a:noFill/>
            <a:miter lim="800000"/>
            <a:headEnd/>
            <a:tailEnd/>
          </a:ln>
          <a:effectLst>
            <a:reflection blurRad="6350" stA="52000" endA="300" endPos="35000" dir="5400000" sy="-100000" algn="bl" rotWithShape="0"/>
          </a:effectLst>
        </p:spPr>
      </p:pic>
      <p:cxnSp>
        <p:nvCxnSpPr>
          <p:cNvPr id="14" name="Straight Arrow Connector 13"/>
          <p:cNvCxnSpPr/>
          <p:nvPr/>
        </p:nvCxnSpPr>
        <p:spPr>
          <a:xfrm>
            <a:off x="5467350" y="2095500"/>
            <a:ext cx="0" cy="369444"/>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304800" y="3124200"/>
            <a:ext cx="2209800" cy="2209800"/>
            <a:chOff x="228600" y="558800"/>
            <a:chExt cx="1727199" cy="1727199"/>
          </a:xfrm>
        </p:grpSpPr>
        <p:sp>
          <p:nvSpPr>
            <p:cNvPr id="16" name="Oval 15"/>
            <p:cNvSpPr/>
            <p:nvPr/>
          </p:nvSpPr>
          <p:spPr>
            <a:xfrm>
              <a:off x="228600" y="558800"/>
              <a:ext cx="1727199" cy="1727199"/>
            </a:xfrm>
            <a:prstGeom prst="ellipse">
              <a:avLst/>
            </a:prstGeom>
            <a:gradFill flip="none" rotWithShape="1">
              <a:gsLst>
                <a:gs pos="0">
                  <a:schemeClr val="bg1">
                    <a:alpha val="56000"/>
                  </a:schemeClr>
                </a:gs>
                <a:gs pos="100000">
                  <a:schemeClr val="bg1">
                    <a:lumMod val="75000"/>
                    <a:alpha val="56000"/>
                  </a:schemeClr>
                </a:gs>
              </a:gsLst>
              <a:lin ang="16200000" scaled="0"/>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02684" y="632884"/>
              <a:ext cx="1579030" cy="1579030"/>
            </a:xfrm>
            <a:prstGeom prst="ellipse">
              <a:avLst/>
            </a:prstGeom>
            <a:solidFill>
              <a:srgbClr val="FFFFFF">
                <a:alpha val="82000"/>
              </a:srgbClr>
            </a:solidFill>
            <a:ln>
              <a:solidFill>
                <a:srgbClr val="3A98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7F7F7F"/>
                  </a:solidFill>
                  <a:latin typeface="Helvetica Light"/>
                  <a:cs typeface="Helvetica Light"/>
                </a:rPr>
                <a:t>Expenditures vs. Allocations</a:t>
              </a:r>
            </a:p>
          </p:txBody>
        </p:sp>
      </p:grpSp>
      <p:cxnSp>
        <p:nvCxnSpPr>
          <p:cNvPr id="18" name="Straight Arrow Connector 17"/>
          <p:cNvCxnSpPr/>
          <p:nvPr/>
        </p:nvCxnSpPr>
        <p:spPr>
          <a:xfrm>
            <a:off x="2514600" y="4360333"/>
            <a:ext cx="1600200" cy="0"/>
          </a:xfrm>
          <a:prstGeom prst="straightConnector1">
            <a:avLst/>
          </a:prstGeom>
          <a:ln>
            <a:solidFill>
              <a:srgbClr val="A6A6A6"/>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en-US" dirty="0" smtClean="0"/>
              <a:t>Funds</a:t>
            </a:r>
            <a:endParaRPr lang="en-US" dirty="0"/>
          </a:p>
        </p:txBody>
      </p:sp>
    </p:spTree>
    <p:extLst>
      <p:ext uri="{BB962C8B-B14F-4D97-AF65-F5344CB8AC3E}">
        <p14:creationId xmlns:p14="http://schemas.microsoft.com/office/powerpoint/2010/main" val="3579473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3-23 at 4.09.41 PM.png"/>
          <p:cNvPicPr>
            <a:picLocks noChangeAspect="1"/>
          </p:cNvPicPr>
          <p:nvPr/>
        </p:nvPicPr>
        <p:blipFill rotWithShape="1">
          <a:blip r:embed="rId3" cstate="print">
            <a:extLst>
              <a:ext uri="{28A0092B-C50C-407E-A947-70E740481C1C}">
                <a14:useLocalDpi xmlns:a14="http://schemas.microsoft.com/office/drawing/2010/main"/>
              </a:ext>
            </a:extLst>
          </a:blip>
          <a:srcRect r="23020" b="19000"/>
          <a:stretch/>
        </p:blipFill>
        <p:spPr>
          <a:xfrm>
            <a:off x="152400" y="1066800"/>
            <a:ext cx="8763001" cy="6172200"/>
          </a:xfrm>
          <a:prstGeom prst="rect">
            <a:avLst/>
          </a:prstGeom>
        </p:spPr>
      </p:pic>
      <p:sp>
        <p:nvSpPr>
          <p:cNvPr id="3" name="Slide Number Placeholder 2"/>
          <p:cNvSpPr>
            <a:spLocks noGrp="1"/>
          </p:cNvSpPr>
          <p:nvPr>
            <p:ph type="sldNum" sz="quarter" idx="12"/>
          </p:nvPr>
        </p:nvSpPr>
        <p:spPr/>
        <p:txBody>
          <a:bodyPr/>
          <a:lstStyle/>
          <a:p>
            <a:fld id="{93CDC1EE-AADE-4B46-B52F-8EA2F7BC95AB}" type="slidenum">
              <a:rPr lang="en-US" smtClean="0"/>
              <a:t>21</a:t>
            </a:fld>
            <a:endParaRPr lang="en-US"/>
          </a:p>
        </p:txBody>
      </p:sp>
      <p:sp>
        <p:nvSpPr>
          <p:cNvPr id="2" name="Title 1"/>
          <p:cNvSpPr>
            <a:spLocks noGrp="1"/>
          </p:cNvSpPr>
          <p:nvPr>
            <p:ph type="ctrTitle"/>
          </p:nvPr>
        </p:nvSpPr>
        <p:spPr/>
        <p:txBody>
          <a:bodyPr/>
          <a:lstStyle/>
          <a:p>
            <a:r>
              <a:rPr lang="en-US" dirty="0" smtClean="0"/>
              <a:t>Analytics</a:t>
            </a:r>
            <a:endParaRPr lang="en-US" dirty="0"/>
          </a:p>
        </p:txBody>
      </p:sp>
    </p:spTree>
    <p:extLst>
      <p:ext uri="{BB962C8B-B14F-4D97-AF65-F5344CB8AC3E}">
        <p14:creationId xmlns:p14="http://schemas.microsoft.com/office/powerpoint/2010/main" val="394620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6" y="1267176"/>
            <a:ext cx="907560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prstGeom prst="rect">
            <a:avLst/>
          </a:prstGeom>
        </p:spPr>
        <p:txBody>
          <a:bodyPr/>
          <a:lstStyle/>
          <a:p>
            <a:pPr>
              <a:defRPr/>
            </a:pPr>
            <a:r>
              <a:rPr lang="en-US" dirty="0" smtClean="0"/>
              <a:t> Ex Libris Ltd., 2013  - Internal and Confidential</a:t>
            </a:r>
            <a:endParaRPr lang="en-US" dirty="0"/>
          </a:p>
        </p:txBody>
      </p:sp>
      <p:sp>
        <p:nvSpPr>
          <p:cNvPr id="3" name="Title 2"/>
          <p:cNvSpPr>
            <a:spLocks noGrp="1"/>
          </p:cNvSpPr>
          <p:nvPr>
            <p:ph type="ctrTitle"/>
          </p:nvPr>
        </p:nvSpPr>
        <p:spPr/>
        <p:txBody>
          <a:bodyPr/>
          <a:lstStyle/>
          <a:p>
            <a:r>
              <a:rPr lang="en-US" dirty="0" smtClean="0"/>
              <a:t>Usage Analysis</a:t>
            </a:r>
            <a:endParaRPr lang="en-US" dirty="0"/>
          </a:p>
        </p:txBody>
      </p:sp>
      <p:sp>
        <p:nvSpPr>
          <p:cNvPr id="11" name="Rectangle 10"/>
          <p:cNvSpPr/>
          <p:nvPr/>
        </p:nvSpPr>
        <p:spPr bwMode="auto">
          <a:xfrm>
            <a:off x="0" y="1219200"/>
            <a:ext cx="9144000" cy="4391376"/>
          </a:xfrm>
          <a:prstGeom prst="rect">
            <a:avLst/>
          </a:prstGeom>
          <a:solidFill>
            <a:srgbClr val="404040">
              <a:alpha val="54902"/>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ounded Rectangle 12"/>
          <p:cNvSpPr/>
          <p:nvPr/>
        </p:nvSpPr>
        <p:spPr bwMode="auto">
          <a:xfrm>
            <a:off x="1320603" y="1699394"/>
            <a:ext cx="2143125" cy="208748"/>
          </a:xfrm>
          <a:prstGeom prst="roundRect">
            <a:avLst/>
          </a:prstGeom>
          <a:noFill/>
          <a:ln w="28575" cap="flat" cmpd="sng" algn="ctr">
            <a:solidFill>
              <a:srgbClr val="32558E"/>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Isosceles Triangle 4"/>
          <p:cNvSpPr/>
          <p:nvPr/>
        </p:nvSpPr>
        <p:spPr bwMode="auto">
          <a:xfrm>
            <a:off x="76200" y="1997461"/>
            <a:ext cx="5010150" cy="506886"/>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0 w 7258050"/>
              <a:gd name="connsiteY0" fmla="*/ 656443 h 656443"/>
              <a:gd name="connsiteX1" fmla="*/ 4719638 w 7258050"/>
              <a:gd name="connsiteY1" fmla="*/ 0 h 656443"/>
              <a:gd name="connsiteX2" fmla="*/ 7258050 w 7258050"/>
              <a:gd name="connsiteY2" fmla="*/ 634762 h 656443"/>
              <a:gd name="connsiteX3" fmla="*/ 0 w 7258050"/>
              <a:gd name="connsiteY3" fmla="*/ 656443 h 656443"/>
              <a:gd name="connsiteX0" fmla="*/ 0 w 5000625"/>
              <a:gd name="connsiteY0" fmla="*/ 644287 h 644287"/>
              <a:gd name="connsiteX1" fmla="*/ 2462213 w 5000625"/>
              <a:gd name="connsiteY1" fmla="*/ 0 h 644287"/>
              <a:gd name="connsiteX2" fmla="*/ 5000625 w 5000625"/>
              <a:gd name="connsiteY2" fmla="*/ 634762 h 644287"/>
              <a:gd name="connsiteX3" fmla="*/ 0 w 5000625"/>
              <a:gd name="connsiteY3" fmla="*/ 644287 h 644287"/>
              <a:gd name="connsiteX0" fmla="*/ 0 w 5010150"/>
              <a:gd name="connsiteY0" fmla="*/ 644287 h 646919"/>
              <a:gd name="connsiteX1" fmla="*/ 2462213 w 5010150"/>
              <a:gd name="connsiteY1" fmla="*/ 0 h 646919"/>
              <a:gd name="connsiteX2" fmla="*/ 5010150 w 5010150"/>
              <a:gd name="connsiteY2" fmla="*/ 646919 h 646919"/>
              <a:gd name="connsiteX3" fmla="*/ 0 w 5010150"/>
              <a:gd name="connsiteY3" fmla="*/ 644287 h 646919"/>
            </a:gdLst>
            <a:ahLst/>
            <a:cxnLst>
              <a:cxn ang="0">
                <a:pos x="connsiteX0" y="connsiteY0"/>
              </a:cxn>
              <a:cxn ang="0">
                <a:pos x="connsiteX1" y="connsiteY1"/>
              </a:cxn>
              <a:cxn ang="0">
                <a:pos x="connsiteX2" y="connsiteY2"/>
              </a:cxn>
              <a:cxn ang="0">
                <a:pos x="connsiteX3" y="connsiteY3"/>
              </a:cxn>
            </a:cxnLst>
            <a:rect l="l" t="t" r="r" b="b"/>
            <a:pathLst>
              <a:path w="5010150" h="646919">
                <a:moveTo>
                  <a:pt x="0" y="644287"/>
                </a:moveTo>
                <a:lnTo>
                  <a:pt x="2462213" y="0"/>
                </a:lnTo>
                <a:lnTo>
                  <a:pt x="5010150" y="646919"/>
                </a:lnTo>
                <a:lnTo>
                  <a:pt x="0" y="644287"/>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ounded Rectangle 14"/>
          <p:cNvSpPr/>
          <p:nvPr/>
        </p:nvSpPr>
        <p:spPr bwMode="auto">
          <a:xfrm>
            <a:off x="6162675" y="1699394"/>
            <a:ext cx="2143125" cy="208748"/>
          </a:xfrm>
          <a:prstGeom prst="roundRect">
            <a:avLst/>
          </a:prstGeom>
          <a:noFill/>
          <a:ln w="28575" cap="flat" cmpd="sng" algn="ctr">
            <a:solidFill>
              <a:srgbClr val="32558E"/>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Isosceles Triangle 4"/>
          <p:cNvSpPr/>
          <p:nvPr/>
        </p:nvSpPr>
        <p:spPr bwMode="auto">
          <a:xfrm>
            <a:off x="4133850" y="1946915"/>
            <a:ext cx="5010150" cy="506886"/>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0 w 7258050"/>
              <a:gd name="connsiteY0" fmla="*/ 656443 h 656443"/>
              <a:gd name="connsiteX1" fmla="*/ 4719638 w 7258050"/>
              <a:gd name="connsiteY1" fmla="*/ 0 h 656443"/>
              <a:gd name="connsiteX2" fmla="*/ 7258050 w 7258050"/>
              <a:gd name="connsiteY2" fmla="*/ 634762 h 656443"/>
              <a:gd name="connsiteX3" fmla="*/ 0 w 7258050"/>
              <a:gd name="connsiteY3" fmla="*/ 656443 h 656443"/>
              <a:gd name="connsiteX0" fmla="*/ 0 w 5000625"/>
              <a:gd name="connsiteY0" fmla="*/ 644287 h 644287"/>
              <a:gd name="connsiteX1" fmla="*/ 2462213 w 5000625"/>
              <a:gd name="connsiteY1" fmla="*/ 0 h 644287"/>
              <a:gd name="connsiteX2" fmla="*/ 5000625 w 5000625"/>
              <a:gd name="connsiteY2" fmla="*/ 634762 h 644287"/>
              <a:gd name="connsiteX3" fmla="*/ 0 w 5000625"/>
              <a:gd name="connsiteY3" fmla="*/ 644287 h 644287"/>
              <a:gd name="connsiteX0" fmla="*/ 0 w 5010150"/>
              <a:gd name="connsiteY0" fmla="*/ 644287 h 646919"/>
              <a:gd name="connsiteX1" fmla="*/ 2462213 w 5010150"/>
              <a:gd name="connsiteY1" fmla="*/ 0 h 646919"/>
              <a:gd name="connsiteX2" fmla="*/ 5010150 w 5010150"/>
              <a:gd name="connsiteY2" fmla="*/ 646919 h 646919"/>
              <a:gd name="connsiteX3" fmla="*/ 0 w 5010150"/>
              <a:gd name="connsiteY3" fmla="*/ 644287 h 646919"/>
            </a:gdLst>
            <a:ahLst/>
            <a:cxnLst>
              <a:cxn ang="0">
                <a:pos x="connsiteX0" y="connsiteY0"/>
              </a:cxn>
              <a:cxn ang="0">
                <a:pos x="connsiteX1" y="connsiteY1"/>
              </a:cxn>
              <a:cxn ang="0">
                <a:pos x="connsiteX2" y="connsiteY2"/>
              </a:cxn>
              <a:cxn ang="0">
                <a:pos x="connsiteX3" y="connsiteY3"/>
              </a:cxn>
            </a:cxnLst>
            <a:rect l="l" t="t" r="r" b="b"/>
            <a:pathLst>
              <a:path w="5010150" h="646919">
                <a:moveTo>
                  <a:pt x="0" y="644287"/>
                </a:moveTo>
                <a:lnTo>
                  <a:pt x="2462213" y="0"/>
                </a:lnTo>
                <a:lnTo>
                  <a:pt x="5010150" y="646919"/>
                </a:lnTo>
                <a:lnTo>
                  <a:pt x="0" y="644287"/>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04347"/>
            <a:ext cx="5010150" cy="237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6" y="2453801"/>
            <a:ext cx="4981574" cy="242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608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up)">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grpId="1" nodeType="after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26"/>
                                        </p:tgtEl>
                                        <p:attrNameLst>
                                          <p:attrName>style.visibility</p:attrName>
                                        </p:attrNameLst>
                                      </p:cBhvr>
                                      <p:to>
                                        <p:strVal val="hidden"/>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wipe(up)">
                                      <p:cBhvr>
                                        <p:cTn id="4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P spid="14" grpId="0" animBg="1"/>
      <p:bldP spid="14" grpId="1"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prstGeom prst="rect">
            <a:avLst/>
          </a:prstGeom>
        </p:spPr>
        <p:txBody>
          <a:bodyPr/>
          <a:lstStyle/>
          <a:p>
            <a:pPr>
              <a:defRPr/>
            </a:pPr>
            <a:r>
              <a:rPr lang="en-US" dirty="0" smtClean="0"/>
              <a:t> Ex Libris Ltd., 2013  - Internal and Confidential</a:t>
            </a:r>
            <a:endParaRPr lang="en-US" dirty="0"/>
          </a:p>
        </p:txBody>
      </p:sp>
      <p:sp>
        <p:nvSpPr>
          <p:cNvPr id="3" name="Title 2"/>
          <p:cNvSpPr>
            <a:spLocks noGrp="1"/>
          </p:cNvSpPr>
          <p:nvPr>
            <p:ph type="ctrTitle"/>
          </p:nvPr>
        </p:nvSpPr>
        <p:spPr/>
        <p:txBody>
          <a:bodyPr/>
          <a:lstStyle/>
          <a:p>
            <a:r>
              <a:rPr lang="en-US" dirty="0"/>
              <a:t>Usage Analysis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2895123"/>
          </a:xfrm>
          <a:prstGeom prst="rect">
            <a:avLst/>
          </a:prstGeom>
        </p:spPr>
      </p:pic>
      <p:sp>
        <p:nvSpPr>
          <p:cNvPr id="17" name="Rectangle 16"/>
          <p:cNvSpPr/>
          <p:nvPr/>
        </p:nvSpPr>
        <p:spPr bwMode="auto">
          <a:xfrm>
            <a:off x="0" y="1295400"/>
            <a:ext cx="9144000" cy="4648200"/>
          </a:xfrm>
          <a:prstGeom prst="rect">
            <a:avLst/>
          </a:prstGeom>
          <a:solidFill>
            <a:srgbClr val="404040">
              <a:alpha val="54902"/>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ounded Rectangle 17"/>
          <p:cNvSpPr/>
          <p:nvPr/>
        </p:nvSpPr>
        <p:spPr bwMode="auto">
          <a:xfrm>
            <a:off x="1323974" y="2209800"/>
            <a:ext cx="2143125" cy="208748"/>
          </a:xfrm>
          <a:prstGeom prst="roundRect">
            <a:avLst/>
          </a:prstGeom>
          <a:noFill/>
          <a:ln w="28575" cap="flat" cmpd="sng" algn="ctr">
            <a:solidFill>
              <a:srgbClr val="32558E"/>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Isosceles Triangle 4"/>
          <p:cNvSpPr/>
          <p:nvPr/>
        </p:nvSpPr>
        <p:spPr bwMode="auto">
          <a:xfrm>
            <a:off x="77788" y="2477821"/>
            <a:ext cx="5010150" cy="506886"/>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0 w 7258050"/>
              <a:gd name="connsiteY0" fmla="*/ 656443 h 656443"/>
              <a:gd name="connsiteX1" fmla="*/ 4719638 w 7258050"/>
              <a:gd name="connsiteY1" fmla="*/ 0 h 656443"/>
              <a:gd name="connsiteX2" fmla="*/ 7258050 w 7258050"/>
              <a:gd name="connsiteY2" fmla="*/ 634762 h 656443"/>
              <a:gd name="connsiteX3" fmla="*/ 0 w 7258050"/>
              <a:gd name="connsiteY3" fmla="*/ 656443 h 656443"/>
              <a:gd name="connsiteX0" fmla="*/ 0 w 5000625"/>
              <a:gd name="connsiteY0" fmla="*/ 644287 h 644287"/>
              <a:gd name="connsiteX1" fmla="*/ 2462213 w 5000625"/>
              <a:gd name="connsiteY1" fmla="*/ 0 h 644287"/>
              <a:gd name="connsiteX2" fmla="*/ 5000625 w 5000625"/>
              <a:gd name="connsiteY2" fmla="*/ 634762 h 644287"/>
              <a:gd name="connsiteX3" fmla="*/ 0 w 5000625"/>
              <a:gd name="connsiteY3" fmla="*/ 644287 h 644287"/>
              <a:gd name="connsiteX0" fmla="*/ 0 w 5010150"/>
              <a:gd name="connsiteY0" fmla="*/ 644287 h 646919"/>
              <a:gd name="connsiteX1" fmla="*/ 2462213 w 5010150"/>
              <a:gd name="connsiteY1" fmla="*/ 0 h 646919"/>
              <a:gd name="connsiteX2" fmla="*/ 5010150 w 5010150"/>
              <a:gd name="connsiteY2" fmla="*/ 646919 h 646919"/>
              <a:gd name="connsiteX3" fmla="*/ 0 w 5010150"/>
              <a:gd name="connsiteY3" fmla="*/ 644287 h 646919"/>
            </a:gdLst>
            <a:ahLst/>
            <a:cxnLst>
              <a:cxn ang="0">
                <a:pos x="connsiteX0" y="connsiteY0"/>
              </a:cxn>
              <a:cxn ang="0">
                <a:pos x="connsiteX1" y="connsiteY1"/>
              </a:cxn>
              <a:cxn ang="0">
                <a:pos x="connsiteX2" y="connsiteY2"/>
              </a:cxn>
              <a:cxn ang="0">
                <a:pos x="connsiteX3" y="connsiteY3"/>
              </a:cxn>
            </a:cxnLst>
            <a:rect l="l" t="t" r="r" b="b"/>
            <a:pathLst>
              <a:path w="5010150" h="646919">
                <a:moveTo>
                  <a:pt x="0" y="644287"/>
                </a:moveTo>
                <a:lnTo>
                  <a:pt x="2462213" y="0"/>
                </a:lnTo>
                <a:lnTo>
                  <a:pt x="5010150" y="646919"/>
                </a:lnTo>
                <a:lnTo>
                  <a:pt x="0" y="644287"/>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59" y="2979654"/>
            <a:ext cx="4996679" cy="288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4"/>
          <p:cNvSpPr/>
          <p:nvPr/>
        </p:nvSpPr>
        <p:spPr bwMode="auto">
          <a:xfrm>
            <a:off x="3962400" y="2514600"/>
            <a:ext cx="5010150" cy="506886"/>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0 w 7258050"/>
              <a:gd name="connsiteY0" fmla="*/ 656443 h 656443"/>
              <a:gd name="connsiteX1" fmla="*/ 4719638 w 7258050"/>
              <a:gd name="connsiteY1" fmla="*/ 0 h 656443"/>
              <a:gd name="connsiteX2" fmla="*/ 7258050 w 7258050"/>
              <a:gd name="connsiteY2" fmla="*/ 634762 h 656443"/>
              <a:gd name="connsiteX3" fmla="*/ 0 w 7258050"/>
              <a:gd name="connsiteY3" fmla="*/ 656443 h 656443"/>
              <a:gd name="connsiteX0" fmla="*/ 0 w 5000625"/>
              <a:gd name="connsiteY0" fmla="*/ 644287 h 644287"/>
              <a:gd name="connsiteX1" fmla="*/ 2462213 w 5000625"/>
              <a:gd name="connsiteY1" fmla="*/ 0 h 644287"/>
              <a:gd name="connsiteX2" fmla="*/ 5000625 w 5000625"/>
              <a:gd name="connsiteY2" fmla="*/ 634762 h 644287"/>
              <a:gd name="connsiteX3" fmla="*/ 0 w 5000625"/>
              <a:gd name="connsiteY3" fmla="*/ 644287 h 644287"/>
              <a:gd name="connsiteX0" fmla="*/ 0 w 5010150"/>
              <a:gd name="connsiteY0" fmla="*/ 644287 h 646919"/>
              <a:gd name="connsiteX1" fmla="*/ 2462213 w 5010150"/>
              <a:gd name="connsiteY1" fmla="*/ 0 h 646919"/>
              <a:gd name="connsiteX2" fmla="*/ 5010150 w 5010150"/>
              <a:gd name="connsiteY2" fmla="*/ 646919 h 646919"/>
              <a:gd name="connsiteX3" fmla="*/ 0 w 5010150"/>
              <a:gd name="connsiteY3" fmla="*/ 644287 h 646919"/>
            </a:gdLst>
            <a:ahLst/>
            <a:cxnLst>
              <a:cxn ang="0">
                <a:pos x="connsiteX0" y="connsiteY0"/>
              </a:cxn>
              <a:cxn ang="0">
                <a:pos x="connsiteX1" y="connsiteY1"/>
              </a:cxn>
              <a:cxn ang="0">
                <a:pos x="connsiteX2" y="connsiteY2"/>
              </a:cxn>
              <a:cxn ang="0">
                <a:pos x="connsiteX3" y="connsiteY3"/>
              </a:cxn>
            </a:cxnLst>
            <a:rect l="l" t="t" r="r" b="b"/>
            <a:pathLst>
              <a:path w="5010150" h="646919">
                <a:moveTo>
                  <a:pt x="0" y="644287"/>
                </a:moveTo>
                <a:lnTo>
                  <a:pt x="2462213" y="0"/>
                </a:lnTo>
                <a:lnTo>
                  <a:pt x="5010150" y="646919"/>
                </a:lnTo>
                <a:lnTo>
                  <a:pt x="0" y="644287"/>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ounded Rectangle 21"/>
          <p:cNvSpPr/>
          <p:nvPr/>
        </p:nvSpPr>
        <p:spPr bwMode="auto">
          <a:xfrm>
            <a:off x="5791200" y="2229652"/>
            <a:ext cx="2143125" cy="208748"/>
          </a:xfrm>
          <a:prstGeom prst="roundRect">
            <a:avLst/>
          </a:prstGeom>
          <a:noFill/>
          <a:ln w="28575" cap="flat" cmpd="sng" algn="ctr">
            <a:solidFill>
              <a:srgbClr val="32558E"/>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9550" y="3015523"/>
            <a:ext cx="4953000" cy="282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469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grpId="1" nodeType="after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grpId="2" nodeType="afterEffect">
                                  <p:stCondLst>
                                    <p:cond delay="0"/>
                                  </p:stCondLst>
                                  <p:childTnLst>
                                    <p:set>
                                      <p:cBhvr>
                                        <p:cTn id="29" dur="1" fill="hold">
                                          <p:stCondLst>
                                            <p:cond delay="0"/>
                                          </p:stCondLst>
                                        </p:cTn>
                                        <p:tgtEl>
                                          <p:spTgt spid="18"/>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grpId="2" nodeType="afterEffect">
                                  <p:stCondLst>
                                    <p:cond delay="0"/>
                                  </p:stCondLst>
                                  <p:childTnLst>
                                    <p:set>
                                      <p:cBhvr>
                                        <p:cTn id="32" dur="1" fill="hold">
                                          <p:stCondLst>
                                            <p:cond delay="0"/>
                                          </p:stCondLst>
                                        </p:cTn>
                                        <p:tgtEl>
                                          <p:spTgt spid="19"/>
                                        </p:tgtEl>
                                        <p:attrNameLst>
                                          <p:attrName>style.visibility</p:attrName>
                                        </p:attrNameLst>
                                      </p:cBhvr>
                                      <p:to>
                                        <p:strVal val="hidden"/>
                                      </p:to>
                                    </p:set>
                                  </p:childTnLst>
                                </p:cTn>
                              </p:par>
                            </p:childTnLst>
                          </p:cTn>
                        </p:par>
                        <p:par>
                          <p:cTn id="33" fill="hold">
                            <p:stCondLst>
                              <p:cond delay="0"/>
                            </p:stCondLst>
                            <p:childTnLst>
                              <p:par>
                                <p:cTn id="34" presetID="1" presetClass="exit" presetSubtype="0" fill="hold" nodeType="afterEffect">
                                  <p:stCondLst>
                                    <p:cond delay="0"/>
                                  </p:stCondLst>
                                  <p:childTnLst>
                                    <p:set>
                                      <p:cBhvr>
                                        <p:cTn id="35" dur="1" fill="hold">
                                          <p:stCondLst>
                                            <p:cond delay="0"/>
                                          </p:stCondLst>
                                        </p:cTn>
                                        <p:tgtEl>
                                          <p:spTgt spid="20"/>
                                        </p:tgtEl>
                                        <p:attrNameLst>
                                          <p:attrName>style.visibility</p:attrName>
                                        </p:attrNameLst>
                                      </p:cBhvr>
                                      <p:to>
                                        <p:strVal val="hidden"/>
                                      </p:to>
                                    </p:set>
                                  </p:childTnLst>
                                </p:cTn>
                              </p:par>
                            </p:childTnLst>
                          </p:cTn>
                        </p:par>
                        <p:par>
                          <p:cTn id="36" fill="hold">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P spid="18" grpId="2" animBg="1"/>
      <p:bldP spid="19" grpId="0" animBg="1"/>
      <p:bldP spid="19" grpId="1" animBg="1"/>
      <p:bldP spid="19" grpId="2"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prstGeom prst="rect">
            <a:avLst/>
          </a:prstGeom>
        </p:spPr>
        <p:txBody>
          <a:bodyPr/>
          <a:lstStyle/>
          <a:p>
            <a:pPr>
              <a:defRPr/>
            </a:pPr>
            <a:r>
              <a:rPr lang="en-US" dirty="0" smtClean="0"/>
              <a:t> Ex Libris Ltd., 2013  - Internal and Confidential</a:t>
            </a:r>
            <a:endParaRPr lang="en-US" dirty="0"/>
          </a:p>
        </p:txBody>
      </p:sp>
      <p:sp>
        <p:nvSpPr>
          <p:cNvPr id="4" name="Title 3"/>
          <p:cNvSpPr>
            <a:spLocks noGrp="1"/>
          </p:cNvSpPr>
          <p:nvPr>
            <p:ph type="ctrTitle"/>
          </p:nvPr>
        </p:nvSpPr>
        <p:spPr/>
        <p:txBody>
          <a:bodyPr/>
          <a:lstStyle/>
          <a:p>
            <a:r>
              <a:rPr lang="en-US" dirty="0"/>
              <a:t>Usage Analysis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7" y="1143000"/>
            <a:ext cx="9144000" cy="2427906"/>
          </a:xfrm>
          <a:prstGeom prst="rect">
            <a:avLst/>
          </a:prstGeom>
        </p:spPr>
      </p:pic>
      <p:sp>
        <p:nvSpPr>
          <p:cNvPr id="13" name="Rectangle 12"/>
          <p:cNvSpPr/>
          <p:nvPr/>
        </p:nvSpPr>
        <p:spPr bwMode="auto">
          <a:xfrm>
            <a:off x="0" y="1295400"/>
            <a:ext cx="9144000" cy="4648200"/>
          </a:xfrm>
          <a:prstGeom prst="rect">
            <a:avLst/>
          </a:prstGeom>
          <a:solidFill>
            <a:srgbClr val="404040">
              <a:alpha val="54902"/>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ounded Rectangle 13"/>
          <p:cNvSpPr/>
          <p:nvPr/>
        </p:nvSpPr>
        <p:spPr bwMode="auto">
          <a:xfrm>
            <a:off x="1219200" y="1905000"/>
            <a:ext cx="2143125" cy="208748"/>
          </a:xfrm>
          <a:prstGeom prst="roundRect">
            <a:avLst/>
          </a:prstGeom>
          <a:noFill/>
          <a:ln w="28575" cap="flat" cmpd="sng" algn="ctr">
            <a:solidFill>
              <a:srgbClr val="32558E"/>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Isosceles Triangle 4"/>
          <p:cNvSpPr/>
          <p:nvPr/>
        </p:nvSpPr>
        <p:spPr bwMode="auto">
          <a:xfrm>
            <a:off x="0" y="2138909"/>
            <a:ext cx="5010150" cy="506886"/>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0 w 7258050"/>
              <a:gd name="connsiteY0" fmla="*/ 656443 h 656443"/>
              <a:gd name="connsiteX1" fmla="*/ 4719638 w 7258050"/>
              <a:gd name="connsiteY1" fmla="*/ 0 h 656443"/>
              <a:gd name="connsiteX2" fmla="*/ 7258050 w 7258050"/>
              <a:gd name="connsiteY2" fmla="*/ 634762 h 656443"/>
              <a:gd name="connsiteX3" fmla="*/ 0 w 7258050"/>
              <a:gd name="connsiteY3" fmla="*/ 656443 h 656443"/>
              <a:gd name="connsiteX0" fmla="*/ 0 w 5000625"/>
              <a:gd name="connsiteY0" fmla="*/ 644287 h 644287"/>
              <a:gd name="connsiteX1" fmla="*/ 2462213 w 5000625"/>
              <a:gd name="connsiteY1" fmla="*/ 0 h 644287"/>
              <a:gd name="connsiteX2" fmla="*/ 5000625 w 5000625"/>
              <a:gd name="connsiteY2" fmla="*/ 634762 h 644287"/>
              <a:gd name="connsiteX3" fmla="*/ 0 w 5000625"/>
              <a:gd name="connsiteY3" fmla="*/ 644287 h 644287"/>
              <a:gd name="connsiteX0" fmla="*/ 0 w 5010150"/>
              <a:gd name="connsiteY0" fmla="*/ 644287 h 646919"/>
              <a:gd name="connsiteX1" fmla="*/ 2462213 w 5010150"/>
              <a:gd name="connsiteY1" fmla="*/ 0 h 646919"/>
              <a:gd name="connsiteX2" fmla="*/ 5010150 w 5010150"/>
              <a:gd name="connsiteY2" fmla="*/ 646919 h 646919"/>
              <a:gd name="connsiteX3" fmla="*/ 0 w 5010150"/>
              <a:gd name="connsiteY3" fmla="*/ 644287 h 646919"/>
            </a:gdLst>
            <a:ahLst/>
            <a:cxnLst>
              <a:cxn ang="0">
                <a:pos x="connsiteX0" y="connsiteY0"/>
              </a:cxn>
              <a:cxn ang="0">
                <a:pos x="connsiteX1" y="connsiteY1"/>
              </a:cxn>
              <a:cxn ang="0">
                <a:pos x="connsiteX2" y="connsiteY2"/>
              </a:cxn>
              <a:cxn ang="0">
                <a:pos x="connsiteX3" y="connsiteY3"/>
              </a:cxn>
            </a:cxnLst>
            <a:rect l="l" t="t" r="r" b="b"/>
            <a:pathLst>
              <a:path w="5010150" h="646919">
                <a:moveTo>
                  <a:pt x="0" y="644287"/>
                </a:moveTo>
                <a:lnTo>
                  <a:pt x="2462213" y="0"/>
                </a:lnTo>
                <a:lnTo>
                  <a:pt x="5010150" y="646919"/>
                </a:lnTo>
                <a:lnTo>
                  <a:pt x="0" y="644287"/>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6" y="2656339"/>
            <a:ext cx="4970273" cy="240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Isosceles Triangle 4"/>
          <p:cNvSpPr/>
          <p:nvPr/>
        </p:nvSpPr>
        <p:spPr bwMode="auto">
          <a:xfrm>
            <a:off x="4102100" y="2149453"/>
            <a:ext cx="5010150" cy="506886"/>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0 w 7258050"/>
              <a:gd name="connsiteY0" fmla="*/ 656443 h 656443"/>
              <a:gd name="connsiteX1" fmla="*/ 4719638 w 7258050"/>
              <a:gd name="connsiteY1" fmla="*/ 0 h 656443"/>
              <a:gd name="connsiteX2" fmla="*/ 7258050 w 7258050"/>
              <a:gd name="connsiteY2" fmla="*/ 634762 h 656443"/>
              <a:gd name="connsiteX3" fmla="*/ 0 w 7258050"/>
              <a:gd name="connsiteY3" fmla="*/ 656443 h 656443"/>
              <a:gd name="connsiteX0" fmla="*/ 0 w 5000625"/>
              <a:gd name="connsiteY0" fmla="*/ 644287 h 644287"/>
              <a:gd name="connsiteX1" fmla="*/ 2462213 w 5000625"/>
              <a:gd name="connsiteY1" fmla="*/ 0 h 644287"/>
              <a:gd name="connsiteX2" fmla="*/ 5000625 w 5000625"/>
              <a:gd name="connsiteY2" fmla="*/ 634762 h 644287"/>
              <a:gd name="connsiteX3" fmla="*/ 0 w 5000625"/>
              <a:gd name="connsiteY3" fmla="*/ 644287 h 644287"/>
              <a:gd name="connsiteX0" fmla="*/ 0 w 5010150"/>
              <a:gd name="connsiteY0" fmla="*/ 644287 h 646919"/>
              <a:gd name="connsiteX1" fmla="*/ 2462213 w 5010150"/>
              <a:gd name="connsiteY1" fmla="*/ 0 h 646919"/>
              <a:gd name="connsiteX2" fmla="*/ 5010150 w 5010150"/>
              <a:gd name="connsiteY2" fmla="*/ 646919 h 646919"/>
              <a:gd name="connsiteX3" fmla="*/ 0 w 5010150"/>
              <a:gd name="connsiteY3" fmla="*/ 644287 h 646919"/>
            </a:gdLst>
            <a:ahLst/>
            <a:cxnLst>
              <a:cxn ang="0">
                <a:pos x="connsiteX0" y="connsiteY0"/>
              </a:cxn>
              <a:cxn ang="0">
                <a:pos x="connsiteX1" y="connsiteY1"/>
              </a:cxn>
              <a:cxn ang="0">
                <a:pos x="connsiteX2" y="connsiteY2"/>
              </a:cxn>
              <a:cxn ang="0">
                <a:pos x="connsiteX3" y="connsiteY3"/>
              </a:cxn>
            </a:cxnLst>
            <a:rect l="l" t="t" r="r" b="b"/>
            <a:pathLst>
              <a:path w="5010150" h="646919">
                <a:moveTo>
                  <a:pt x="0" y="644287"/>
                </a:moveTo>
                <a:lnTo>
                  <a:pt x="2462213" y="0"/>
                </a:lnTo>
                <a:lnTo>
                  <a:pt x="5010150" y="646919"/>
                </a:lnTo>
                <a:lnTo>
                  <a:pt x="0" y="644287"/>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ounded Rectangle 24"/>
          <p:cNvSpPr/>
          <p:nvPr/>
        </p:nvSpPr>
        <p:spPr bwMode="auto">
          <a:xfrm>
            <a:off x="5705475" y="1905000"/>
            <a:ext cx="2143125" cy="208748"/>
          </a:xfrm>
          <a:prstGeom prst="roundRect">
            <a:avLst/>
          </a:prstGeom>
          <a:noFill/>
          <a:ln w="28575" cap="flat" cmpd="sng" algn="ctr">
            <a:solidFill>
              <a:srgbClr val="32558E"/>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666999"/>
            <a:ext cx="4910138" cy="246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7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grpId="1" nodeType="after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grpId="2" nodeType="afterEffect">
                                  <p:stCondLst>
                                    <p:cond delay="0"/>
                                  </p:stCondLst>
                                  <p:childTnLst>
                                    <p:set>
                                      <p:cBhvr>
                                        <p:cTn id="29" dur="1" fill="hold">
                                          <p:stCondLst>
                                            <p:cond delay="0"/>
                                          </p:stCondLst>
                                        </p:cTn>
                                        <p:tgtEl>
                                          <p:spTgt spid="14"/>
                                        </p:tgtEl>
                                        <p:attrNameLst>
                                          <p:attrName>style.visibility</p:attrName>
                                        </p:attrNameLst>
                                      </p:cBhvr>
                                      <p:to>
                                        <p:strVal val="hidden"/>
                                      </p:to>
                                    </p:set>
                                  </p:childTnLst>
                                </p:cTn>
                              </p:par>
                            </p:childTnLst>
                          </p:cTn>
                        </p:par>
                        <p:par>
                          <p:cTn id="30" fill="hold">
                            <p:stCondLst>
                              <p:cond delay="0"/>
                            </p:stCondLst>
                            <p:childTnLst>
                              <p:par>
                                <p:cTn id="31" presetID="1" presetClass="exit" presetSubtype="0" fill="hold" grpId="2" nodeType="after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4" grpId="2" animBg="1"/>
      <p:bldP spid="15" grpId="0" animBg="1"/>
      <p:bldP spid="15" grpId="1" animBg="1"/>
      <p:bldP spid="15" grpId="2"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prstGeom prst="rect">
            <a:avLst/>
          </a:prstGeom>
        </p:spPr>
        <p:txBody>
          <a:bodyPr/>
          <a:lstStyle/>
          <a:p>
            <a:pPr>
              <a:defRPr/>
            </a:pPr>
            <a:r>
              <a:rPr lang="en-US" dirty="0" smtClean="0"/>
              <a:t> Ex Libris Ltd., 2013  - Internal and Confidential</a:t>
            </a:r>
            <a:endParaRPr lang="en-US" dirty="0"/>
          </a:p>
        </p:txBody>
      </p:sp>
      <p:sp>
        <p:nvSpPr>
          <p:cNvPr id="3" name="Title 2"/>
          <p:cNvSpPr>
            <a:spLocks noGrp="1"/>
          </p:cNvSpPr>
          <p:nvPr>
            <p:ph type="ctrTitle"/>
          </p:nvPr>
        </p:nvSpPr>
        <p:spPr/>
        <p:txBody>
          <a:bodyPr/>
          <a:lstStyle/>
          <a:p>
            <a:r>
              <a:rPr lang="en-US" b="1" dirty="0" smtClean="0"/>
              <a:t>Embedded Usage</a:t>
            </a:r>
            <a:endParaRPr lang="en-US" b="1"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662112"/>
            <a:ext cx="6829400" cy="3748088"/>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00000">
            <a:off x="8813887" y="6818032"/>
            <a:ext cx="1110148" cy="139828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81" y="1524000"/>
            <a:ext cx="7319837" cy="4586288"/>
          </a:xfrm>
          <a:prstGeom prst="rect">
            <a:avLst/>
          </a:prstGeom>
        </p:spPr>
      </p:pic>
    </p:spTree>
    <p:extLst>
      <p:ext uri="{BB962C8B-B14F-4D97-AF65-F5344CB8AC3E}">
        <p14:creationId xmlns:p14="http://schemas.microsoft.com/office/powerpoint/2010/main" val="189097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04115 -0.0516 L -0.55781 -0.4181 " pathEditMode="relative" rAng="0" ptsTypes="AA">
                                      <p:cBhvr>
                                        <p:cTn id="6" dur="2000" fill="hold"/>
                                        <p:tgtEl>
                                          <p:spTgt spid="17"/>
                                        </p:tgtEl>
                                        <p:attrNameLst>
                                          <p:attrName>ppt_x</p:attrName>
                                          <p:attrName>ppt_y</p:attrName>
                                        </p:attrNameLst>
                                      </p:cBhvr>
                                      <p:rCtr x="-25833" y="-18325"/>
                                    </p:animMotion>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CDC1EE-AADE-4B46-B52F-8EA2F7BC95AB}" type="slidenum">
              <a:rPr lang="en-US" smtClean="0"/>
              <a:pPr/>
              <a:t>26</a:t>
            </a:fld>
            <a:endParaRPr lang="en-US"/>
          </a:p>
        </p:txBody>
      </p:sp>
      <p:sp>
        <p:nvSpPr>
          <p:cNvPr id="3" name="Title 2"/>
          <p:cNvSpPr>
            <a:spLocks noGrp="1"/>
          </p:cNvSpPr>
          <p:nvPr>
            <p:ph type="ctrTitle"/>
          </p:nvPr>
        </p:nvSpPr>
        <p:spPr/>
        <p:txBody>
          <a:bodyPr/>
          <a:lstStyle/>
          <a:p>
            <a:r>
              <a:rPr lang="en-US" b="1" dirty="0" smtClean="0"/>
              <a:t>Real Use Case</a:t>
            </a:r>
            <a:endParaRPr lang="en-US" b="1" dirty="0"/>
          </a:p>
        </p:txBody>
      </p:sp>
      <p:sp>
        <p:nvSpPr>
          <p:cNvPr id="4" name="Rectangle 3"/>
          <p:cNvSpPr/>
          <p:nvPr/>
        </p:nvSpPr>
        <p:spPr>
          <a:xfrm>
            <a:off x="814316" y="2667000"/>
            <a:ext cx="7853149" cy="2308324"/>
          </a:xfrm>
          <a:prstGeom prst="rect">
            <a:avLst/>
          </a:prstGeom>
          <a:solidFill>
            <a:schemeClr val="bg1"/>
          </a:solidFill>
          <a:ln w="60325">
            <a:solidFill>
              <a:schemeClr val="tx1">
                <a:lumMod val="75000"/>
                <a:lumOff val="25000"/>
              </a:schemeClr>
            </a:solidFill>
          </a:ln>
        </p:spPr>
        <p:txBody>
          <a:bodyPr wrap="square">
            <a:spAutoFit/>
          </a:bodyPr>
          <a:lstStyle/>
          <a:p>
            <a:pPr marL="285750" indent="-285750">
              <a:buFont typeface="Arial" pitchFamily="34" charset="0"/>
              <a:buChar char="•"/>
            </a:pPr>
            <a:r>
              <a:rPr lang="en-US" dirty="0"/>
              <a:t>Two days after moving into production, Fort Hays ran the Overlap </a:t>
            </a:r>
            <a:r>
              <a:rPr lang="en-US" dirty="0" smtClean="0"/>
              <a:t>Analysis report </a:t>
            </a:r>
            <a:r>
              <a:rPr lang="en-US" dirty="0"/>
              <a:t>within Alma Analytics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Discovered </a:t>
            </a:r>
            <a:r>
              <a:rPr lang="en-US" dirty="0"/>
              <a:t>they were double ordering a journal </a:t>
            </a:r>
            <a:r>
              <a:rPr lang="en-US" dirty="0" smtClean="0"/>
              <a:t>titles</a:t>
            </a:r>
          </a:p>
          <a:p>
            <a:pPr marL="285750" indent="-285750">
              <a:buFont typeface="Arial" pitchFamily="34" charset="0"/>
              <a:buChar char="•"/>
            </a:pPr>
            <a:endParaRPr lang="en-US" dirty="0"/>
          </a:p>
          <a:p>
            <a:pPr marL="285750" indent="-285750">
              <a:buFont typeface="Arial" pitchFamily="34" charset="0"/>
              <a:buChar char="•"/>
            </a:pPr>
            <a:r>
              <a:rPr lang="en-US" dirty="0" smtClean="0"/>
              <a:t>Immediately saved 3,000 USD/Year</a:t>
            </a:r>
          </a:p>
          <a:p>
            <a:pPr marL="285750" indent="-285750">
              <a:buFont typeface="Arial" pitchFamily="34" charset="0"/>
              <a:buChar char="•"/>
            </a:pPr>
            <a:endParaRPr lang="en-US" dirty="0"/>
          </a:p>
          <a:p>
            <a:pPr marL="285750" indent="-285750">
              <a:buFont typeface="Arial" pitchFamily="34" charset="0"/>
              <a:buChar char="•"/>
            </a:pPr>
            <a:r>
              <a:rPr lang="en-US" dirty="0"/>
              <a:t>They expect the saving to increase significantly to tens of thousands of dollars.</a:t>
            </a:r>
          </a:p>
        </p:txBody>
      </p:sp>
      <p:pic>
        <p:nvPicPr>
          <p:cNvPr id="6" name="Picture 5" descr="burs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7600" y="-74684"/>
            <a:ext cx="6858000" cy="6858000"/>
          </a:xfrm>
          <a:prstGeom prst="rect">
            <a:avLst/>
          </a:prstGeom>
        </p:spPr>
      </p:pic>
      <p:sp>
        <p:nvSpPr>
          <p:cNvPr id="7" name="7-Point Star 6"/>
          <p:cNvSpPr/>
          <p:nvPr/>
        </p:nvSpPr>
        <p:spPr>
          <a:xfrm>
            <a:off x="27200" y="1002056"/>
            <a:ext cx="1600502" cy="1186506"/>
          </a:xfrm>
          <a:prstGeom prst="star7">
            <a:avLst/>
          </a:prstGeom>
          <a:gradFill>
            <a:gsLst>
              <a:gs pos="95000">
                <a:schemeClr val="tx2"/>
              </a:gs>
              <a:gs pos="100000">
                <a:schemeClr val="accent1">
                  <a:tint val="50000"/>
                  <a:shade val="100000"/>
                  <a:satMod val="35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Real Case</a:t>
            </a:r>
          </a:p>
        </p:txBody>
      </p:sp>
      <p:sp>
        <p:nvSpPr>
          <p:cNvPr id="8" name="TextBox 7"/>
          <p:cNvSpPr txBox="1"/>
          <p:nvPr/>
        </p:nvSpPr>
        <p:spPr>
          <a:xfrm>
            <a:off x="2971800" y="914400"/>
            <a:ext cx="5029199" cy="1446550"/>
          </a:xfrm>
          <a:prstGeom prst="rect">
            <a:avLst/>
          </a:prstGeom>
          <a:noFill/>
        </p:spPr>
        <p:txBody>
          <a:bodyPr wrap="square" rtlCol="0">
            <a:spAutoFit/>
          </a:bodyPr>
          <a:lstStyle/>
          <a:p>
            <a:pPr algn="ctr"/>
            <a:r>
              <a:rPr lang="en-US" sz="4400" dirty="0" smtClean="0">
                <a:solidFill>
                  <a:srgbClr val="404040"/>
                </a:solidFill>
                <a:latin typeface="Helvetica Light"/>
                <a:cs typeface="Helvetica Light"/>
              </a:rPr>
              <a:t>3,000 USD Saving in Two Days</a:t>
            </a:r>
            <a:endParaRPr lang="en-US" sz="4400" dirty="0">
              <a:solidFill>
                <a:srgbClr val="404040"/>
              </a:solidFill>
              <a:latin typeface="Helvetica Light"/>
              <a:cs typeface="Helvetica Light"/>
            </a:endParaRPr>
          </a:p>
        </p:txBody>
      </p:sp>
    </p:spTree>
    <p:extLst>
      <p:ext uri="{BB962C8B-B14F-4D97-AF65-F5344CB8AC3E}">
        <p14:creationId xmlns:p14="http://schemas.microsoft.com/office/powerpoint/2010/main" val="16538237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1600200"/>
            <a:ext cx="5029199" cy="3785652"/>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Automated, Demand Driven Acquisitions</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364795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9143" y="1032700"/>
            <a:ext cx="8336643" cy="727157"/>
            <a:chOff x="399143" y="1032700"/>
            <a:chExt cx="8336643" cy="727157"/>
          </a:xfrm>
        </p:grpSpPr>
        <p:sp>
          <p:nvSpPr>
            <p:cNvPr id="33" name="Rounded Rectangle 32"/>
            <p:cNvSpPr/>
            <p:nvPr/>
          </p:nvSpPr>
          <p:spPr>
            <a:xfrm>
              <a:off x="399143" y="1032700"/>
              <a:ext cx="8336643" cy="727157"/>
            </a:xfrm>
            <a:prstGeom prst="roundRect">
              <a:avLst>
                <a:gd name="adj" fmla="val 8745"/>
              </a:avLst>
            </a:prstGeom>
            <a:gradFill flip="none" rotWithShape="1">
              <a:gsLst>
                <a:gs pos="0">
                  <a:schemeClr val="accent6">
                    <a:tint val="100000"/>
                    <a:shade val="100000"/>
                    <a:satMod val="130000"/>
                    <a:alpha val="69000"/>
                  </a:schemeClr>
                </a:gs>
                <a:gs pos="100000">
                  <a:schemeClr val="accent6">
                    <a:tint val="50000"/>
                    <a:shade val="100000"/>
                    <a:satMod val="350000"/>
                    <a:alpha val="69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54" name="Group 53"/>
            <p:cNvGrpSpPr/>
            <p:nvPr/>
          </p:nvGrpSpPr>
          <p:grpSpPr>
            <a:xfrm>
              <a:off x="452437" y="1076176"/>
              <a:ext cx="8229600" cy="639763"/>
              <a:chOff x="452437" y="1076176"/>
              <a:chExt cx="8229600" cy="639763"/>
            </a:xfrm>
          </p:grpSpPr>
          <p:sp>
            <p:nvSpPr>
              <p:cNvPr id="55" name="AutoShape 22"/>
              <p:cNvSpPr>
                <a:spLocks noChangeArrowheads="1"/>
              </p:cNvSpPr>
              <p:nvPr/>
            </p:nvSpPr>
            <p:spPr bwMode="auto">
              <a:xfrm>
                <a:off x="452437" y="1076176"/>
                <a:ext cx="8229600" cy="639763"/>
              </a:xfrm>
              <a:prstGeom prst="roundRect">
                <a:avLst>
                  <a:gd name="adj" fmla="val 10995"/>
                </a:avLst>
              </a:prstGeom>
              <a:solidFill>
                <a:srgbClr val="FFFFFF">
                  <a:alpha val="79000"/>
                </a:srgbClr>
              </a:solidFill>
              <a:ln w="9525" algn="ctr">
                <a:solidFill>
                  <a:schemeClr val="accent6">
                    <a:lumMod val="7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56" name="Text Box 45"/>
              <p:cNvSpPr txBox="1">
                <a:spLocks noChangeArrowheads="1"/>
              </p:cNvSpPr>
              <p:nvPr/>
            </p:nvSpPr>
            <p:spPr bwMode="auto">
              <a:xfrm>
                <a:off x="533399" y="1165225"/>
                <a:ext cx="1143000" cy="461665"/>
              </a:xfrm>
              <a:prstGeom prst="rect">
                <a:avLst/>
              </a:prstGeom>
              <a:noFill/>
              <a:ln w="9525">
                <a:noFill/>
                <a:miter lim="800000"/>
                <a:headEnd/>
                <a:tailEnd/>
              </a:ln>
            </p:spPr>
            <p:txBody>
              <a:bodyPr wrap="square">
                <a:spAutoFit/>
              </a:bodyPr>
              <a:lstStyle/>
              <a:p>
                <a:r>
                  <a:rPr lang="en-US" sz="2400" dirty="0" smtClean="0">
                    <a:solidFill>
                      <a:schemeClr val="tx1">
                        <a:lumMod val="75000"/>
                        <a:lumOff val="25000"/>
                      </a:schemeClr>
                    </a:solidFill>
                    <a:latin typeface="Helvetica Light"/>
                    <a:cs typeface="Helvetica Light"/>
                  </a:rPr>
                  <a:t>Primo</a:t>
                </a:r>
                <a:endParaRPr lang="en-US" sz="2400" dirty="0">
                  <a:solidFill>
                    <a:schemeClr val="tx1">
                      <a:lumMod val="75000"/>
                      <a:lumOff val="25000"/>
                    </a:schemeClr>
                  </a:solidFill>
                  <a:latin typeface="Helvetica Light"/>
                  <a:cs typeface="Helvetica Light"/>
                </a:endParaRPr>
              </a:p>
            </p:txBody>
          </p:sp>
          <p:sp>
            <p:nvSpPr>
              <p:cNvPr id="58" name="Text Box 23">
                <a:hlinkClick r:id="" action="ppaction://noaction"/>
              </p:cNvPr>
              <p:cNvSpPr txBox="1">
                <a:spLocks noChangeArrowheads="1"/>
              </p:cNvSpPr>
              <p:nvPr/>
            </p:nvSpPr>
            <p:spPr bwMode="auto">
              <a:xfrm>
                <a:off x="7315199" y="1142751"/>
                <a:ext cx="1314450" cy="506612"/>
              </a:xfrm>
              <a:prstGeom prst="roundRect">
                <a:avLst/>
              </a:prstGeom>
              <a:solidFill>
                <a:srgbClr val="FFFFFF"/>
              </a:solidFill>
              <a:ln>
                <a:solidFill>
                  <a:schemeClr val="accent6">
                    <a:lumMod val="40000"/>
                    <a:lumOff val="60000"/>
                  </a:schemeClr>
                </a:solidFill>
              </a:ln>
              <a:effectLst/>
            </p:spPr>
            <p:txBody>
              <a:bodyPr lIns="0" tIns="0" rIns="0" bIns="0" anchor="ctr"/>
              <a:lstStyle/>
              <a:p>
                <a:pPr algn="ctr">
                  <a:defRPr/>
                </a:pPr>
                <a:r>
                  <a:rPr lang="en-US" sz="1300" b="0" dirty="0" smtClean="0">
                    <a:solidFill>
                      <a:schemeClr val="tx1">
                        <a:lumMod val="75000"/>
                        <a:lumOff val="25000"/>
                      </a:schemeClr>
                    </a:solidFill>
                    <a:latin typeface="Helvetica Light"/>
                    <a:cs typeface="Helvetica Light"/>
                  </a:rPr>
                  <a:t>Delivery</a:t>
                </a:r>
                <a:endParaRPr lang="en-US" sz="1300" b="0" dirty="0">
                  <a:solidFill>
                    <a:schemeClr val="tx1">
                      <a:lumMod val="75000"/>
                      <a:lumOff val="25000"/>
                    </a:schemeClr>
                  </a:solidFill>
                  <a:latin typeface="Helvetica Light"/>
                  <a:cs typeface="Helvetica Light"/>
                </a:endParaRPr>
              </a:p>
            </p:txBody>
          </p:sp>
          <p:sp>
            <p:nvSpPr>
              <p:cNvPr id="60" name="Text Box 23">
                <a:hlinkClick r:id="" action="ppaction://noaction"/>
              </p:cNvPr>
              <p:cNvSpPr txBox="1">
                <a:spLocks noChangeArrowheads="1"/>
              </p:cNvSpPr>
              <p:nvPr/>
            </p:nvSpPr>
            <p:spPr bwMode="auto">
              <a:xfrm>
                <a:off x="5791200" y="1143375"/>
                <a:ext cx="1447800" cy="505365"/>
              </a:xfrm>
              <a:prstGeom prst="roundRect">
                <a:avLst/>
              </a:prstGeom>
              <a:solidFill>
                <a:srgbClr val="FFFFFF"/>
              </a:solidFill>
              <a:ln>
                <a:solidFill>
                  <a:schemeClr val="accent6">
                    <a:lumMod val="40000"/>
                    <a:lumOff val="60000"/>
                  </a:schemeClr>
                </a:solidFill>
              </a:ln>
              <a:effectLst/>
            </p:spPr>
            <p:txBody>
              <a:bodyPr lIns="0" tIns="0" rIns="0" bIns="0" anchor="ctr"/>
              <a:lstStyle/>
              <a:p>
                <a:pPr algn="ctr">
                  <a:defRPr/>
                </a:pPr>
                <a:r>
                  <a:rPr lang="en-US" sz="1300" b="0" dirty="0" smtClean="0">
                    <a:solidFill>
                      <a:schemeClr val="tx1">
                        <a:lumMod val="75000"/>
                        <a:lumOff val="25000"/>
                      </a:schemeClr>
                    </a:solidFill>
                    <a:latin typeface="Helvetica Light"/>
                    <a:cs typeface="Helvetica Light"/>
                  </a:rPr>
                  <a:t>Discovery</a:t>
                </a:r>
                <a:endParaRPr lang="en-US" sz="1300" b="0" dirty="0">
                  <a:solidFill>
                    <a:schemeClr val="tx1">
                      <a:lumMod val="75000"/>
                      <a:lumOff val="25000"/>
                    </a:schemeClr>
                  </a:solidFill>
                  <a:latin typeface="Helvetica Light"/>
                  <a:cs typeface="Helvetica Light"/>
                </a:endParaRPr>
              </a:p>
            </p:txBody>
          </p:sp>
        </p:grpSp>
      </p:grpSp>
      <p:pic>
        <p:nvPicPr>
          <p:cNvPr id="41" name="Picture 40"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sp>
        <p:nvSpPr>
          <p:cNvPr id="31" name="Rounded Rectangle 30"/>
          <p:cNvSpPr/>
          <p:nvPr/>
        </p:nvSpPr>
        <p:spPr>
          <a:xfrm>
            <a:off x="381000" y="5257800"/>
            <a:ext cx="8336643" cy="762000"/>
          </a:xfrm>
          <a:prstGeom prst="roundRect">
            <a:avLst>
              <a:gd name="adj" fmla="val 11721"/>
            </a:avLst>
          </a:prstGeom>
          <a:solidFill>
            <a:schemeClr val="bg1">
              <a:lumMod val="75000"/>
              <a:alpha val="23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399143" y="1981200"/>
            <a:ext cx="8336643" cy="3048000"/>
          </a:xfrm>
          <a:prstGeom prst="roundRect">
            <a:avLst>
              <a:gd name="adj" fmla="val 3388"/>
            </a:avLst>
          </a:prstGeom>
          <a:gradFill flip="none" rotWithShape="1">
            <a:gsLst>
              <a:gs pos="0">
                <a:schemeClr val="accent1">
                  <a:tint val="100000"/>
                  <a:shade val="100000"/>
                  <a:satMod val="130000"/>
                  <a:alpha val="49000"/>
                </a:schemeClr>
              </a:gs>
              <a:gs pos="100000">
                <a:schemeClr val="accent1">
                  <a:tint val="50000"/>
                  <a:shade val="100000"/>
                  <a:satMod val="350000"/>
                  <a:alpha val="49000"/>
                </a:schemeClr>
              </a:gs>
            </a:gsLst>
            <a:lin ang="16200000" scaled="0"/>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452438" y="5318919"/>
            <a:ext cx="8229600" cy="639763"/>
            <a:chOff x="452438" y="5222726"/>
            <a:chExt cx="8229600" cy="639763"/>
          </a:xfrm>
        </p:grpSpPr>
        <p:sp>
          <p:nvSpPr>
            <p:cNvPr id="35" name="AutoShape 22"/>
            <p:cNvSpPr>
              <a:spLocks noChangeArrowheads="1"/>
            </p:cNvSpPr>
            <p:nvPr/>
          </p:nvSpPr>
          <p:spPr bwMode="auto">
            <a:xfrm>
              <a:off x="452438" y="5222726"/>
              <a:ext cx="8229600" cy="639763"/>
            </a:xfrm>
            <a:prstGeom prst="roundRect">
              <a:avLst>
                <a:gd name="adj" fmla="val 10995"/>
              </a:avLst>
            </a:prstGeom>
            <a:solidFill>
              <a:srgbClr val="FFFFFF"/>
            </a:solidFill>
            <a:ln w="9525" algn="ctr">
              <a:solidFill>
                <a:schemeClr val="bg1">
                  <a:lumMod val="6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36" name="Text Box 45"/>
            <p:cNvSpPr txBox="1">
              <a:spLocks noChangeArrowheads="1"/>
            </p:cNvSpPr>
            <p:nvPr/>
          </p:nvSpPr>
          <p:spPr bwMode="auto">
            <a:xfrm>
              <a:off x="533400" y="5311775"/>
              <a:ext cx="2057400" cy="461665"/>
            </a:xfrm>
            <a:prstGeom prst="rect">
              <a:avLst/>
            </a:prstGeom>
            <a:noFill/>
            <a:ln w="9525">
              <a:noFill/>
              <a:miter lim="800000"/>
              <a:headEnd/>
              <a:tailEnd/>
            </a:ln>
          </p:spPr>
          <p:txBody>
            <a:bodyPr wrap="square">
              <a:spAutoFit/>
            </a:bodyPr>
            <a:lstStyle/>
            <a:p>
              <a:r>
                <a:rPr lang="en-US" sz="2400" dirty="0" smtClean="0">
                  <a:solidFill>
                    <a:srgbClr val="BFBFBF"/>
                  </a:solidFill>
                  <a:latin typeface="Helvetica Light"/>
                  <a:cs typeface="Helvetica Light"/>
                </a:rPr>
                <a:t>Infrastructure</a:t>
              </a:r>
              <a:endParaRPr lang="en-US" sz="2400" dirty="0">
                <a:solidFill>
                  <a:srgbClr val="BFBFBF"/>
                </a:solidFill>
                <a:latin typeface="Helvetica Light"/>
                <a:cs typeface="Helvetica Light"/>
              </a:endParaRPr>
            </a:p>
          </p:txBody>
        </p:sp>
        <p:sp>
          <p:nvSpPr>
            <p:cNvPr id="37" name="Text Box 23">
              <a:hlinkClick r:id="" action="ppaction://noaction"/>
            </p:cNvPr>
            <p:cNvSpPr txBox="1">
              <a:spLocks noChangeArrowheads="1"/>
            </p:cNvSpPr>
            <p:nvPr/>
          </p:nvSpPr>
          <p:spPr bwMode="auto">
            <a:xfrm>
              <a:off x="2743199" y="5289925"/>
              <a:ext cx="1447801"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200" b="0" dirty="0" smtClean="0">
                  <a:solidFill>
                    <a:srgbClr val="BFBFBF"/>
                  </a:solidFill>
                  <a:latin typeface="Helvetica Light"/>
                  <a:cs typeface="Helvetica Light"/>
                </a:rPr>
                <a:t>Cloud</a:t>
              </a:r>
            </a:p>
            <a:p>
              <a:pPr algn="ctr">
                <a:defRPr/>
              </a:pPr>
              <a:r>
                <a:rPr lang="en-US" sz="1200" b="0" dirty="0" smtClean="0">
                  <a:solidFill>
                    <a:srgbClr val="BFBFBF"/>
                  </a:solidFill>
                  <a:latin typeface="Helvetica Light"/>
                  <a:cs typeface="Helvetica Light"/>
                </a:rPr>
                <a:t>Infrastructure</a:t>
              </a:r>
              <a:endParaRPr lang="en-US" sz="1200" b="0" dirty="0">
                <a:solidFill>
                  <a:srgbClr val="BFBFBF"/>
                </a:solidFill>
                <a:latin typeface="Helvetica Light"/>
                <a:cs typeface="Helvetica Light"/>
              </a:endParaRPr>
            </a:p>
          </p:txBody>
        </p:sp>
        <p:sp>
          <p:nvSpPr>
            <p:cNvPr id="38" name="Text Box 23">
              <a:hlinkClick r:id="" action="ppaction://noaction"/>
            </p:cNvPr>
            <p:cNvSpPr txBox="1">
              <a:spLocks noChangeArrowheads="1"/>
            </p:cNvSpPr>
            <p:nvPr/>
          </p:nvSpPr>
          <p:spPr bwMode="auto">
            <a:xfrm>
              <a:off x="7315200" y="5289301"/>
              <a:ext cx="1314450" cy="506612"/>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Open</a:t>
              </a:r>
            </a:p>
            <a:p>
              <a:pPr algn="ctr">
                <a:defRPr/>
              </a:pPr>
              <a:r>
                <a:rPr lang="en-US" sz="1300" b="0" dirty="0" smtClean="0">
                  <a:solidFill>
                    <a:srgbClr val="BFBFBF"/>
                  </a:solidFill>
                  <a:latin typeface="Helvetica Light"/>
                  <a:cs typeface="Helvetica Light"/>
                </a:rPr>
                <a:t>Platform</a:t>
              </a:r>
              <a:endParaRPr lang="en-US" sz="1300" b="0" dirty="0">
                <a:solidFill>
                  <a:srgbClr val="BFBFBF"/>
                </a:solidFill>
                <a:latin typeface="Helvetica Light"/>
                <a:cs typeface="Helvetica Light"/>
              </a:endParaRPr>
            </a:p>
          </p:txBody>
        </p:sp>
        <p:sp>
          <p:nvSpPr>
            <p:cNvPr id="39" name="Text Box 23">
              <a:hlinkClick r:id="" action="ppaction://noaction"/>
            </p:cNvPr>
            <p:cNvSpPr txBox="1">
              <a:spLocks noChangeArrowheads="1"/>
            </p:cNvSpPr>
            <p:nvPr/>
          </p:nvSpPr>
          <p:spPr bwMode="auto">
            <a:xfrm>
              <a:off x="4267199" y="5289925"/>
              <a:ext cx="1447801"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a:solidFill>
                    <a:srgbClr val="BFBFBF"/>
                  </a:solidFill>
                  <a:latin typeface="Helvetica Light"/>
                  <a:cs typeface="Helvetica Light"/>
                </a:rPr>
                <a:t>Security</a:t>
              </a:r>
            </a:p>
          </p:txBody>
        </p:sp>
        <p:sp>
          <p:nvSpPr>
            <p:cNvPr id="40" name="Text Box 23">
              <a:hlinkClick r:id="" action="ppaction://noaction"/>
            </p:cNvPr>
            <p:cNvSpPr txBox="1">
              <a:spLocks noChangeArrowheads="1"/>
            </p:cNvSpPr>
            <p:nvPr/>
          </p:nvSpPr>
          <p:spPr bwMode="auto">
            <a:xfrm>
              <a:off x="5791201" y="5289925"/>
              <a:ext cx="1447800" cy="505365"/>
            </a:xfrm>
            <a:prstGeom prst="roundRect">
              <a:avLst/>
            </a:prstGeom>
            <a:solidFill>
              <a:srgbClr val="FFFFFF"/>
            </a:solidFill>
            <a:ln>
              <a:solidFill>
                <a:schemeClr val="bg1">
                  <a:lumMod val="85000"/>
                </a:schemeClr>
              </a:solidFill>
            </a:ln>
            <a:effectLst/>
          </p:spPr>
          <p:txBody>
            <a:bodyPr lIns="0" tIns="0" rIns="0" bIns="0" anchor="ctr"/>
            <a:lstStyle/>
            <a:p>
              <a:pPr algn="ctr">
                <a:defRPr/>
              </a:pPr>
              <a:r>
                <a:rPr lang="en-US" sz="1300" b="0" dirty="0" smtClean="0">
                  <a:solidFill>
                    <a:srgbClr val="BFBFBF"/>
                  </a:solidFill>
                  <a:latin typeface="Helvetica Light"/>
                  <a:cs typeface="Helvetica Light"/>
                </a:rPr>
                <a:t>Workflow</a:t>
              </a:r>
            </a:p>
            <a:p>
              <a:pPr algn="ctr">
                <a:defRPr/>
              </a:pPr>
              <a:r>
                <a:rPr lang="en-US" sz="1300" b="0" dirty="0" smtClean="0">
                  <a:solidFill>
                    <a:srgbClr val="BFBFBF"/>
                  </a:solidFill>
                  <a:latin typeface="Helvetica Light"/>
                  <a:cs typeface="Helvetica Light"/>
                </a:rPr>
                <a:t>Engine</a:t>
              </a:r>
              <a:endParaRPr lang="en-US" sz="1300" b="0" dirty="0">
                <a:solidFill>
                  <a:srgbClr val="BFBFBF"/>
                </a:solidFill>
                <a:latin typeface="Helvetica Light"/>
                <a:cs typeface="Helvetica Light"/>
              </a:endParaRPr>
            </a:p>
          </p:txBody>
        </p:sp>
      </p:grpSp>
      <p:sp>
        <p:nvSpPr>
          <p:cNvPr id="42" name="AutoShape 16"/>
          <p:cNvSpPr>
            <a:spLocks noChangeArrowheads="1"/>
          </p:cNvSpPr>
          <p:nvPr/>
        </p:nvSpPr>
        <p:spPr bwMode="auto">
          <a:xfrm>
            <a:off x="2590799" y="2062087"/>
            <a:ext cx="6091237" cy="2895602"/>
          </a:xfrm>
          <a:prstGeom prst="roundRect">
            <a:avLst>
              <a:gd name="adj" fmla="val 3196"/>
            </a:avLst>
          </a:prstGeom>
          <a:solidFill>
            <a:srgbClr val="FFFFFF">
              <a:alpha val="63000"/>
            </a:srgbClr>
          </a:solidFill>
          <a:ln w="9525" algn="ctr">
            <a:solidFill>
              <a:srgbClr val="D9D9D9"/>
            </a:solidFill>
            <a:round/>
            <a:headEnd/>
            <a:tailEnd/>
          </a:ln>
          <a:effectLst/>
        </p:spPr>
        <p:txBody>
          <a:bodyPr rot="10800000" wrap="none" anchor="ctr"/>
          <a:lstStyle/>
          <a:p>
            <a:pPr algn="ctr">
              <a:defRPr/>
            </a:pPr>
            <a:endParaRPr lang="en-US" sz="1400" b="0">
              <a:latin typeface="Verdana" pitchFamily="34" charset="0"/>
            </a:endParaRPr>
          </a:p>
        </p:txBody>
      </p:sp>
      <p:sp>
        <p:nvSpPr>
          <p:cNvPr id="43" name="AutoShape 16"/>
          <p:cNvSpPr>
            <a:spLocks noChangeArrowheads="1"/>
          </p:cNvSpPr>
          <p:nvPr/>
        </p:nvSpPr>
        <p:spPr bwMode="auto">
          <a:xfrm>
            <a:off x="457200" y="2062089"/>
            <a:ext cx="2057400" cy="2895600"/>
          </a:xfrm>
          <a:prstGeom prst="roundRect">
            <a:avLst>
              <a:gd name="adj" fmla="val 5389"/>
            </a:avLst>
          </a:prstGeom>
          <a:ln>
            <a:headEnd/>
            <a:tailEnd/>
          </a:ln>
        </p:spPr>
        <p:style>
          <a:lnRef idx="1">
            <a:schemeClr val="accent3"/>
          </a:lnRef>
          <a:fillRef idx="3">
            <a:schemeClr val="accent3"/>
          </a:fillRef>
          <a:effectRef idx="2">
            <a:schemeClr val="accent3"/>
          </a:effectRef>
          <a:fontRef idx="minor">
            <a:schemeClr val="lt1"/>
          </a:fontRef>
        </p:style>
        <p:txBody>
          <a:bodyPr rot="10800000" wrap="none" anchor="ctr"/>
          <a:lstStyle/>
          <a:p>
            <a:pPr algn="ctr">
              <a:defRPr/>
            </a:pPr>
            <a:endParaRPr lang="en-US" sz="1400" b="0">
              <a:latin typeface="Verdana" pitchFamily="34" charset="0"/>
            </a:endParaRPr>
          </a:p>
        </p:txBody>
      </p:sp>
      <p:sp>
        <p:nvSpPr>
          <p:cNvPr id="44" name="Text Box 31">
            <a:hlinkClick r:id="" action="ppaction://noaction"/>
          </p:cNvPr>
          <p:cNvSpPr txBox="1">
            <a:spLocks noChangeArrowheads="1"/>
          </p:cNvSpPr>
          <p:nvPr/>
        </p:nvSpPr>
        <p:spPr bwMode="auto">
          <a:xfrm>
            <a:off x="2667000" y="3099126"/>
            <a:ext cx="596264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a:solidFill>
                  <a:srgbClr val="BFBFBF"/>
                </a:solidFill>
                <a:latin typeface="Helvetica Light"/>
                <a:cs typeface="Helvetica Light"/>
              </a:rPr>
              <a:t>Selection</a:t>
            </a:r>
          </a:p>
        </p:txBody>
      </p:sp>
      <p:sp>
        <p:nvSpPr>
          <p:cNvPr id="48" name="Text Box 34">
            <a:hlinkClick r:id="" action="ppaction://noaction"/>
          </p:cNvPr>
          <p:cNvSpPr txBox="1">
            <a:spLocks noChangeArrowheads="1"/>
          </p:cNvSpPr>
          <p:nvPr/>
        </p:nvSpPr>
        <p:spPr bwMode="auto">
          <a:xfrm>
            <a:off x="2667000" y="4487787"/>
            <a:ext cx="595992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a:solidFill>
                  <a:srgbClr val="BFBFBF"/>
                </a:solidFill>
                <a:latin typeface="Helvetica Light"/>
                <a:cs typeface="Helvetica Light"/>
              </a:rPr>
              <a:t>Fulfillment</a:t>
            </a:r>
          </a:p>
        </p:txBody>
      </p:sp>
      <p:sp>
        <p:nvSpPr>
          <p:cNvPr id="49" name="Text Box 36">
            <a:hlinkClick r:id="" action="ppaction://noaction"/>
          </p:cNvPr>
          <p:cNvSpPr txBox="1">
            <a:spLocks noChangeArrowheads="1"/>
          </p:cNvSpPr>
          <p:nvPr/>
        </p:nvSpPr>
        <p:spPr bwMode="auto">
          <a:xfrm>
            <a:off x="2667000" y="2636239"/>
            <a:ext cx="5962650"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fontAlgn="auto">
              <a:spcBef>
                <a:spcPts val="0"/>
              </a:spcBef>
              <a:spcAft>
                <a:spcPts val="0"/>
              </a:spcAft>
              <a:defRPr/>
            </a:pPr>
            <a:r>
              <a:rPr lang="en-US" sz="1300" b="0" dirty="0" smtClean="0">
                <a:solidFill>
                  <a:srgbClr val="BFBFBF"/>
                </a:solidFill>
                <a:latin typeface="Helvetica Light"/>
                <a:cs typeface="Helvetica Light"/>
              </a:rPr>
              <a:t>Resource Management</a:t>
            </a:r>
            <a:endParaRPr lang="en-US" sz="1300" b="0" dirty="0">
              <a:solidFill>
                <a:srgbClr val="BFBFBF"/>
              </a:solidFill>
              <a:latin typeface="Helvetica Light"/>
              <a:cs typeface="Helvetica Light"/>
            </a:endParaRPr>
          </a:p>
        </p:txBody>
      </p:sp>
      <p:sp>
        <p:nvSpPr>
          <p:cNvPr id="50" name="Rectangle 48"/>
          <p:cNvSpPr>
            <a:spLocks noChangeArrowheads="1"/>
          </p:cNvSpPr>
          <p:nvPr/>
        </p:nvSpPr>
        <p:spPr bwMode="auto">
          <a:xfrm>
            <a:off x="762000" y="2214490"/>
            <a:ext cx="1608138" cy="306388"/>
          </a:xfrm>
          <a:prstGeom prst="rect">
            <a:avLst/>
          </a:prstGeom>
          <a:noFill/>
          <a:ln w="9525">
            <a:noFill/>
            <a:miter lim="800000"/>
            <a:headEnd/>
            <a:tailEnd/>
          </a:ln>
        </p:spPr>
        <p:txBody>
          <a:bodyPr wrap="none">
            <a:spAutoFit/>
          </a:bodyPr>
          <a:lstStyle/>
          <a:p>
            <a:r>
              <a:rPr lang="en-US" sz="1400" b="0">
                <a:solidFill>
                  <a:schemeClr val="bg1"/>
                </a:solidFill>
              </a:rPr>
              <a:t>DATA SERVICES</a:t>
            </a:r>
          </a:p>
        </p:txBody>
      </p:sp>
      <p:sp>
        <p:nvSpPr>
          <p:cNvPr id="51" name="Rectangle 48"/>
          <p:cNvSpPr>
            <a:spLocks noChangeArrowheads="1"/>
          </p:cNvSpPr>
          <p:nvPr/>
        </p:nvSpPr>
        <p:spPr bwMode="auto">
          <a:xfrm>
            <a:off x="2667001" y="2138290"/>
            <a:ext cx="914400" cy="461665"/>
          </a:xfrm>
          <a:prstGeom prst="rect">
            <a:avLst/>
          </a:prstGeom>
          <a:noFill/>
          <a:ln w="9525">
            <a:noFill/>
            <a:miter lim="800000"/>
            <a:headEnd/>
            <a:tailEnd/>
          </a:ln>
        </p:spPr>
        <p:txBody>
          <a:bodyPr wrap="square">
            <a:spAutoFit/>
          </a:bodyPr>
          <a:lstStyle/>
          <a:p>
            <a:r>
              <a:rPr lang="en-US" sz="2400" b="0" dirty="0" smtClean="0">
                <a:solidFill>
                  <a:srgbClr val="BFBFBF"/>
                </a:solidFill>
                <a:latin typeface="Helvetica Light"/>
                <a:cs typeface="Helvetica Light"/>
              </a:rPr>
              <a:t>Alma</a:t>
            </a:r>
            <a:endParaRPr lang="en-US" sz="2400" b="0" dirty="0">
              <a:solidFill>
                <a:srgbClr val="BFBFBF"/>
              </a:solidFill>
              <a:latin typeface="Helvetica Light"/>
              <a:cs typeface="Helvetica Light"/>
            </a:endParaRPr>
          </a:p>
        </p:txBody>
      </p:sp>
      <p:sp>
        <p:nvSpPr>
          <p:cNvPr id="52" name="Text Box 42">
            <a:hlinkClick r:id="" action="ppaction://noaction"/>
          </p:cNvPr>
          <p:cNvSpPr>
            <a:spLocks noChangeArrowheads="1"/>
          </p:cNvSpPr>
          <p:nvPr/>
        </p:nvSpPr>
        <p:spPr bwMode="auto">
          <a:xfrm>
            <a:off x="527277" y="2115157"/>
            <a:ext cx="1931079" cy="1358848"/>
          </a:xfrm>
          <a:prstGeom prst="roundRect">
            <a:avLst>
              <a:gd name="adj" fmla="val 6341"/>
            </a:avLst>
          </a:prstGeom>
          <a:solidFill>
            <a:srgbClr val="FFFFFF"/>
          </a:solidFill>
          <a:ln w="9525">
            <a:solidFill>
              <a:schemeClr val="accent3">
                <a:lumMod val="40000"/>
                <a:lumOff val="60000"/>
              </a:schemeClr>
            </a:solidFill>
            <a:round/>
            <a:headEnd/>
            <a:tailEnd/>
          </a:ln>
          <a:effectLst/>
        </p:spPr>
        <p:txBody>
          <a:bodyPr lIns="0" tIns="0" rIns="0" bIns="0" anchor="ctr"/>
          <a:lstStyle/>
          <a:p>
            <a:pPr algn="ctr">
              <a:defRPr/>
            </a:pPr>
            <a:r>
              <a:rPr lang="en-US" sz="1300" b="0" dirty="0">
                <a:solidFill>
                  <a:srgbClr val="BFBFBF"/>
                </a:solidFill>
                <a:latin typeface="Helvetica Light"/>
                <a:cs typeface="Helvetica Light"/>
              </a:rPr>
              <a:t>Community zone</a:t>
            </a:r>
          </a:p>
        </p:txBody>
      </p:sp>
      <p:sp>
        <p:nvSpPr>
          <p:cNvPr id="47" name="Text Box 33">
            <a:hlinkClick r:id="" action="ppaction://noaction"/>
          </p:cNvPr>
          <p:cNvSpPr txBox="1">
            <a:spLocks noChangeArrowheads="1"/>
          </p:cNvSpPr>
          <p:nvPr/>
        </p:nvSpPr>
        <p:spPr bwMode="auto">
          <a:xfrm>
            <a:off x="2667000" y="4024900"/>
            <a:ext cx="5950857" cy="411163"/>
          </a:xfrm>
          <a:prstGeom prst="roundRect">
            <a:avLst/>
          </a:prstGeom>
          <a:solidFill>
            <a:schemeClr val="bg1"/>
          </a:solidFill>
          <a:ln>
            <a:solidFill>
              <a:srgbClr val="D9D9D9"/>
            </a:solidFill>
          </a:ln>
          <a:effectLst/>
        </p:spPr>
        <p:txBody>
          <a:bodyPr wrap="none" lIns="0" tIns="0" rIns="0" bIns="0" anchor="ctr"/>
          <a:lstStyle/>
          <a:p>
            <a:pPr algn="ctr">
              <a:defRPr/>
            </a:pPr>
            <a:r>
              <a:rPr lang="en-US" sz="1300" dirty="0" smtClean="0">
                <a:solidFill>
                  <a:srgbClr val="BFBFBF"/>
                </a:solidFill>
                <a:latin typeface="Helvetica Light"/>
                <a:cs typeface="Helvetica Light"/>
              </a:rPr>
              <a:t>Cataloging</a:t>
            </a:r>
            <a:endParaRPr lang="en-US" sz="1300" dirty="0">
              <a:solidFill>
                <a:srgbClr val="BFBFBF"/>
              </a:solidFill>
              <a:latin typeface="Helvetica Light"/>
              <a:cs typeface="Helvetica Light"/>
            </a:endParaRPr>
          </a:p>
        </p:txBody>
      </p:sp>
      <p:sp>
        <p:nvSpPr>
          <p:cNvPr id="53" name="Text Box 42">
            <a:hlinkClick r:id="" action="ppaction://noaction"/>
          </p:cNvPr>
          <p:cNvSpPr>
            <a:spLocks noChangeArrowheads="1"/>
          </p:cNvSpPr>
          <p:nvPr/>
        </p:nvSpPr>
        <p:spPr bwMode="auto">
          <a:xfrm>
            <a:off x="504371" y="3525729"/>
            <a:ext cx="1963058" cy="1374585"/>
          </a:xfrm>
          <a:prstGeom prst="roundRect">
            <a:avLst>
              <a:gd name="adj" fmla="val 5704"/>
            </a:avLst>
          </a:prstGeom>
          <a:solidFill>
            <a:srgbClr val="FFFFFF"/>
          </a:solidFill>
          <a:ln w="9525">
            <a:solidFill>
              <a:schemeClr val="accent3">
                <a:lumMod val="40000"/>
                <a:lumOff val="60000"/>
              </a:schemeClr>
            </a:solidFill>
            <a:round/>
            <a:headEnd/>
            <a:tailEnd/>
          </a:ln>
          <a:effectLst/>
        </p:spPr>
        <p:txBody>
          <a:bodyPr lIns="0" tIns="0" rIns="0" bIns="0" anchor="ctr"/>
          <a:lstStyle/>
          <a:p>
            <a:pPr algn="ctr">
              <a:defRPr/>
            </a:pPr>
            <a:r>
              <a:rPr lang="en-US" sz="1300" b="0" dirty="0" smtClean="0">
                <a:solidFill>
                  <a:schemeClr val="bg1">
                    <a:lumMod val="75000"/>
                  </a:schemeClr>
                </a:solidFill>
                <a:latin typeface="Helvetica Light"/>
                <a:cs typeface="Helvetica Light"/>
              </a:rPr>
              <a:t>Business Intelligence </a:t>
            </a:r>
          </a:p>
          <a:p>
            <a:pPr algn="ctr">
              <a:defRPr/>
            </a:pPr>
            <a:r>
              <a:rPr lang="en-US" sz="1300" b="0" dirty="0" smtClean="0">
                <a:solidFill>
                  <a:schemeClr val="bg1">
                    <a:lumMod val="75000"/>
                  </a:schemeClr>
                </a:solidFill>
                <a:latin typeface="Helvetica Light"/>
                <a:cs typeface="Helvetica Light"/>
              </a:rPr>
              <a:t>and Analytics</a:t>
            </a:r>
            <a:endParaRPr lang="en-US" sz="1300" b="0" dirty="0">
              <a:solidFill>
                <a:schemeClr val="bg1">
                  <a:lumMod val="75000"/>
                </a:schemeClr>
              </a:solidFill>
              <a:latin typeface="Helvetica Light"/>
              <a:cs typeface="Helvetica Light"/>
            </a:endParaRPr>
          </a:p>
        </p:txBody>
      </p:sp>
      <p:sp>
        <p:nvSpPr>
          <p:cNvPr id="46" name="Rectangle 45"/>
          <p:cNvSpPr/>
          <p:nvPr/>
        </p:nvSpPr>
        <p:spPr>
          <a:xfrm>
            <a:off x="0" y="685800"/>
            <a:ext cx="9144000" cy="6146799"/>
          </a:xfrm>
          <a:prstGeom prst="rect">
            <a:avLst/>
          </a:prstGeom>
          <a:solidFill>
            <a:schemeClr val="tx1">
              <a:alpha val="2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descr="burst.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304800"/>
            <a:ext cx="6858000" cy="6858000"/>
          </a:xfrm>
          <a:prstGeom prst="rect">
            <a:avLst/>
          </a:prstGeom>
        </p:spPr>
      </p:pic>
      <p:sp>
        <p:nvSpPr>
          <p:cNvPr id="45" name="Text Box 32">
            <a:hlinkClick r:id="" action="ppaction://noaction"/>
          </p:cNvPr>
          <p:cNvSpPr txBox="1">
            <a:spLocks noChangeArrowheads="1"/>
          </p:cNvSpPr>
          <p:nvPr/>
        </p:nvSpPr>
        <p:spPr bwMode="auto">
          <a:xfrm>
            <a:off x="2667000" y="3562013"/>
            <a:ext cx="5959929" cy="411163"/>
          </a:xfrm>
          <a:prstGeom prst="roundRect">
            <a:avLst/>
          </a:prstGeom>
          <a:solidFill>
            <a:srgbClr val="FFFFFF"/>
          </a:solidFill>
          <a:ln>
            <a:solidFill>
              <a:schemeClr val="accent1">
                <a:lumMod val="40000"/>
                <a:lumOff val="60000"/>
              </a:schemeClr>
            </a:solidFill>
          </a:ln>
          <a:effectLst/>
        </p:spPr>
        <p:txBody>
          <a:bodyPr wrap="none" lIns="0" tIns="0" rIns="0" bIns="0" anchor="ctr"/>
          <a:lstStyle/>
          <a:p>
            <a:pPr algn="ctr">
              <a:defRPr/>
            </a:pPr>
            <a:endParaRPr lang="en-US" sz="1300" b="0" dirty="0">
              <a:solidFill>
                <a:srgbClr val="BFBFBF"/>
              </a:solidFill>
              <a:latin typeface="Helvetica Light"/>
              <a:cs typeface="Helvetica Light"/>
            </a:endParaRPr>
          </a:p>
        </p:txBody>
      </p:sp>
      <p:sp>
        <p:nvSpPr>
          <p:cNvPr id="4" name="Rectangle 3"/>
          <p:cNvSpPr/>
          <p:nvPr/>
        </p:nvSpPr>
        <p:spPr>
          <a:xfrm>
            <a:off x="7232313" y="3598317"/>
            <a:ext cx="1302087" cy="338554"/>
          </a:xfrm>
          <a:prstGeom prst="rect">
            <a:avLst/>
          </a:prstGeom>
        </p:spPr>
        <p:txBody>
          <a:bodyPr wrap="none">
            <a:spAutoFit/>
          </a:bodyPr>
          <a:lstStyle/>
          <a:p>
            <a:pPr algn="ctr">
              <a:defRPr/>
            </a:pPr>
            <a:r>
              <a:rPr lang="en-US" sz="1600" dirty="0">
                <a:solidFill>
                  <a:srgbClr val="404040"/>
                </a:solidFill>
                <a:latin typeface="Helvetica Light"/>
                <a:cs typeface="Helvetica Light"/>
              </a:rPr>
              <a:t>Acquisitions</a:t>
            </a:r>
          </a:p>
        </p:txBody>
      </p:sp>
      <p:sp>
        <p:nvSpPr>
          <p:cNvPr id="2" name="Title 1"/>
          <p:cNvSpPr>
            <a:spLocks noGrp="1"/>
          </p:cNvSpPr>
          <p:nvPr>
            <p:ph type="ctrTitle"/>
          </p:nvPr>
        </p:nvSpPr>
        <p:spPr/>
        <p:txBody>
          <a:bodyPr/>
          <a:lstStyle/>
          <a:p>
            <a:r>
              <a:rPr lang="en-US" dirty="0" smtClean="0"/>
              <a:t>Acquisitions</a:t>
            </a:r>
            <a:endParaRPr lang="en-US" dirty="0"/>
          </a:p>
        </p:txBody>
      </p:sp>
    </p:spTree>
    <p:extLst>
      <p:ext uri="{BB962C8B-B14F-4D97-AF65-F5344CB8AC3E}">
        <p14:creationId xmlns:p14="http://schemas.microsoft.com/office/powerpoint/2010/main" val="4231360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8"/>
          <p:cNvSpPr>
            <a:spLocks noChangeArrowheads="1"/>
          </p:cNvSpPr>
          <p:nvPr/>
        </p:nvSpPr>
        <p:spPr bwMode="auto">
          <a:xfrm>
            <a:off x="5638800" y="4648200"/>
            <a:ext cx="1635125" cy="578882"/>
          </a:xfrm>
          <a:prstGeom prst="roundRect">
            <a:avLst>
              <a:gd name="adj" fmla="val 16667"/>
            </a:avLst>
          </a:prstGeom>
          <a:solidFill>
            <a:srgbClr val="FFFFFF">
              <a:alpha val="56000"/>
            </a:srgbClr>
          </a:solidFill>
          <a:ln w="9525">
            <a:solidFill>
              <a:srgbClr val="FFE77E"/>
            </a:solidFill>
            <a:miter lim="800000"/>
            <a:headEnd/>
            <a:tailEnd/>
          </a:ln>
        </p:spPr>
        <p:txBody>
          <a:bodyPr>
            <a:spAutoFit/>
          </a:bodyPr>
          <a:lstStyle/>
          <a:p>
            <a:pPr algn="ctr"/>
            <a:r>
              <a:rPr lang="en-US" sz="1400" b="0" dirty="0" smtClean="0">
                <a:solidFill>
                  <a:srgbClr val="7F7F7F"/>
                </a:solidFill>
                <a:latin typeface="Helvetica Light"/>
                <a:cs typeface="Helvetica Light"/>
              </a:rPr>
              <a:t>Unified processes</a:t>
            </a:r>
            <a:endParaRPr lang="en-US" sz="1400" b="0" dirty="0">
              <a:solidFill>
                <a:srgbClr val="7F7F7F"/>
              </a:solidFill>
              <a:latin typeface="Helvetica Light"/>
              <a:cs typeface="Helvetica Light"/>
            </a:endParaRPr>
          </a:p>
        </p:txBody>
      </p:sp>
      <p:sp>
        <p:nvSpPr>
          <p:cNvPr id="29" name="Text Box 5"/>
          <p:cNvSpPr>
            <a:spLocks noChangeArrowheads="1"/>
          </p:cNvSpPr>
          <p:nvPr/>
        </p:nvSpPr>
        <p:spPr bwMode="auto">
          <a:xfrm>
            <a:off x="7391400" y="5136118"/>
            <a:ext cx="1447800" cy="578882"/>
          </a:xfrm>
          <a:prstGeom prst="roundRect">
            <a:avLst>
              <a:gd name="adj" fmla="val 16667"/>
            </a:avLst>
          </a:prstGeom>
          <a:solidFill>
            <a:srgbClr val="FFFFFF">
              <a:alpha val="56000"/>
            </a:srgbClr>
          </a:solidFill>
          <a:ln w="9525">
            <a:solidFill>
              <a:schemeClr val="accent6">
                <a:lumMod val="75000"/>
              </a:schemeClr>
            </a:solidFill>
            <a:miter lim="800000"/>
            <a:headEnd/>
            <a:tailEnd/>
          </a:ln>
        </p:spPr>
        <p:txBody>
          <a:bodyPr>
            <a:spAutoFit/>
          </a:bodyPr>
          <a:lstStyle/>
          <a:p>
            <a:pPr algn="ctr"/>
            <a:r>
              <a:rPr lang="en-US" sz="1400" b="0" dirty="0" smtClean="0">
                <a:solidFill>
                  <a:srgbClr val="7F7F7F"/>
                </a:solidFill>
                <a:latin typeface="Helvetica Light"/>
                <a:cs typeface="Helvetica Light"/>
              </a:rPr>
              <a:t>Review and approval steps</a:t>
            </a:r>
            <a:endParaRPr lang="en-US" sz="1400" b="0" dirty="0">
              <a:solidFill>
                <a:srgbClr val="7F7F7F"/>
              </a:solidFill>
              <a:latin typeface="Helvetica Light"/>
              <a:cs typeface="Helvetica Light"/>
            </a:endParaRPr>
          </a:p>
        </p:txBody>
      </p:sp>
      <p:sp>
        <p:nvSpPr>
          <p:cNvPr id="32" name="Text Box 7"/>
          <p:cNvSpPr>
            <a:spLocks noChangeArrowheads="1"/>
          </p:cNvSpPr>
          <p:nvPr/>
        </p:nvSpPr>
        <p:spPr bwMode="auto">
          <a:xfrm>
            <a:off x="5638800" y="5526881"/>
            <a:ext cx="1590675" cy="340519"/>
          </a:xfrm>
          <a:prstGeom prst="roundRect">
            <a:avLst>
              <a:gd name="adj" fmla="val 16667"/>
            </a:avLst>
          </a:prstGeom>
          <a:solidFill>
            <a:srgbClr val="FFFFFF">
              <a:alpha val="56000"/>
            </a:srgbClr>
          </a:solidFill>
          <a:ln w="9525">
            <a:solidFill>
              <a:schemeClr val="accent6">
                <a:lumMod val="50000"/>
              </a:schemeClr>
            </a:solidFill>
            <a:miter lim="800000"/>
            <a:headEnd/>
            <a:tailEnd/>
          </a:ln>
        </p:spPr>
        <p:txBody>
          <a:bodyPr wrap="square">
            <a:spAutoFit/>
          </a:bodyPr>
          <a:lstStyle/>
          <a:p>
            <a:pPr algn="ctr"/>
            <a:r>
              <a:rPr lang="en-US" sz="1400" b="0" dirty="0" smtClean="0">
                <a:solidFill>
                  <a:srgbClr val="7F7F7F"/>
                </a:solidFill>
                <a:latin typeface="Helvetica Light"/>
                <a:cs typeface="Helvetica Light"/>
              </a:rPr>
              <a:t>Various sources</a:t>
            </a:r>
            <a:endParaRPr lang="en-US" sz="1400" b="0" dirty="0">
              <a:solidFill>
                <a:srgbClr val="7F7F7F"/>
              </a:solidFill>
              <a:latin typeface="Helvetica Light"/>
              <a:cs typeface="Helvetica Light"/>
            </a:endParaRPr>
          </a:p>
        </p:txBody>
      </p:sp>
      <p:sp>
        <p:nvSpPr>
          <p:cNvPr id="37" name="TextBox 36"/>
          <p:cNvSpPr txBox="1"/>
          <p:nvPr/>
        </p:nvSpPr>
        <p:spPr>
          <a:xfrm>
            <a:off x="306615" y="1412081"/>
            <a:ext cx="4876799" cy="674688"/>
          </a:xfrm>
          <a:prstGeom prst="roundRect">
            <a:avLst>
              <a:gd name="adj" fmla="val 12340"/>
            </a:avLst>
          </a:prstGeom>
          <a:solidFill>
            <a:srgbClr val="FFFFFF">
              <a:alpha val="47000"/>
            </a:srgbClr>
          </a:solidFill>
          <a:ln>
            <a:solidFill>
              <a:srgbClr val="FC5D43"/>
            </a:solidFill>
          </a:ln>
          <a:effectLst/>
        </p:spPr>
        <p:txBody>
          <a:bodyPr lIns="182880" anchor="ctr"/>
          <a:lstStyle/>
          <a:p>
            <a:r>
              <a:rPr lang="en-US" sz="1600" dirty="0" smtClean="0">
                <a:solidFill>
                  <a:srgbClr val="404040"/>
                </a:solidFill>
                <a:latin typeface="Helvetica Light"/>
                <a:cs typeface="Helvetica Light"/>
              </a:rPr>
              <a:t>Streamlined mixed resource purchasing models</a:t>
            </a:r>
            <a:endParaRPr lang="en-US" sz="1600" dirty="0">
              <a:solidFill>
                <a:srgbClr val="404040"/>
              </a:solidFill>
              <a:latin typeface="Helvetica Light"/>
              <a:cs typeface="Helvetica Light"/>
            </a:endParaRPr>
          </a:p>
        </p:txBody>
      </p:sp>
      <p:sp>
        <p:nvSpPr>
          <p:cNvPr id="38" name="TextBox 37"/>
          <p:cNvSpPr txBox="1"/>
          <p:nvPr/>
        </p:nvSpPr>
        <p:spPr>
          <a:xfrm>
            <a:off x="304801" y="2458244"/>
            <a:ext cx="4876798" cy="673100"/>
          </a:xfrm>
          <a:prstGeom prst="roundRect">
            <a:avLst>
              <a:gd name="adj" fmla="val 19051"/>
            </a:avLst>
          </a:prstGeom>
          <a:solidFill>
            <a:srgbClr val="FFFFFF">
              <a:alpha val="47000"/>
            </a:srgbClr>
          </a:solidFill>
          <a:ln>
            <a:solidFill>
              <a:srgbClr val="42B675"/>
            </a:solidFill>
          </a:ln>
          <a:effectLst/>
        </p:spPr>
        <p:txBody>
          <a:bodyPr lIns="182880" anchor="ctr"/>
          <a:lstStyle/>
          <a:p>
            <a:r>
              <a:rPr lang="en-US" sz="1600" dirty="0" smtClean="0">
                <a:solidFill>
                  <a:srgbClr val="404040"/>
                </a:solidFill>
                <a:latin typeface="Helvetica Light"/>
                <a:cs typeface="Helvetica Light"/>
              </a:rPr>
              <a:t>Integrated claims management</a:t>
            </a:r>
            <a:endParaRPr lang="en-US" sz="1600" dirty="0">
              <a:solidFill>
                <a:srgbClr val="404040"/>
              </a:solidFill>
              <a:latin typeface="Helvetica Light"/>
              <a:cs typeface="Helvetica Light"/>
            </a:endParaRPr>
          </a:p>
        </p:txBody>
      </p:sp>
      <p:sp>
        <p:nvSpPr>
          <p:cNvPr id="39" name="TextBox 38"/>
          <p:cNvSpPr txBox="1"/>
          <p:nvPr/>
        </p:nvSpPr>
        <p:spPr>
          <a:xfrm>
            <a:off x="304801" y="3504406"/>
            <a:ext cx="4876798" cy="673100"/>
          </a:xfrm>
          <a:prstGeom prst="roundRect">
            <a:avLst>
              <a:gd name="adj" fmla="val 16487"/>
            </a:avLst>
          </a:prstGeom>
          <a:solidFill>
            <a:srgbClr val="FFFFFF">
              <a:alpha val="47000"/>
            </a:srgbClr>
          </a:solidFill>
          <a:ln>
            <a:solidFill>
              <a:srgbClr val="3F8AC5"/>
            </a:solidFill>
          </a:ln>
          <a:effectLst/>
        </p:spPr>
        <p:txBody>
          <a:bodyPr lIns="182880" anchor="ctr"/>
          <a:lstStyle/>
          <a:p>
            <a:r>
              <a:rPr lang="en-US" sz="1600" dirty="0" smtClean="0">
                <a:solidFill>
                  <a:srgbClr val="404040"/>
                </a:solidFill>
                <a:latin typeface="Helvetica Light"/>
                <a:cs typeface="Helvetica Light"/>
              </a:rPr>
              <a:t>Budget visibility enabling smart decision making</a:t>
            </a:r>
            <a:endParaRPr lang="en-US" sz="1600" dirty="0">
              <a:solidFill>
                <a:srgbClr val="404040"/>
              </a:solidFill>
              <a:latin typeface="Helvetica Light"/>
              <a:cs typeface="Helvetica Light"/>
            </a:endParaRPr>
          </a:p>
        </p:txBody>
      </p:sp>
      <p:sp>
        <p:nvSpPr>
          <p:cNvPr id="40" name="TextBox 39"/>
          <p:cNvSpPr txBox="1"/>
          <p:nvPr/>
        </p:nvSpPr>
        <p:spPr>
          <a:xfrm>
            <a:off x="304801" y="4550569"/>
            <a:ext cx="4876798" cy="673100"/>
          </a:xfrm>
          <a:prstGeom prst="roundRect">
            <a:avLst>
              <a:gd name="adj" fmla="val 17769"/>
            </a:avLst>
          </a:prstGeom>
          <a:solidFill>
            <a:srgbClr val="FFFFFF">
              <a:alpha val="47000"/>
            </a:srgbClr>
          </a:solidFill>
          <a:ln>
            <a:solidFill>
              <a:srgbClr val="660066"/>
            </a:solidFill>
          </a:ln>
          <a:effectLst/>
        </p:spPr>
        <p:txBody>
          <a:bodyPr lIns="182880" anchor="ctr"/>
          <a:lstStyle/>
          <a:p>
            <a:r>
              <a:rPr lang="en-US" sz="1600" dirty="0" smtClean="0">
                <a:solidFill>
                  <a:srgbClr val="404040"/>
                </a:solidFill>
                <a:latin typeface="Helvetica Light"/>
                <a:cs typeface="Helvetica Light"/>
              </a:rPr>
              <a:t>Unified processes for all material types</a:t>
            </a:r>
            <a:endParaRPr lang="en-US" sz="1600" dirty="0">
              <a:solidFill>
                <a:srgbClr val="404040"/>
              </a:solidFill>
              <a:latin typeface="Helvetica Light"/>
              <a:cs typeface="Helvetica Light"/>
            </a:endParaRPr>
          </a:p>
        </p:txBody>
      </p:sp>
      <p:pic>
        <p:nvPicPr>
          <p:cNvPr id="2" name="Picture 1" descr="unified_mgm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8945" y="1386681"/>
            <a:ext cx="3014055" cy="2616200"/>
          </a:xfrm>
          <a:prstGeom prst="rect">
            <a:avLst/>
          </a:prstGeom>
        </p:spPr>
      </p:pic>
      <p:sp>
        <p:nvSpPr>
          <p:cNvPr id="3" name="Title 2"/>
          <p:cNvSpPr>
            <a:spLocks noGrp="1"/>
          </p:cNvSpPr>
          <p:nvPr>
            <p:ph type="ctrTitle"/>
          </p:nvPr>
        </p:nvSpPr>
        <p:spPr/>
        <p:txBody>
          <a:bodyPr/>
          <a:lstStyle/>
          <a:p>
            <a:r>
              <a:rPr lang="en-US" dirty="0" smtClean="0"/>
              <a:t>Acquisitions</a:t>
            </a:r>
            <a:endParaRPr lang="en-US" dirty="0"/>
          </a:p>
        </p:txBody>
      </p:sp>
    </p:spTree>
    <p:extLst>
      <p:ext uri="{BB962C8B-B14F-4D97-AF65-F5344CB8AC3E}">
        <p14:creationId xmlns:p14="http://schemas.microsoft.com/office/powerpoint/2010/main" val="2132622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0" y="101600"/>
            <a:ext cx="1676400" cy="536575"/>
          </a:xfrm>
        </p:spPr>
        <p:txBody>
          <a:bodyPr/>
          <a:lstStyle/>
          <a:p>
            <a:r>
              <a:rPr lang="en-US" dirty="0" smtClean="0"/>
              <a:t>Architecture</a:t>
            </a:r>
            <a:endParaRPr lang="en-US" dirty="0"/>
          </a:p>
        </p:txBody>
      </p:sp>
      <p:grpSp>
        <p:nvGrpSpPr>
          <p:cNvPr id="39" name="קבוצה 20"/>
          <p:cNvGrpSpPr>
            <a:grpSpLocks/>
          </p:cNvGrpSpPr>
          <p:nvPr/>
        </p:nvGrpSpPr>
        <p:grpSpPr bwMode="auto">
          <a:xfrm>
            <a:off x="221381" y="1676400"/>
            <a:ext cx="8710863" cy="5053265"/>
            <a:chOff x="374468" y="1660844"/>
            <a:chExt cx="2895600" cy="2873180"/>
          </a:xfrm>
        </p:grpSpPr>
        <p:sp>
          <p:nvSpPr>
            <p:cNvPr id="43" name="AutoShape 8"/>
            <p:cNvSpPr>
              <a:spLocks noChangeArrowheads="1"/>
            </p:cNvSpPr>
            <p:nvPr/>
          </p:nvSpPr>
          <p:spPr bwMode="auto">
            <a:xfrm>
              <a:off x="374468" y="1660844"/>
              <a:ext cx="2895600" cy="2873180"/>
            </a:xfrm>
            <a:prstGeom prst="roundRect">
              <a:avLst>
                <a:gd name="adj" fmla="val 5220"/>
              </a:avLst>
            </a:prstGeom>
            <a:solidFill>
              <a:srgbClr val="595959">
                <a:alpha val="69803"/>
              </a:srgbClr>
            </a:solidFill>
            <a:ln w="9525">
              <a:noFill/>
              <a:miter lim="800000"/>
              <a:headEnd/>
              <a:tailEnd/>
            </a:ln>
          </p:spPr>
          <p:txBody>
            <a:bodyPr anchor="ctr"/>
            <a:lstStyle/>
            <a:p>
              <a:pPr marL="119063"/>
              <a:endParaRPr lang="en-US" sz="2000">
                <a:solidFill>
                  <a:schemeClr val="bg1"/>
                </a:solidFill>
              </a:endParaRPr>
            </a:p>
          </p:txBody>
        </p:sp>
        <p:sp>
          <p:nvSpPr>
            <p:cNvPr id="44" name="Rectangle 8"/>
            <p:cNvSpPr>
              <a:spLocks noChangeArrowheads="1"/>
            </p:cNvSpPr>
            <p:nvPr/>
          </p:nvSpPr>
          <p:spPr bwMode="auto">
            <a:xfrm>
              <a:off x="406464" y="1726518"/>
              <a:ext cx="2822010" cy="2719943"/>
            </a:xfrm>
            <a:prstGeom prst="roundRect">
              <a:avLst>
                <a:gd name="adj" fmla="val 4761"/>
              </a:avLst>
            </a:prstGeom>
            <a:noFill/>
            <a:ln w="6350" algn="ctr">
              <a:solidFill>
                <a:schemeClr val="bg1"/>
              </a:solidFill>
              <a:round/>
              <a:headEnd/>
              <a:tailEnd type="triangle" w="med" len="med"/>
            </a:ln>
          </p:spPr>
          <p:txBody>
            <a:bodyPr anchor="ctr"/>
            <a:lstStyle/>
            <a:p>
              <a:pPr algn="ctr"/>
              <a:endParaRPr lang="en-US" sz="2000" b="1">
                <a:solidFill>
                  <a:schemeClr val="bg1"/>
                </a:solidFill>
              </a:endParaRPr>
            </a:p>
          </p:txBody>
        </p:sp>
      </p:grpSp>
      <p:grpSp>
        <p:nvGrpSpPr>
          <p:cNvPr id="45" name="Group 8"/>
          <p:cNvGrpSpPr/>
          <p:nvPr/>
        </p:nvGrpSpPr>
        <p:grpSpPr>
          <a:xfrm>
            <a:off x="2809066" y="2000452"/>
            <a:ext cx="1876834" cy="4419600"/>
            <a:chOff x="1291598" y="2597150"/>
            <a:chExt cx="1876834" cy="4419600"/>
          </a:xfrm>
        </p:grpSpPr>
        <p:sp>
          <p:nvSpPr>
            <p:cNvPr id="46" name="Rectangle 8"/>
            <p:cNvSpPr>
              <a:spLocks noChangeArrowheads="1"/>
            </p:cNvSpPr>
            <p:nvPr/>
          </p:nvSpPr>
          <p:spPr bwMode="auto">
            <a:xfrm>
              <a:off x="1291598" y="2597150"/>
              <a:ext cx="1876834" cy="4419600"/>
            </a:xfrm>
            <a:prstGeom prst="roundRect">
              <a:avLst>
                <a:gd name="adj" fmla="val 5861"/>
              </a:avLst>
            </a:prstGeom>
            <a:solidFill>
              <a:schemeClr val="bg1">
                <a:lumMod val="75000"/>
              </a:schemeClr>
            </a:solidFill>
            <a:ln w="9525">
              <a:noFill/>
              <a:miter lim="800000"/>
              <a:headEnd/>
              <a:tailEnd/>
            </a:ln>
          </p:spPr>
          <p:txBody>
            <a:bodyPr wrap="none" anchor="ctr" anchorCtr="1"/>
            <a:lstStyle/>
            <a:p>
              <a:pPr algn="ctr" defTabSz="457200" fontAlgn="auto">
                <a:spcBef>
                  <a:spcPts val="0"/>
                </a:spcBef>
                <a:spcAft>
                  <a:spcPts val="0"/>
                </a:spcAft>
              </a:pPr>
              <a:r>
                <a:rPr lang="en-US" sz="2800" dirty="0" smtClean="0">
                  <a:solidFill>
                    <a:prstClr val="black">
                      <a:lumMod val="50000"/>
                      <a:lumOff val="50000"/>
                    </a:prstClr>
                  </a:solidFill>
                  <a:effectLst>
                    <a:innerShdw blurRad="63500" dist="50800" dir="13500000">
                      <a:prstClr val="black">
                        <a:alpha val="50000"/>
                      </a:prstClr>
                    </a:innerShdw>
                  </a:effectLst>
                  <a:latin typeface="Dax-Medium"/>
                  <a:ea typeface="MS PGothic" pitchFamily="34" charset="-128"/>
                  <a:cs typeface="Dax-Medium"/>
                </a:rPr>
                <a:t>Print</a:t>
              </a:r>
            </a:p>
            <a:p>
              <a:pPr algn="ctr" defTabSz="457200" fontAlgn="auto">
                <a:spcBef>
                  <a:spcPts val="0"/>
                </a:spcBef>
                <a:spcAft>
                  <a:spcPts val="0"/>
                </a:spcAft>
              </a:pPr>
              <a:r>
                <a:rPr lang="en-US" sz="2800" dirty="0" smtClean="0">
                  <a:solidFill>
                    <a:prstClr val="black">
                      <a:lumMod val="50000"/>
                      <a:lumOff val="50000"/>
                    </a:prstClr>
                  </a:solidFill>
                  <a:effectLst>
                    <a:innerShdw blurRad="63500" dist="50800" dir="13500000">
                      <a:prstClr val="black">
                        <a:alpha val="50000"/>
                      </a:prstClr>
                    </a:innerShdw>
                  </a:effectLst>
                  <a:latin typeface="Dax-Medium"/>
                  <a:ea typeface="MS PGothic" pitchFamily="34" charset="-128"/>
                  <a:cs typeface="Dax-Medium"/>
                </a:rPr>
                <a:t>Materials</a:t>
              </a:r>
            </a:p>
          </p:txBody>
        </p:sp>
        <p:sp>
          <p:nvSpPr>
            <p:cNvPr id="47" name="Rectangle 46"/>
            <p:cNvSpPr/>
            <p:nvPr/>
          </p:nvSpPr>
          <p:spPr>
            <a:xfrm>
              <a:off x="1291598" y="5956300"/>
              <a:ext cx="1876834" cy="508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457200" fontAlgn="auto">
                <a:spcBef>
                  <a:spcPts val="0"/>
                </a:spcBef>
                <a:spcAft>
                  <a:spcPts val="0"/>
                </a:spcAft>
              </a:pPr>
              <a:r>
                <a:rPr lang="en-US" sz="3200" dirty="0" smtClean="0">
                  <a:solidFill>
                    <a:prstClr val="black">
                      <a:lumMod val="50000"/>
                      <a:lumOff val="50000"/>
                    </a:prstClr>
                  </a:solidFill>
                  <a:latin typeface="Dax-Light"/>
                  <a:ea typeface="MS PGothic" pitchFamily="34" charset="-128"/>
                  <a:cs typeface="Dax-Light"/>
                </a:rPr>
                <a:t>Silo 1</a:t>
              </a:r>
              <a:endParaRPr lang="en-US" sz="3200" dirty="0">
                <a:solidFill>
                  <a:prstClr val="black">
                    <a:lumMod val="50000"/>
                    <a:lumOff val="50000"/>
                  </a:prstClr>
                </a:solidFill>
                <a:latin typeface="Dax-Light"/>
                <a:ea typeface="MS PGothic" pitchFamily="34" charset="-128"/>
                <a:cs typeface="Dax-Light"/>
              </a:endParaRPr>
            </a:p>
          </p:txBody>
        </p:sp>
      </p:grpSp>
      <p:grpSp>
        <p:nvGrpSpPr>
          <p:cNvPr id="48" name="Group 9"/>
          <p:cNvGrpSpPr/>
          <p:nvPr/>
        </p:nvGrpSpPr>
        <p:grpSpPr>
          <a:xfrm>
            <a:off x="4790266" y="2000452"/>
            <a:ext cx="1876834" cy="4419600"/>
            <a:chOff x="3659353" y="2597150"/>
            <a:chExt cx="1876834" cy="4419600"/>
          </a:xfrm>
        </p:grpSpPr>
        <p:sp>
          <p:nvSpPr>
            <p:cNvPr id="49" name="Rectangle 8"/>
            <p:cNvSpPr>
              <a:spLocks noChangeArrowheads="1"/>
            </p:cNvSpPr>
            <p:nvPr/>
          </p:nvSpPr>
          <p:spPr bwMode="auto">
            <a:xfrm>
              <a:off x="3659353" y="2597150"/>
              <a:ext cx="1876834" cy="4419600"/>
            </a:xfrm>
            <a:prstGeom prst="roundRect">
              <a:avLst>
                <a:gd name="adj" fmla="val 5861"/>
              </a:avLst>
            </a:prstGeom>
            <a:solidFill>
              <a:schemeClr val="bg1">
                <a:lumMod val="75000"/>
              </a:schemeClr>
            </a:solidFill>
            <a:ln w="9525">
              <a:noFill/>
              <a:miter lim="800000"/>
              <a:headEnd/>
              <a:tailEnd/>
            </a:ln>
          </p:spPr>
          <p:txBody>
            <a:bodyPr wrap="none" anchor="ctr" anchorCtr="1"/>
            <a:lstStyle/>
            <a:p>
              <a:pPr algn="ctr" defTabSz="457200" fontAlgn="auto">
                <a:spcBef>
                  <a:spcPts val="0"/>
                </a:spcBef>
                <a:spcAft>
                  <a:spcPts val="0"/>
                </a:spcAft>
              </a:pPr>
              <a:r>
                <a:rPr lang="en-US" sz="2800" dirty="0" smtClean="0">
                  <a:solidFill>
                    <a:prstClr val="black">
                      <a:lumMod val="50000"/>
                      <a:lumOff val="50000"/>
                    </a:prstClr>
                  </a:solidFill>
                  <a:effectLst>
                    <a:innerShdw blurRad="63500" dist="50800" dir="13500000">
                      <a:prstClr val="black">
                        <a:alpha val="50000"/>
                      </a:prstClr>
                    </a:innerShdw>
                  </a:effectLst>
                  <a:latin typeface="Dax-Medium"/>
                  <a:ea typeface="MS PGothic" pitchFamily="34" charset="-128"/>
                  <a:cs typeface="Dax-Medium"/>
                </a:rPr>
                <a:t>Electronic</a:t>
              </a:r>
            </a:p>
            <a:p>
              <a:pPr algn="ctr" defTabSz="457200" fontAlgn="auto">
                <a:spcBef>
                  <a:spcPts val="0"/>
                </a:spcBef>
                <a:spcAft>
                  <a:spcPts val="0"/>
                </a:spcAft>
              </a:pPr>
              <a:r>
                <a:rPr lang="en-US" sz="2800" dirty="0" smtClean="0">
                  <a:solidFill>
                    <a:prstClr val="black">
                      <a:lumMod val="50000"/>
                      <a:lumOff val="50000"/>
                    </a:prstClr>
                  </a:solidFill>
                  <a:effectLst>
                    <a:innerShdw blurRad="63500" dist="50800" dir="13500000">
                      <a:prstClr val="black">
                        <a:alpha val="50000"/>
                      </a:prstClr>
                    </a:innerShdw>
                  </a:effectLst>
                  <a:latin typeface="Dax-Medium"/>
                  <a:ea typeface="MS PGothic" pitchFamily="34" charset="-128"/>
                  <a:cs typeface="Dax-Medium"/>
                </a:rPr>
                <a:t>Materials</a:t>
              </a:r>
            </a:p>
          </p:txBody>
        </p:sp>
        <p:sp>
          <p:nvSpPr>
            <p:cNvPr id="50" name="Rectangle 49"/>
            <p:cNvSpPr/>
            <p:nvPr/>
          </p:nvSpPr>
          <p:spPr>
            <a:xfrm>
              <a:off x="3659353" y="5956300"/>
              <a:ext cx="1876834" cy="508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457200" fontAlgn="auto">
                <a:spcBef>
                  <a:spcPts val="0"/>
                </a:spcBef>
                <a:spcAft>
                  <a:spcPts val="0"/>
                </a:spcAft>
              </a:pPr>
              <a:r>
                <a:rPr lang="en-US" sz="3200" dirty="0" smtClean="0">
                  <a:solidFill>
                    <a:prstClr val="black">
                      <a:lumMod val="50000"/>
                      <a:lumOff val="50000"/>
                    </a:prstClr>
                  </a:solidFill>
                  <a:latin typeface="Dax-Light"/>
                  <a:ea typeface="MS PGothic" pitchFamily="34" charset="-128"/>
                  <a:cs typeface="Dax-Light"/>
                </a:rPr>
                <a:t>Silo 2</a:t>
              </a:r>
              <a:endParaRPr lang="en-US" sz="3200" dirty="0">
                <a:solidFill>
                  <a:prstClr val="black">
                    <a:lumMod val="50000"/>
                    <a:lumOff val="50000"/>
                  </a:prstClr>
                </a:solidFill>
                <a:latin typeface="Dax-Light"/>
                <a:ea typeface="MS PGothic" pitchFamily="34" charset="-128"/>
                <a:cs typeface="Dax-Light"/>
              </a:endParaRPr>
            </a:p>
          </p:txBody>
        </p:sp>
      </p:grpSp>
      <p:grpSp>
        <p:nvGrpSpPr>
          <p:cNvPr id="54" name="Group 10"/>
          <p:cNvGrpSpPr/>
          <p:nvPr/>
        </p:nvGrpSpPr>
        <p:grpSpPr>
          <a:xfrm>
            <a:off x="6788307" y="2000452"/>
            <a:ext cx="1876834" cy="4419600"/>
            <a:chOff x="6027107" y="2597150"/>
            <a:chExt cx="1876834" cy="4419600"/>
          </a:xfrm>
        </p:grpSpPr>
        <p:sp>
          <p:nvSpPr>
            <p:cNvPr id="55" name="Rectangle 8"/>
            <p:cNvSpPr>
              <a:spLocks noChangeArrowheads="1"/>
            </p:cNvSpPr>
            <p:nvPr/>
          </p:nvSpPr>
          <p:spPr bwMode="auto">
            <a:xfrm>
              <a:off x="6027107" y="2597150"/>
              <a:ext cx="1876834" cy="4419600"/>
            </a:xfrm>
            <a:prstGeom prst="roundRect">
              <a:avLst>
                <a:gd name="adj" fmla="val 5861"/>
              </a:avLst>
            </a:prstGeom>
            <a:solidFill>
              <a:schemeClr val="bg1">
                <a:lumMod val="75000"/>
              </a:schemeClr>
            </a:solidFill>
            <a:ln w="9525">
              <a:noFill/>
              <a:miter lim="800000"/>
              <a:headEnd/>
              <a:tailEnd/>
            </a:ln>
          </p:spPr>
          <p:txBody>
            <a:bodyPr wrap="none" anchor="ctr" anchorCtr="1"/>
            <a:lstStyle/>
            <a:p>
              <a:pPr algn="ctr" defTabSz="457200" fontAlgn="auto">
                <a:spcBef>
                  <a:spcPts val="0"/>
                </a:spcBef>
                <a:spcAft>
                  <a:spcPts val="0"/>
                </a:spcAft>
              </a:pPr>
              <a:r>
                <a:rPr lang="en-US" sz="2800" dirty="0" smtClean="0">
                  <a:solidFill>
                    <a:prstClr val="black">
                      <a:lumMod val="50000"/>
                      <a:lumOff val="50000"/>
                    </a:prstClr>
                  </a:solidFill>
                  <a:effectLst>
                    <a:innerShdw blurRad="63500" dist="50800" dir="13500000">
                      <a:prstClr val="black">
                        <a:alpha val="50000"/>
                      </a:prstClr>
                    </a:innerShdw>
                  </a:effectLst>
                  <a:latin typeface="Dax-Medium"/>
                  <a:ea typeface="MS PGothic" pitchFamily="34" charset="-128"/>
                  <a:cs typeface="Dax-Medium"/>
                </a:rPr>
                <a:t>Digital</a:t>
              </a:r>
            </a:p>
            <a:p>
              <a:pPr algn="ctr" defTabSz="457200" fontAlgn="auto">
                <a:spcBef>
                  <a:spcPts val="0"/>
                </a:spcBef>
                <a:spcAft>
                  <a:spcPts val="0"/>
                </a:spcAft>
              </a:pPr>
              <a:r>
                <a:rPr lang="en-US" sz="2800" dirty="0" smtClean="0">
                  <a:solidFill>
                    <a:prstClr val="black">
                      <a:lumMod val="50000"/>
                      <a:lumOff val="50000"/>
                    </a:prstClr>
                  </a:solidFill>
                  <a:effectLst>
                    <a:innerShdw blurRad="63500" dist="50800" dir="13500000">
                      <a:prstClr val="black">
                        <a:alpha val="50000"/>
                      </a:prstClr>
                    </a:innerShdw>
                  </a:effectLst>
                  <a:latin typeface="Dax-Medium"/>
                  <a:ea typeface="MS PGothic" pitchFamily="34" charset="-128"/>
                  <a:cs typeface="Dax-Medium"/>
                </a:rPr>
                <a:t>Materials</a:t>
              </a:r>
            </a:p>
          </p:txBody>
        </p:sp>
        <p:sp>
          <p:nvSpPr>
            <p:cNvPr id="58" name="Rectangle 57"/>
            <p:cNvSpPr/>
            <p:nvPr/>
          </p:nvSpPr>
          <p:spPr>
            <a:xfrm>
              <a:off x="6027107" y="5956300"/>
              <a:ext cx="1876834" cy="508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defTabSz="457200" fontAlgn="auto">
                <a:spcBef>
                  <a:spcPts val="0"/>
                </a:spcBef>
                <a:spcAft>
                  <a:spcPts val="0"/>
                </a:spcAft>
              </a:pPr>
              <a:r>
                <a:rPr lang="en-US" sz="3200" dirty="0" smtClean="0">
                  <a:solidFill>
                    <a:prstClr val="black">
                      <a:lumMod val="50000"/>
                      <a:lumOff val="50000"/>
                    </a:prstClr>
                  </a:solidFill>
                  <a:latin typeface="Dax-Light"/>
                  <a:ea typeface="MS PGothic" pitchFamily="34" charset="-128"/>
                  <a:cs typeface="Dax-Light"/>
                </a:rPr>
                <a:t>Silo 3</a:t>
              </a:r>
              <a:endParaRPr lang="en-US" sz="3200" dirty="0">
                <a:solidFill>
                  <a:prstClr val="black">
                    <a:lumMod val="50000"/>
                    <a:lumOff val="50000"/>
                  </a:prstClr>
                </a:solidFill>
                <a:latin typeface="Dax-Light"/>
                <a:ea typeface="MS PGothic" pitchFamily="34" charset="-128"/>
                <a:cs typeface="Dax-Light"/>
              </a:endParaRPr>
            </a:p>
          </p:txBody>
        </p:sp>
      </p:grpSp>
      <p:grpSp>
        <p:nvGrpSpPr>
          <p:cNvPr id="62" name="Group 3"/>
          <p:cNvGrpSpPr/>
          <p:nvPr/>
        </p:nvGrpSpPr>
        <p:grpSpPr>
          <a:xfrm>
            <a:off x="457199" y="1987900"/>
            <a:ext cx="2160000" cy="2160000"/>
            <a:chOff x="180347" y="409933"/>
            <a:chExt cx="2160000" cy="2160000"/>
          </a:xfrm>
        </p:grpSpPr>
        <p:sp>
          <p:nvSpPr>
            <p:cNvPr id="63" name="Rectangle 6"/>
            <p:cNvSpPr>
              <a:spLocks noChangeArrowheads="1"/>
            </p:cNvSpPr>
            <p:nvPr/>
          </p:nvSpPr>
          <p:spPr bwMode="auto">
            <a:xfrm>
              <a:off x="180347" y="409933"/>
              <a:ext cx="2160000" cy="2160000"/>
            </a:xfrm>
            <a:prstGeom prst="roundRect">
              <a:avLst>
                <a:gd name="adj" fmla="val 5489"/>
              </a:avLst>
            </a:prstGeom>
            <a:solidFill>
              <a:srgbClr val="FF0000">
                <a:alpha val="59000"/>
              </a:srgbClr>
            </a:solidFill>
            <a:ln w="12700" cmpd="sng" algn="ctr">
              <a:noFill/>
              <a:round/>
              <a:headEnd/>
              <a:tailEnd type="triangle" w="med" len="med"/>
            </a:ln>
          </p:spPr>
          <p:txBody>
            <a:bodyPr anchor="b"/>
            <a:lstStyle/>
            <a:p>
              <a:pPr marL="0" lvl="2" algn="ctr" defTabSz="457200" fontAlgn="auto">
                <a:spcBef>
                  <a:spcPts val="0"/>
                </a:spcBef>
                <a:spcAft>
                  <a:spcPts val="0"/>
                </a:spcAft>
              </a:pPr>
              <a:r>
                <a:rPr lang="en-US"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Duplicate</a:t>
              </a:r>
            </a:p>
            <a:p>
              <a:pPr marL="0" lvl="2" algn="ctr" defTabSz="457200" fontAlgn="auto">
                <a:spcBef>
                  <a:spcPts val="0"/>
                </a:spcBef>
                <a:spcAft>
                  <a:spcPts val="0"/>
                </a:spcAft>
              </a:pPr>
              <a:r>
                <a:rPr lang="en-US"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Data</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64" name="Picture 63" descr="warn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321" y="669006"/>
              <a:ext cx="736053" cy="736053"/>
            </a:xfrm>
            <a:prstGeom prst="rect">
              <a:avLst/>
            </a:prstGeom>
          </p:spPr>
        </p:pic>
      </p:grpSp>
      <p:grpSp>
        <p:nvGrpSpPr>
          <p:cNvPr id="65" name="Group 11"/>
          <p:cNvGrpSpPr/>
          <p:nvPr/>
        </p:nvGrpSpPr>
        <p:grpSpPr>
          <a:xfrm>
            <a:off x="457199" y="4258452"/>
            <a:ext cx="2160000" cy="2160000"/>
            <a:chOff x="180347" y="1629131"/>
            <a:chExt cx="2160000" cy="2160000"/>
          </a:xfrm>
        </p:grpSpPr>
        <p:sp>
          <p:nvSpPr>
            <p:cNvPr id="69" name="Rectangle 6"/>
            <p:cNvSpPr>
              <a:spLocks noChangeArrowheads="1"/>
            </p:cNvSpPr>
            <p:nvPr/>
          </p:nvSpPr>
          <p:spPr bwMode="auto">
            <a:xfrm>
              <a:off x="180347" y="1629131"/>
              <a:ext cx="2160000" cy="2160000"/>
            </a:xfrm>
            <a:prstGeom prst="roundRect">
              <a:avLst>
                <a:gd name="adj" fmla="val 5489"/>
              </a:avLst>
            </a:prstGeom>
            <a:solidFill>
              <a:srgbClr val="FF0000">
                <a:alpha val="61000"/>
              </a:srgbClr>
            </a:solidFill>
            <a:ln w="12700" cmpd="sng" algn="ctr">
              <a:noFill/>
              <a:round/>
              <a:headEnd/>
              <a:tailEnd type="triangle" w="med" len="med"/>
            </a:ln>
          </p:spPr>
          <p:txBody>
            <a:bodyPr anchor="b"/>
            <a:lstStyle/>
            <a:p>
              <a:pPr marL="0" lvl="2" algn="ctr" defTabSz="457200" fontAlgn="auto">
                <a:spcBef>
                  <a:spcPts val="0"/>
                </a:spcBef>
                <a:spcAft>
                  <a:spcPts val="0"/>
                </a:spcAft>
              </a:pPr>
              <a:r>
                <a:rPr lang="en-US"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Duplicate Workflows</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70" name="Picture 69" descr="warn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71" y="1923431"/>
              <a:ext cx="747352" cy="747352"/>
            </a:xfrm>
            <a:prstGeom prst="rect">
              <a:avLst/>
            </a:prstGeom>
          </p:spPr>
        </p:pic>
      </p:grpSp>
      <p:sp>
        <p:nvSpPr>
          <p:cNvPr id="72" name="Title 2"/>
          <p:cNvSpPr txBox="1">
            <a:spLocks/>
          </p:cNvSpPr>
          <p:nvPr/>
        </p:nvSpPr>
        <p:spPr>
          <a:xfrm>
            <a:off x="221381" y="990600"/>
            <a:ext cx="8549510" cy="533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1400" kern="1200">
                <a:solidFill>
                  <a:srgbClr val="474F6C"/>
                </a:solidFill>
                <a:latin typeface="Helvetica Light"/>
                <a:ea typeface="+mj-ea"/>
                <a:cs typeface="Helvetica Light"/>
              </a:defRPr>
            </a:lvl1pPr>
          </a:lstStyle>
          <a:p>
            <a:pPr algn="ctr"/>
            <a:r>
              <a:rPr lang="en-US" sz="3200" b="1" dirty="0" smtClean="0">
                <a:solidFill>
                  <a:schemeClr val="tx1">
                    <a:lumMod val="75000"/>
                    <a:lumOff val="25000"/>
                  </a:schemeClr>
                </a:solidFill>
              </a:rPr>
              <a:t>The Current Resource Silos Challenges</a:t>
            </a:r>
            <a:endParaRPr lang="en-US" sz="3200" b="1" dirty="0">
              <a:solidFill>
                <a:schemeClr val="tx1">
                  <a:lumMod val="75000"/>
                  <a:lumOff val="25000"/>
                </a:schemeClr>
              </a:solidFill>
            </a:endParaRPr>
          </a:p>
        </p:txBody>
      </p:sp>
    </p:spTree>
    <p:extLst>
      <p:ext uri="{BB962C8B-B14F-4D97-AF65-F5344CB8AC3E}">
        <p14:creationId xmlns:p14="http://schemas.microsoft.com/office/powerpoint/2010/main" val="271109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5"/>
                                        </p:tgtEl>
                                        <p:attrNameLst>
                                          <p:attrName>ppt_x</p:attrName>
                                        </p:attrNameLst>
                                      </p:cBhvr>
                                      <p:tavLst>
                                        <p:tav tm="0">
                                          <p:val>
                                            <p:strVal val="ppt_x"/>
                                          </p:val>
                                        </p:tav>
                                        <p:tav tm="100000">
                                          <p:val>
                                            <p:strVal val="ppt_x"/>
                                          </p:val>
                                        </p:tav>
                                      </p:tavLst>
                                    </p:anim>
                                    <p:anim calcmode="lin" valueType="num">
                                      <p:cBhvr additive="base">
                                        <p:cTn id="29" dur="500"/>
                                        <p:tgtEl>
                                          <p:spTgt spid="45"/>
                                        </p:tgtEl>
                                        <p:attrNameLst>
                                          <p:attrName>ppt_y</p:attrName>
                                        </p:attrNameLst>
                                      </p:cBhvr>
                                      <p:tavLst>
                                        <p:tav tm="0">
                                          <p:val>
                                            <p:strVal val="ppt_y"/>
                                          </p:val>
                                        </p:tav>
                                        <p:tav tm="100000">
                                          <p:val>
                                            <p:strVal val="1+ppt_h/2"/>
                                          </p:val>
                                        </p:tav>
                                      </p:tavLst>
                                    </p:anim>
                                    <p:set>
                                      <p:cBhvr>
                                        <p:cTn id="30" dur="1" fill="hold">
                                          <p:stCondLst>
                                            <p:cond delay="499"/>
                                          </p:stCondLst>
                                        </p:cTn>
                                        <p:tgtEl>
                                          <p:spTgt spid="45"/>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48"/>
                                        </p:tgtEl>
                                        <p:attrNameLst>
                                          <p:attrName>ppt_x</p:attrName>
                                        </p:attrNameLst>
                                      </p:cBhvr>
                                      <p:tavLst>
                                        <p:tav tm="0">
                                          <p:val>
                                            <p:strVal val="ppt_x"/>
                                          </p:val>
                                        </p:tav>
                                        <p:tav tm="100000">
                                          <p:val>
                                            <p:strVal val="ppt_x"/>
                                          </p:val>
                                        </p:tav>
                                      </p:tavLst>
                                    </p:anim>
                                    <p:anim calcmode="lin" valueType="num">
                                      <p:cBhvr additive="base">
                                        <p:cTn id="33" dur="500"/>
                                        <p:tgtEl>
                                          <p:spTgt spid="48"/>
                                        </p:tgtEl>
                                        <p:attrNameLst>
                                          <p:attrName>ppt_y</p:attrName>
                                        </p:attrNameLst>
                                      </p:cBhvr>
                                      <p:tavLst>
                                        <p:tav tm="0">
                                          <p:val>
                                            <p:strVal val="ppt_y"/>
                                          </p:val>
                                        </p:tav>
                                        <p:tav tm="100000">
                                          <p:val>
                                            <p:strVal val="1+ppt_h/2"/>
                                          </p:val>
                                        </p:tav>
                                      </p:tavLst>
                                    </p:anim>
                                    <p:set>
                                      <p:cBhvr>
                                        <p:cTn id="34" dur="1" fill="hold">
                                          <p:stCondLst>
                                            <p:cond delay="499"/>
                                          </p:stCondLst>
                                        </p:cTn>
                                        <p:tgtEl>
                                          <p:spTgt spid="48"/>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54"/>
                                        </p:tgtEl>
                                        <p:attrNameLst>
                                          <p:attrName>ppt_x</p:attrName>
                                        </p:attrNameLst>
                                      </p:cBhvr>
                                      <p:tavLst>
                                        <p:tav tm="0">
                                          <p:val>
                                            <p:strVal val="ppt_x"/>
                                          </p:val>
                                        </p:tav>
                                        <p:tav tm="100000">
                                          <p:val>
                                            <p:strVal val="ppt_x"/>
                                          </p:val>
                                        </p:tav>
                                      </p:tavLst>
                                    </p:anim>
                                    <p:anim calcmode="lin" valueType="num">
                                      <p:cBhvr additive="base">
                                        <p:cTn id="37" dur="500"/>
                                        <p:tgtEl>
                                          <p:spTgt spid="54"/>
                                        </p:tgtEl>
                                        <p:attrNameLst>
                                          <p:attrName>ppt_y</p:attrName>
                                        </p:attrNameLst>
                                      </p:cBhvr>
                                      <p:tavLst>
                                        <p:tav tm="0">
                                          <p:val>
                                            <p:strVal val="ppt_y"/>
                                          </p:val>
                                        </p:tav>
                                        <p:tav tm="100000">
                                          <p:val>
                                            <p:strVal val="1+ppt_h/2"/>
                                          </p:val>
                                        </p:tav>
                                      </p:tavLst>
                                    </p:anim>
                                    <p:set>
                                      <p:cBhvr>
                                        <p:cTn id="38" dur="1" fill="hold">
                                          <p:stCondLst>
                                            <p:cond delay="499"/>
                                          </p:stCondLst>
                                        </p:cTn>
                                        <p:tgtEl>
                                          <p:spTgt spid="5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62"/>
                                        </p:tgtEl>
                                      </p:cBhvr>
                                    </p:animEffect>
                                    <p:set>
                                      <p:cBhvr>
                                        <p:cTn id="41" dur="1" fill="hold">
                                          <p:stCondLst>
                                            <p:cond delay="499"/>
                                          </p:stCondLst>
                                        </p:cTn>
                                        <p:tgtEl>
                                          <p:spTgt spid="6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5"/>
                                        </p:tgtEl>
                                      </p:cBhvr>
                                    </p:animEffect>
                                    <p:set>
                                      <p:cBhvr>
                                        <p:cTn id="44" dur="1" fill="hold">
                                          <p:stCondLst>
                                            <p:cond delay="499"/>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2033" name="קבוצה 24"/>
          <p:cNvPicPr>
            <a:picLocks noChangeArrowheads="1"/>
          </p:cNvPicPr>
          <p:nvPr/>
        </p:nvPicPr>
        <p:blipFill>
          <a:blip r:embed="rId3">
            <a:duotone>
              <a:schemeClr val="accent1">
                <a:shade val="45000"/>
                <a:satMod val="135000"/>
              </a:schemeClr>
              <a:prstClr val="white"/>
            </a:duotone>
          </a:blip>
          <a:srcRect/>
          <a:stretch>
            <a:fillRect/>
          </a:stretch>
        </p:blipFill>
        <p:spPr bwMode="auto">
          <a:xfrm>
            <a:off x="3148396" y="2462213"/>
            <a:ext cx="2097088" cy="2603500"/>
          </a:xfrm>
          <a:prstGeom prst="rect">
            <a:avLst/>
          </a:prstGeom>
          <a:noFill/>
          <a:ln w="9525">
            <a:noFill/>
            <a:miter lim="800000"/>
            <a:headEnd/>
            <a:tailEnd/>
          </a:ln>
        </p:spPr>
      </p:pic>
      <p:sp>
        <p:nvSpPr>
          <p:cNvPr id="204805" name="Text Box 5"/>
          <p:cNvSpPr txBox="1">
            <a:spLocks noChangeArrowheads="1"/>
          </p:cNvSpPr>
          <p:nvPr/>
        </p:nvSpPr>
        <p:spPr bwMode="auto">
          <a:xfrm>
            <a:off x="7471475" y="2368549"/>
            <a:ext cx="928062" cy="578882"/>
          </a:xfrm>
          <a:prstGeom prst="roundRect">
            <a:avLst/>
          </a:prstGeom>
          <a:solidFill>
            <a:schemeClr val="bg1">
              <a:alpha val="77000"/>
            </a:schemeClr>
          </a:solidFill>
          <a:ln w="9525">
            <a:solidFill>
              <a:schemeClr val="tx2">
                <a:lumMod val="60000"/>
                <a:lumOff val="40000"/>
              </a:schemeClr>
            </a:solidFill>
            <a:miter lim="800000"/>
            <a:headEnd/>
            <a:tailEnd/>
          </a:ln>
          <a:effectLst/>
        </p:spPr>
        <p:txBody>
          <a:bodyPr wrap="none">
            <a:spAutoFit/>
          </a:bodyPr>
          <a:lstStyle/>
          <a:p>
            <a:pPr algn="ctr">
              <a:defRPr/>
            </a:pPr>
            <a:r>
              <a:rPr lang="en-US" sz="1400" b="0" dirty="0">
                <a:solidFill>
                  <a:srgbClr val="7F7F7F"/>
                </a:solidFill>
                <a:latin typeface="Helvetica Light"/>
                <a:cs typeface="Helvetica Light"/>
              </a:rPr>
              <a:t>Shared</a:t>
            </a:r>
          </a:p>
          <a:p>
            <a:pPr algn="ctr">
              <a:defRPr/>
            </a:pPr>
            <a:r>
              <a:rPr lang="en-US" sz="1400" b="0" dirty="0">
                <a:solidFill>
                  <a:srgbClr val="7F7F7F"/>
                </a:solidFill>
                <a:latin typeface="Helvetica Light"/>
                <a:cs typeface="Helvetica Light"/>
              </a:rPr>
              <a:t>holdings</a:t>
            </a:r>
          </a:p>
        </p:txBody>
      </p:sp>
      <p:sp>
        <p:nvSpPr>
          <p:cNvPr id="204806" name="Text Box 6"/>
          <p:cNvSpPr txBox="1">
            <a:spLocks noChangeArrowheads="1"/>
          </p:cNvSpPr>
          <p:nvPr/>
        </p:nvSpPr>
        <p:spPr bwMode="auto">
          <a:xfrm>
            <a:off x="706055" y="2773363"/>
            <a:ext cx="887358" cy="578882"/>
          </a:xfrm>
          <a:prstGeom prst="roundRect">
            <a:avLst/>
          </a:prstGeom>
          <a:solidFill>
            <a:schemeClr val="bg1">
              <a:alpha val="77000"/>
            </a:schemeClr>
          </a:solidFill>
          <a:ln w="9525">
            <a:solidFill>
              <a:schemeClr val="accent6">
                <a:lumMod val="75000"/>
              </a:schemeClr>
            </a:solidFill>
            <a:miter lim="800000"/>
            <a:headEnd/>
            <a:tailEnd/>
          </a:ln>
          <a:effectLst/>
        </p:spPr>
        <p:txBody>
          <a:bodyPr wrap="none">
            <a:spAutoFit/>
          </a:bodyPr>
          <a:lstStyle/>
          <a:p>
            <a:pPr algn="ctr">
              <a:defRPr/>
            </a:pPr>
            <a:r>
              <a:rPr lang="en-US" sz="1400" b="0" dirty="0">
                <a:solidFill>
                  <a:schemeClr val="tx1">
                    <a:lumMod val="50000"/>
                    <a:lumOff val="50000"/>
                  </a:schemeClr>
                </a:solidFill>
                <a:latin typeface="Helvetica Light"/>
                <a:cs typeface="Helvetica Light"/>
              </a:rPr>
              <a:t>Usage</a:t>
            </a:r>
          </a:p>
          <a:p>
            <a:pPr algn="ctr">
              <a:defRPr/>
            </a:pPr>
            <a:r>
              <a:rPr lang="en-US" sz="1400" b="0" dirty="0">
                <a:solidFill>
                  <a:schemeClr val="tx1">
                    <a:lumMod val="50000"/>
                    <a:lumOff val="50000"/>
                  </a:schemeClr>
                </a:solidFill>
                <a:latin typeface="Helvetica Light"/>
                <a:cs typeface="Helvetica Light"/>
              </a:rPr>
              <a:t>analysis</a:t>
            </a:r>
          </a:p>
        </p:txBody>
      </p:sp>
      <p:sp>
        <p:nvSpPr>
          <p:cNvPr id="172039" name="Text Box 7"/>
          <p:cNvSpPr>
            <a:spLocks noChangeArrowheads="1"/>
          </p:cNvSpPr>
          <p:nvPr/>
        </p:nvSpPr>
        <p:spPr bwMode="auto">
          <a:xfrm>
            <a:off x="1725996" y="1355725"/>
            <a:ext cx="1262063" cy="578882"/>
          </a:xfrm>
          <a:prstGeom prst="roundRect">
            <a:avLst>
              <a:gd name="adj" fmla="val 16667"/>
            </a:avLst>
          </a:prstGeom>
          <a:solidFill>
            <a:schemeClr val="bg1">
              <a:alpha val="77000"/>
            </a:schemeClr>
          </a:solidFill>
          <a:ln w="9525">
            <a:solidFill>
              <a:schemeClr val="accent2">
                <a:lumMod val="75000"/>
              </a:schemeClr>
            </a:solidFill>
            <a:miter lim="800000"/>
            <a:headEnd/>
            <a:tailEnd/>
          </a:ln>
        </p:spPr>
        <p:txBody>
          <a:bodyPr>
            <a:spAutoFit/>
          </a:bodyPr>
          <a:lstStyle/>
          <a:p>
            <a:pPr algn="ctr"/>
            <a:r>
              <a:rPr lang="en-US" sz="1400" b="0" dirty="0">
                <a:solidFill>
                  <a:srgbClr val="7F7F7F"/>
                </a:solidFill>
                <a:latin typeface="Helvetica Light"/>
                <a:cs typeface="Helvetica Light"/>
              </a:rPr>
              <a:t>Purchase</a:t>
            </a:r>
          </a:p>
          <a:p>
            <a:pPr algn="ctr"/>
            <a:r>
              <a:rPr lang="en-US" sz="1400" b="0" dirty="0">
                <a:solidFill>
                  <a:srgbClr val="7F7F7F"/>
                </a:solidFill>
                <a:latin typeface="Helvetica Light"/>
                <a:cs typeface="Helvetica Light"/>
              </a:rPr>
              <a:t>requests</a:t>
            </a:r>
          </a:p>
        </p:txBody>
      </p:sp>
      <p:sp>
        <p:nvSpPr>
          <p:cNvPr id="204808" name="Text Box 8"/>
          <p:cNvSpPr txBox="1">
            <a:spLocks noChangeArrowheads="1"/>
          </p:cNvSpPr>
          <p:nvPr/>
        </p:nvSpPr>
        <p:spPr bwMode="auto">
          <a:xfrm>
            <a:off x="933814" y="5311774"/>
            <a:ext cx="1681182" cy="578882"/>
          </a:xfrm>
          <a:prstGeom prst="roundRect">
            <a:avLst/>
          </a:prstGeom>
          <a:solidFill>
            <a:schemeClr val="bg1">
              <a:alpha val="77000"/>
            </a:schemeClr>
          </a:solidFill>
          <a:ln w="9525">
            <a:solidFill>
              <a:srgbClr val="3A983A"/>
            </a:solidFill>
            <a:miter lim="800000"/>
            <a:headEnd/>
            <a:tailEnd/>
          </a:ln>
          <a:effectLst/>
        </p:spPr>
        <p:txBody>
          <a:bodyPr wrap="none">
            <a:spAutoFit/>
          </a:bodyPr>
          <a:lstStyle/>
          <a:p>
            <a:pPr algn="ctr">
              <a:defRPr/>
            </a:pPr>
            <a:r>
              <a:rPr lang="en-US" sz="1400" b="0" dirty="0">
                <a:solidFill>
                  <a:srgbClr val="7F7F7F"/>
                </a:solidFill>
                <a:latin typeface="Helvetica Light"/>
                <a:cs typeface="Helvetica Light"/>
              </a:rPr>
              <a:t>Knowledgebase</a:t>
            </a:r>
          </a:p>
          <a:p>
            <a:pPr algn="ctr">
              <a:defRPr/>
            </a:pPr>
            <a:r>
              <a:rPr lang="en-US" sz="1400" b="0" dirty="0">
                <a:solidFill>
                  <a:srgbClr val="7F7F7F"/>
                </a:solidFill>
                <a:latin typeface="Helvetica Light"/>
                <a:cs typeface="Helvetica Light"/>
              </a:rPr>
              <a:t>recommendations</a:t>
            </a:r>
          </a:p>
        </p:txBody>
      </p:sp>
      <p:sp>
        <p:nvSpPr>
          <p:cNvPr id="204810" name="Text Box 10"/>
          <p:cNvSpPr txBox="1">
            <a:spLocks noChangeArrowheads="1"/>
          </p:cNvSpPr>
          <p:nvPr/>
        </p:nvSpPr>
        <p:spPr bwMode="auto">
          <a:xfrm>
            <a:off x="5722343" y="1279525"/>
            <a:ext cx="1148130" cy="578882"/>
          </a:xfrm>
          <a:prstGeom prst="roundRect">
            <a:avLst/>
          </a:prstGeom>
          <a:solidFill>
            <a:schemeClr val="bg1">
              <a:alpha val="77000"/>
            </a:schemeClr>
          </a:solidFill>
          <a:ln w="9525">
            <a:solidFill>
              <a:srgbClr val="660066"/>
            </a:solidFill>
            <a:miter lim="800000"/>
            <a:headEnd/>
            <a:tailEnd/>
          </a:ln>
          <a:effectLst/>
        </p:spPr>
        <p:txBody>
          <a:bodyPr wrap="none">
            <a:spAutoFit/>
          </a:bodyPr>
          <a:lstStyle/>
          <a:p>
            <a:pPr algn="ctr">
              <a:defRPr/>
            </a:pPr>
            <a:r>
              <a:rPr lang="en-US" sz="1400" b="0" dirty="0">
                <a:solidFill>
                  <a:srgbClr val="7F7F7F"/>
                </a:solidFill>
                <a:latin typeface="Helvetica Light"/>
                <a:cs typeface="Helvetica Light"/>
              </a:rPr>
              <a:t>Reviews</a:t>
            </a:r>
          </a:p>
          <a:p>
            <a:pPr algn="ctr">
              <a:defRPr/>
            </a:pPr>
            <a:r>
              <a:rPr lang="en-US" sz="1400" b="0" dirty="0">
                <a:solidFill>
                  <a:srgbClr val="7F7F7F"/>
                </a:solidFill>
                <a:latin typeface="Helvetica Light"/>
                <a:cs typeface="Helvetica Light"/>
              </a:rPr>
              <a:t>and ratings</a:t>
            </a:r>
          </a:p>
        </p:txBody>
      </p:sp>
      <p:sp>
        <p:nvSpPr>
          <p:cNvPr id="45" name="צורה חופשית 44"/>
          <p:cNvSpPr/>
          <p:nvPr/>
        </p:nvSpPr>
        <p:spPr bwMode="auto">
          <a:xfrm>
            <a:off x="4788284" y="1878013"/>
            <a:ext cx="1862137" cy="1743075"/>
          </a:xfrm>
          <a:custGeom>
            <a:avLst/>
            <a:gdLst>
              <a:gd name="connsiteX0" fmla="*/ 1337187 w 1727200"/>
              <a:gd name="connsiteY0" fmla="*/ 0 h 1691149"/>
              <a:gd name="connsiteX1" fmla="*/ 1504335 w 1727200"/>
              <a:gd name="connsiteY1" fmla="*/ 786581 h 1691149"/>
              <a:gd name="connsiteX2" fmla="*/ 0 w 1727200"/>
              <a:gd name="connsiteY2" fmla="*/ 1691149 h 1691149"/>
              <a:gd name="connsiteX3" fmla="*/ 0 w 1727200"/>
              <a:gd name="connsiteY3" fmla="*/ 1691149 h 1691149"/>
            </a:gdLst>
            <a:ahLst/>
            <a:cxnLst>
              <a:cxn ang="0">
                <a:pos x="connsiteX0" y="connsiteY0"/>
              </a:cxn>
              <a:cxn ang="0">
                <a:pos x="connsiteX1" y="connsiteY1"/>
              </a:cxn>
              <a:cxn ang="0">
                <a:pos x="connsiteX2" y="connsiteY2"/>
              </a:cxn>
              <a:cxn ang="0">
                <a:pos x="connsiteX3" y="connsiteY3"/>
              </a:cxn>
            </a:cxnLst>
            <a:rect l="l" t="t" r="r" b="b"/>
            <a:pathLst>
              <a:path w="1727200" h="1691149">
                <a:moveTo>
                  <a:pt x="1337187" y="0"/>
                </a:moveTo>
                <a:cubicBezTo>
                  <a:pt x="1532193" y="252361"/>
                  <a:pt x="1727200" y="504723"/>
                  <a:pt x="1504335" y="786581"/>
                </a:cubicBezTo>
                <a:cubicBezTo>
                  <a:pt x="1281471" y="1068439"/>
                  <a:pt x="0" y="1691149"/>
                  <a:pt x="0" y="1691149"/>
                </a:cubicBezTo>
                <a:lnTo>
                  <a:pt x="0" y="1691149"/>
                </a:lnTo>
              </a:path>
            </a:pathLst>
          </a:custGeom>
          <a:ln w="28575" cmpd="sng">
            <a:solidFill>
              <a:schemeClr val="tx1">
                <a:lumMod val="75000"/>
                <a:lumOff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algn="ctr">
              <a:defRPr/>
            </a:pPr>
            <a:endParaRPr lang="en-US" b="0">
              <a:latin typeface="Arial" pitchFamily="34" charset="0"/>
              <a:cs typeface="Arial" pitchFamily="34" charset="0"/>
            </a:endParaRPr>
          </a:p>
        </p:txBody>
      </p:sp>
      <p:sp>
        <p:nvSpPr>
          <p:cNvPr id="46" name="צורה חופשית 45"/>
          <p:cNvSpPr/>
          <p:nvPr/>
        </p:nvSpPr>
        <p:spPr bwMode="auto">
          <a:xfrm>
            <a:off x="4781934" y="2949575"/>
            <a:ext cx="3656012" cy="939800"/>
          </a:xfrm>
          <a:custGeom>
            <a:avLst/>
            <a:gdLst>
              <a:gd name="connsiteX0" fmla="*/ 3067664 w 3569109"/>
              <a:gd name="connsiteY0" fmla="*/ 0 h 855407"/>
              <a:gd name="connsiteX1" fmla="*/ 3057832 w 3569109"/>
              <a:gd name="connsiteY1" fmla="*/ 511278 h 855407"/>
              <a:gd name="connsiteX2" fmla="*/ 0 w 3569109"/>
              <a:gd name="connsiteY2" fmla="*/ 855407 h 855407"/>
            </a:gdLst>
            <a:ahLst/>
            <a:cxnLst>
              <a:cxn ang="0">
                <a:pos x="connsiteX0" y="connsiteY0"/>
              </a:cxn>
              <a:cxn ang="0">
                <a:pos x="connsiteX1" y="connsiteY1"/>
              </a:cxn>
              <a:cxn ang="0">
                <a:pos x="connsiteX2" y="connsiteY2"/>
              </a:cxn>
            </a:cxnLst>
            <a:rect l="l" t="t" r="r" b="b"/>
            <a:pathLst>
              <a:path w="3569109" h="855407">
                <a:moveTo>
                  <a:pt x="3067664" y="0"/>
                </a:moveTo>
                <a:cubicBezTo>
                  <a:pt x="3318386" y="184355"/>
                  <a:pt x="3569109" y="368710"/>
                  <a:pt x="3057832" y="511278"/>
                </a:cubicBezTo>
                <a:cubicBezTo>
                  <a:pt x="2546555" y="653846"/>
                  <a:pt x="1273277" y="754626"/>
                  <a:pt x="0" y="855407"/>
                </a:cubicBezTo>
              </a:path>
            </a:pathLst>
          </a:custGeom>
          <a:ln w="28575" cmpd="sng">
            <a:solidFill>
              <a:schemeClr val="tx1">
                <a:lumMod val="75000"/>
                <a:lumOff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algn="ctr">
              <a:defRPr/>
            </a:pPr>
            <a:endParaRPr lang="en-US" b="0">
              <a:latin typeface="Arial" pitchFamily="34" charset="0"/>
              <a:cs typeface="Arial" pitchFamily="34" charset="0"/>
            </a:endParaRPr>
          </a:p>
        </p:txBody>
      </p:sp>
      <p:sp>
        <p:nvSpPr>
          <p:cNvPr id="49" name="צורה חופשית 48"/>
          <p:cNvSpPr/>
          <p:nvPr/>
        </p:nvSpPr>
        <p:spPr bwMode="auto">
          <a:xfrm>
            <a:off x="2651509" y="4421188"/>
            <a:ext cx="1339850" cy="1520825"/>
          </a:xfrm>
          <a:custGeom>
            <a:avLst/>
            <a:gdLst>
              <a:gd name="connsiteX0" fmla="*/ 0 w 1337187"/>
              <a:gd name="connsiteY0" fmla="*/ 1140542 h 1487948"/>
              <a:gd name="connsiteX1" fmla="*/ 1052052 w 1337187"/>
              <a:gd name="connsiteY1" fmla="*/ 1297858 h 1487948"/>
              <a:gd name="connsiteX2" fmla="*/ 1337187 w 1337187"/>
              <a:gd name="connsiteY2" fmla="*/ 0 h 1487948"/>
            </a:gdLst>
            <a:ahLst/>
            <a:cxnLst>
              <a:cxn ang="0">
                <a:pos x="connsiteX0" y="connsiteY0"/>
              </a:cxn>
              <a:cxn ang="0">
                <a:pos x="connsiteX1" y="connsiteY1"/>
              </a:cxn>
              <a:cxn ang="0">
                <a:pos x="connsiteX2" y="connsiteY2"/>
              </a:cxn>
            </a:cxnLst>
            <a:rect l="l" t="t" r="r" b="b"/>
            <a:pathLst>
              <a:path w="1337187" h="1487948">
                <a:moveTo>
                  <a:pt x="0" y="1140542"/>
                </a:moveTo>
                <a:cubicBezTo>
                  <a:pt x="414594" y="1314245"/>
                  <a:pt x="829188" y="1487948"/>
                  <a:pt x="1052052" y="1297858"/>
                </a:cubicBezTo>
                <a:cubicBezTo>
                  <a:pt x="1274916" y="1107768"/>
                  <a:pt x="1306051" y="553884"/>
                  <a:pt x="1337187" y="0"/>
                </a:cubicBezTo>
              </a:path>
            </a:pathLst>
          </a:custGeom>
          <a:ln w="28575" cmpd="sng">
            <a:solidFill>
              <a:schemeClr val="tx1">
                <a:lumMod val="75000"/>
                <a:lumOff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algn="ctr">
              <a:defRPr/>
            </a:pPr>
            <a:endParaRPr lang="en-US" b="0">
              <a:latin typeface="Arial" pitchFamily="34" charset="0"/>
              <a:cs typeface="Arial" pitchFamily="34" charset="0"/>
            </a:endParaRPr>
          </a:p>
        </p:txBody>
      </p:sp>
      <p:sp>
        <p:nvSpPr>
          <p:cNvPr id="50" name="צורה חופשית 49"/>
          <p:cNvSpPr/>
          <p:nvPr/>
        </p:nvSpPr>
        <p:spPr bwMode="auto">
          <a:xfrm>
            <a:off x="721109" y="3352800"/>
            <a:ext cx="3003550" cy="822325"/>
          </a:xfrm>
          <a:custGeom>
            <a:avLst/>
            <a:gdLst>
              <a:gd name="connsiteX0" fmla="*/ 426065 w 2982453"/>
              <a:gd name="connsiteY0" fmla="*/ 0 h 825910"/>
              <a:gd name="connsiteX1" fmla="*/ 426065 w 2982453"/>
              <a:gd name="connsiteY1" fmla="*/ 599768 h 825910"/>
              <a:gd name="connsiteX2" fmla="*/ 2982453 w 2982453"/>
              <a:gd name="connsiteY2" fmla="*/ 825910 h 825910"/>
            </a:gdLst>
            <a:ahLst/>
            <a:cxnLst>
              <a:cxn ang="0">
                <a:pos x="connsiteX0" y="connsiteY0"/>
              </a:cxn>
              <a:cxn ang="0">
                <a:pos x="connsiteX1" y="connsiteY1"/>
              </a:cxn>
              <a:cxn ang="0">
                <a:pos x="connsiteX2" y="connsiteY2"/>
              </a:cxn>
            </a:cxnLst>
            <a:rect l="l" t="t" r="r" b="b"/>
            <a:pathLst>
              <a:path w="2982453" h="825910">
                <a:moveTo>
                  <a:pt x="426065" y="0"/>
                </a:moveTo>
                <a:cubicBezTo>
                  <a:pt x="213032" y="231058"/>
                  <a:pt x="0" y="462116"/>
                  <a:pt x="426065" y="599768"/>
                </a:cubicBezTo>
                <a:cubicBezTo>
                  <a:pt x="852130" y="737420"/>
                  <a:pt x="1917291" y="781665"/>
                  <a:pt x="2982453" y="825910"/>
                </a:cubicBezTo>
              </a:path>
            </a:pathLst>
          </a:custGeom>
          <a:ln w="28575" cmpd="sng">
            <a:solidFill>
              <a:schemeClr val="tx1">
                <a:lumMod val="75000"/>
                <a:lumOff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algn="ctr">
              <a:defRPr/>
            </a:pPr>
            <a:endParaRPr lang="en-US" b="0">
              <a:latin typeface="Arial" pitchFamily="34" charset="0"/>
              <a:cs typeface="Arial" pitchFamily="34" charset="0"/>
            </a:endParaRPr>
          </a:p>
        </p:txBody>
      </p:sp>
      <p:sp>
        <p:nvSpPr>
          <p:cNvPr id="51" name="צורה חופשית 50"/>
          <p:cNvSpPr/>
          <p:nvPr/>
        </p:nvSpPr>
        <p:spPr bwMode="auto">
          <a:xfrm>
            <a:off x="1992696" y="1946275"/>
            <a:ext cx="1724025" cy="1524000"/>
          </a:xfrm>
          <a:custGeom>
            <a:avLst/>
            <a:gdLst>
              <a:gd name="connsiteX0" fmla="*/ 353961 w 1710813"/>
              <a:gd name="connsiteY0" fmla="*/ 0 h 1514168"/>
              <a:gd name="connsiteX1" fmla="*/ 226142 w 1710813"/>
              <a:gd name="connsiteY1" fmla="*/ 383458 h 1514168"/>
              <a:gd name="connsiteX2" fmla="*/ 1710813 w 1710813"/>
              <a:gd name="connsiteY2" fmla="*/ 1514168 h 1514168"/>
            </a:gdLst>
            <a:ahLst/>
            <a:cxnLst>
              <a:cxn ang="0">
                <a:pos x="connsiteX0" y="connsiteY0"/>
              </a:cxn>
              <a:cxn ang="0">
                <a:pos x="connsiteX1" y="connsiteY1"/>
              </a:cxn>
              <a:cxn ang="0">
                <a:pos x="connsiteX2" y="connsiteY2"/>
              </a:cxn>
            </a:cxnLst>
            <a:rect l="l" t="t" r="r" b="b"/>
            <a:pathLst>
              <a:path w="1710813" h="1514168">
                <a:moveTo>
                  <a:pt x="353961" y="0"/>
                </a:moveTo>
                <a:cubicBezTo>
                  <a:pt x="176980" y="65548"/>
                  <a:pt x="0" y="131097"/>
                  <a:pt x="226142" y="383458"/>
                </a:cubicBezTo>
                <a:cubicBezTo>
                  <a:pt x="452284" y="635819"/>
                  <a:pt x="1081548" y="1074993"/>
                  <a:pt x="1710813" y="1514168"/>
                </a:cubicBezTo>
              </a:path>
            </a:pathLst>
          </a:custGeom>
          <a:ln w="28575" cmpd="sng">
            <a:solidFill>
              <a:schemeClr val="tx1">
                <a:lumMod val="75000"/>
                <a:lumOff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algn="ctr">
              <a:defRPr/>
            </a:pPr>
            <a:endParaRPr lang="en-US" b="0">
              <a:latin typeface="Arial" pitchFamily="34" charset="0"/>
              <a:cs typeface="Arial" pitchFamily="34" charset="0"/>
            </a:endParaRPr>
          </a:p>
        </p:txBody>
      </p:sp>
      <p:sp>
        <p:nvSpPr>
          <p:cNvPr id="25" name="TextBox 24"/>
          <p:cNvSpPr txBox="1"/>
          <p:nvPr/>
        </p:nvSpPr>
        <p:spPr>
          <a:xfrm>
            <a:off x="3605596" y="3657600"/>
            <a:ext cx="1210932" cy="369332"/>
          </a:xfrm>
          <a:prstGeom prst="rect">
            <a:avLst/>
          </a:prstGeom>
          <a:noFill/>
          <a:scene3d>
            <a:camera prst="perspectiveLeft"/>
            <a:lightRig rig="threePt" dir="t"/>
          </a:scene3d>
        </p:spPr>
        <p:txBody>
          <a:bodyPr wrap="none" rtlCol="0">
            <a:spAutoFit/>
          </a:bodyPr>
          <a:lstStyle/>
          <a:p>
            <a:r>
              <a:rPr lang="en-US" dirty="0" smtClean="0">
                <a:solidFill>
                  <a:schemeClr val="accent1">
                    <a:lumMod val="75000"/>
                  </a:schemeClr>
                </a:solidFill>
                <a:latin typeface="Helvetica Light"/>
                <a:cs typeface="Helvetica Light"/>
              </a:rPr>
              <a:t>Collection</a:t>
            </a:r>
            <a:endParaRPr lang="en-US" dirty="0">
              <a:solidFill>
                <a:schemeClr val="accent1">
                  <a:lumMod val="75000"/>
                </a:schemeClr>
              </a:solidFill>
              <a:latin typeface="Helvetica Light"/>
              <a:cs typeface="Helvetica Light"/>
            </a:endParaRPr>
          </a:p>
        </p:txBody>
      </p:sp>
      <p:sp>
        <p:nvSpPr>
          <p:cNvPr id="204811" name="Text Box 11"/>
          <p:cNvSpPr txBox="1">
            <a:spLocks noChangeArrowheads="1"/>
          </p:cNvSpPr>
          <p:nvPr/>
        </p:nvSpPr>
        <p:spPr bwMode="auto">
          <a:xfrm>
            <a:off x="6400800" y="5580061"/>
            <a:ext cx="887358" cy="578882"/>
          </a:xfrm>
          <a:prstGeom prst="roundRect">
            <a:avLst/>
          </a:prstGeom>
          <a:solidFill>
            <a:schemeClr val="bg1">
              <a:alpha val="77000"/>
            </a:schemeClr>
          </a:solidFill>
          <a:ln w="9525">
            <a:solidFill>
              <a:schemeClr val="accent5">
                <a:lumMod val="75000"/>
              </a:schemeClr>
            </a:solidFill>
            <a:miter lim="800000"/>
            <a:headEnd/>
            <a:tailEnd/>
          </a:ln>
          <a:effectLst/>
        </p:spPr>
        <p:txBody>
          <a:bodyPr wrap="none">
            <a:spAutoFit/>
          </a:bodyPr>
          <a:lstStyle/>
          <a:p>
            <a:pPr algn="ctr">
              <a:defRPr/>
            </a:pPr>
            <a:r>
              <a:rPr lang="en-US" sz="1400" b="0" dirty="0">
                <a:solidFill>
                  <a:srgbClr val="7F7F7F"/>
                </a:solidFill>
                <a:latin typeface="Helvetica Light"/>
                <a:cs typeface="Helvetica Light"/>
              </a:rPr>
              <a:t>Overlap</a:t>
            </a:r>
          </a:p>
          <a:p>
            <a:pPr algn="ctr">
              <a:defRPr/>
            </a:pPr>
            <a:r>
              <a:rPr lang="en-US" sz="1400" b="0" dirty="0">
                <a:solidFill>
                  <a:srgbClr val="7F7F7F"/>
                </a:solidFill>
                <a:latin typeface="Helvetica Light"/>
                <a:cs typeface="Helvetica Light"/>
              </a:rPr>
              <a:t>analysis</a:t>
            </a:r>
          </a:p>
        </p:txBody>
      </p:sp>
      <p:sp>
        <p:nvSpPr>
          <p:cNvPr id="48" name="צורה חופשית 47"/>
          <p:cNvSpPr/>
          <p:nvPr/>
        </p:nvSpPr>
        <p:spPr bwMode="auto">
          <a:xfrm>
            <a:off x="4499359" y="4416425"/>
            <a:ext cx="1849437" cy="1774825"/>
          </a:xfrm>
          <a:custGeom>
            <a:avLst/>
            <a:gdLst>
              <a:gd name="connsiteX0" fmla="*/ 1850104 w 1850104"/>
              <a:gd name="connsiteY0" fmla="*/ 1455174 h 1737032"/>
              <a:gd name="connsiteX1" fmla="*/ 306439 w 1850104"/>
              <a:gd name="connsiteY1" fmla="*/ 1494503 h 1737032"/>
              <a:gd name="connsiteX2" fmla="*/ 11472 w 1850104"/>
              <a:gd name="connsiteY2" fmla="*/ 0 h 1737032"/>
            </a:gdLst>
            <a:ahLst/>
            <a:cxnLst>
              <a:cxn ang="0">
                <a:pos x="connsiteX0" y="connsiteY0"/>
              </a:cxn>
              <a:cxn ang="0">
                <a:pos x="connsiteX1" y="connsiteY1"/>
              </a:cxn>
              <a:cxn ang="0">
                <a:pos x="connsiteX2" y="connsiteY2"/>
              </a:cxn>
            </a:cxnLst>
            <a:rect l="l" t="t" r="r" b="b"/>
            <a:pathLst>
              <a:path w="1850104" h="1737032">
                <a:moveTo>
                  <a:pt x="1850104" y="1455174"/>
                </a:moveTo>
                <a:cubicBezTo>
                  <a:pt x="1231491" y="1596103"/>
                  <a:pt x="612878" y="1737032"/>
                  <a:pt x="306439" y="1494503"/>
                </a:cubicBezTo>
                <a:cubicBezTo>
                  <a:pt x="0" y="1251974"/>
                  <a:pt x="5736" y="625987"/>
                  <a:pt x="11472" y="0"/>
                </a:cubicBezTo>
              </a:path>
            </a:pathLst>
          </a:custGeom>
          <a:ln w="28575" cmpd="sng">
            <a:solidFill>
              <a:schemeClr val="tx1">
                <a:lumMod val="75000"/>
                <a:lumOff val="25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lstStyle/>
          <a:p>
            <a:pPr algn="ctr">
              <a:defRPr/>
            </a:pPr>
            <a:endParaRPr lang="en-US" b="0">
              <a:latin typeface="Arial" pitchFamily="34" charset="0"/>
              <a:cs typeface="Arial" pitchFamily="34" charset="0"/>
            </a:endParaRPr>
          </a:p>
        </p:txBody>
      </p:sp>
      <p:grpSp>
        <p:nvGrpSpPr>
          <p:cNvPr id="3" name="Group 2"/>
          <p:cNvGrpSpPr/>
          <p:nvPr/>
        </p:nvGrpSpPr>
        <p:grpSpPr>
          <a:xfrm>
            <a:off x="2222884" y="963613"/>
            <a:ext cx="5040312" cy="5649912"/>
            <a:chOff x="2274888" y="963613"/>
            <a:chExt cx="5040312" cy="5649912"/>
          </a:xfrm>
        </p:grpSpPr>
        <p:pic>
          <p:nvPicPr>
            <p:cNvPr id="172049" name="קבוצה 22"/>
            <p:cNvPicPr>
              <a:picLocks noChangeArrowheads="1"/>
            </p:cNvPicPr>
            <p:nvPr/>
          </p:nvPicPr>
          <p:blipFill>
            <a:blip r:embed="rId4">
              <a:duotone>
                <a:schemeClr val="accent1">
                  <a:shade val="45000"/>
                  <a:satMod val="135000"/>
                </a:schemeClr>
                <a:prstClr val="white"/>
              </a:duotone>
            </a:blip>
            <a:srcRect/>
            <a:stretch>
              <a:fillRect/>
            </a:stretch>
          </p:blipFill>
          <p:spPr bwMode="auto">
            <a:xfrm>
              <a:off x="2274888" y="963613"/>
              <a:ext cx="5040312" cy="5649912"/>
            </a:xfrm>
            <a:prstGeom prst="rect">
              <a:avLst/>
            </a:prstGeom>
            <a:noFill/>
            <a:ln w="9525">
              <a:noFill/>
              <a:miter lim="800000"/>
              <a:headEnd/>
              <a:tailEnd/>
            </a:ln>
          </p:spPr>
        </p:pic>
        <p:sp>
          <p:nvSpPr>
            <p:cNvPr id="2" name="TextBox 1"/>
            <p:cNvSpPr txBox="1"/>
            <p:nvPr/>
          </p:nvSpPr>
          <p:spPr>
            <a:xfrm>
              <a:off x="3802592" y="2006601"/>
              <a:ext cx="1134070" cy="369332"/>
            </a:xfrm>
            <a:prstGeom prst="rect">
              <a:avLst/>
            </a:prstGeom>
            <a:noFill/>
            <a:scene3d>
              <a:camera prst="perspectiveLeft"/>
              <a:lightRig rig="threePt" dir="t"/>
            </a:scene3d>
          </p:spPr>
          <p:txBody>
            <a:bodyPr wrap="none" rtlCol="0">
              <a:spAutoFit/>
            </a:bodyPr>
            <a:lstStyle/>
            <a:p>
              <a:r>
                <a:rPr lang="en-US" dirty="0" smtClean="0">
                  <a:solidFill>
                    <a:schemeClr val="accent1">
                      <a:lumMod val="75000"/>
                    </a:schemeClr>
                  </a:solidFill>
                  <a:latin typeface="Helvetica Light"/>
                  <a:cs typeface="Helvetica Light"/>
                </a:rPr>
                <a:t>Selection</a:t>
              </a:r>
              <a:endParaRPr lang="en-US" dirty="0">
                <a:solidFill>
                  <a:schemeClr val="accent1">
                    <a:lumMod val="75000"/>
                  </a:schemeClr>
                </a:solidFill>
                <a:latin typeface="Helvetica Light"/>
                <a:cs typeface="Helvetica Light"/>
              </a:endParaRPr>
            </a:p>
          </p:txBody>
        </p:sp>
        <p:sp>
          <p:nvSpPr>
            <p:cNvPr id="24" name="TextBox 23"/>
            <p:cNvSpPr txBox="1"/>
            <p:nvPr/>
          </p:nvSpPr>
          <p:spPr>
            <a:xfrm>
              <a:off x="3703513" y="5210730"/>
              <a:ext cx="1249487" cy="369332"/>
            </a:xfrm>
            <a:prstGeom prst="rect">
              <a:avLst/>
            </a:prstGeom>
            <a:noFill/>
            <a:scene3d>
              <a:camera prst="perspectiveLeft"/>
              <a:lightRig rig="threePt" dir="t"/>
            </a:scene3d>
          </p:spPr>
          <p:txBody>
            <a:bodyPr wrap="none" rtlCol="0">
              <a:spAutoFit/>
            </a:bodyPr>
            <a:lstStyle/>
            <a:p>
              <a:r>
                <a:rPr lang="en-US" dirty="0" smtClean="0">
                  <a:solidFill>
                    <a:schemeClr val="accent1">
                      <a:lumMod val="75000"/>
                    </a:schemeClr>
                  </a:solidFill>
                  <a:latin typeface="Helvetica Light"/>
                  <a:cs typeface="Helvetica Light"/>
                </a:rPr>
                <a:t>Evaluation</a:t>
              </a:r>
              <a:endParaRPr lang="en-US" dirty="0">
                <a:solidFill>
                  <a:schemeClr val="accent1">
                    <a:lumMod val="75000"/>
                  </a:schemeClr>
                </a:solidFill>
                <a:latin typeface="Helvetica Light"/>
                <a:cs typeface="Helvetica Light"/>
              </a:endParaRPr>
            </a:p>
          </p:txBody>
        </p:sp>
      </p:grpSp>
      <p:sp>
        <p:nvSpPr>
          <p:cNvPr id="4" name="Title 3"/>
          <p:cNvSpPr>
            <a:spLocks noGrp="1"/>
          </p:cNvSpPr>
          <p:nvPr>
            <p:ph type="ctrTitle"/>
          </p:nvPr>
        </p:nvSpPr>
        <p:spPr/>
        <p:txBody>
          <a:bodyPr/>
          <a:lstStyle/>
          <a:p>
            <a:r>
              <a:rPr lang="en-US" dirty="0" smtClean="0"/>
              <a:t>Acquisitions</a:t>
            </a:r>
            <a:endParaRPr lang="en-US" dirty="0"/>
          </a:p>
        </p:txBody>
      </p:sp>
    </p:spTree>
    <p:extLst>
      <p:ext uri="{BB962C8B-B14F-4D97-AF65-F5344CB8AC3E}">
        <p14:creationId xmlns:p14="http://schemas.microsoft.com/office/powerpoint/2010/main" val="33987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Acquisitions</a:t>
            </a:r>
            <a:endParaRPr lang="en-US" dirty="0"/>
          </a:p>
        </p:txBody>
      </p:sp>
      <p:sp>
        <p:nvSpPr>
          <p:cNvPr id="21" name="Rectangle 4"/>
          <p:cNvSpPr>
            <a:spLocks noChangeArrowheads="1"/>
          </p:cNvSpPr>
          <p:nvPr/>
        </p:nvSpPr>
        <p:spPr bwMode="auto">
          <a:xfrm>
            <a:off x="698500" y="949325"/>
            <a:ext cx="7734300" cy="3979863"/>
          </a:xfrm>
          <a:prstGeom prst="roundRect">
            <a:avLst>
              <a:gd name="adj" fmla="val 2423"/>
            </a:avLst>
          </a:prstGeom>
          <a:solidFill>
            <a:schemeClr val="bg1"/>
          </a:solidFill>
          <a:ln w="76200" algn="ctr">
            <a:solidFill>
              <a:schemeClr val="bg1">
                <a:lumMod val="85000"/>
              </a:schemeClr>
            </a:solidFill>
            <a:round/>
            <a:headEnd/>
            <a:tailEnd/>
          </a:ln>
          <a:effectLst/>
        </p:spPr>
        <p:txBody>
          <a:bodyPr wrap="none" anchor="ctr"/>
          <a:lstStyle/>
          <a:p>
            <a:pPr algn="ctr">
              <a:defRPr/>
            </a:pPr>
            <a:endParaRPr lang="en-US" sz="1400" b="0" dirty="0">
              <a:solidFill>
                <a:schemeClr val="bg1"/>
              </a:solidFill>
              <a:latin typeface="Verdana" pitchFamily="34" charset="0"/>
            </a:endParaRPr>
          </a:p>
        </p:txBody>
      </p:sp>
      <p:pic>
        <p:nvPicPr>
          <p:cNvPr id="22" name="Picture 23" descr="icon-building"/>
          <p:cNvPicPr>
            <a:picLocks noChangeAspect="1" noChangeArrowheads="1"/>
          </p:cNvPicPr>
          <p:nvPr/>
        </p:nvPicPr>
        <p:blipFill>
          <a:blip r:embed="rId3"/>
          <a:srcRect/>
          <a:stretch>
            <a:fillRect/>
          </a:stretch>
        </p:blipFill>
        <p:spPr bwMode="auto">
          <a:xfrm rot="-2204202">
            <a:off x="1317625" y="3614738"/>
            <a:ext cx="2611438" cy="203200"/>
          </a:xfrm>
          <a:prstGeom prst="rect">
            <a:avLst/>
          </a:prstGeom>
          <a:noFill/>
          <a:ln w="9525">
            <a:noFill/>
            <a:miter lim="800000"/>
            <a:headEnd/>
            <a:tailEnd/>
          </a:ln>
        </p:spPr>
      </p:pic>
      <p:pic>
        <p:nvPicPr>
          <p:cNvPr id="23" name="Picture 23" descr="icon-building"/>
          <p:cNvPicPr>
            <a:picLocks noChangeAspect="1" noChangeArrowheads="1"/>
          </p:cNvPicPr>
          <p:nvPr/>
        </p:nvPicPr>
        <p:blipFill>
          <a:blip r:embed="rId3"/>
          <a:srcRect/>
          <a:stretch>
            <a:fillRect/>
          </a:stretch>
        </p:blipFill>
        <p:spPr bwMode="auto">
          <a:xfrm>
            <a:off x="1657350" y="2921000"/>
            <a:ext cx="2611438" cy="203200"/>
          </a:xfrm>
          <a:prstGeom prst="rect">
            <a:avLst/>
          </a:prstGeom>
          <a:noFill/>
          <a:ln w="9525">
            <a:noFill/>
            <a:miter lim="800000"/>
            <a:headEnd/>
            <a:tailEnd/>
          </a:ln>
        </p:spPr>
      </p:pic>
      <p:sp>
        <p:nvSpPr>
          <p:cNvPr id="26" name="מלבן מעוגל 77"/>
          <p:cNvSpPr/>
          <p:nvPr/>
        </p:nvSpPr>
        <p:spPr bwMode="auto">
          <a:xfrm>
            <a:off x="877888" y="2439988"/>
            <a:ext cx="874712" cy="1001712"/>
          </a:xfrm>
          <a:prstGeom prst="roundRect">
            <a:avLst>
              <a:gd name="adj" fmla="val 10851"/>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76200" cap="flat" cmpd="sng" algn="ctr">
            <a:noFill/>
            <a:prstDash val="solid"/>
            <a:round/>
            <a:headEnd type="none" w="med" len="med"/>
            <a:tailEnd type="triangle" w="med" len="med"/>
          </a:ln>
          <a:effectLst/>
        </p:spPr>
        <p:txBody>
          <a:bodyPr/>
          <a:lstStyle/>
          <a:p>
            <a:pPr algn="ctr">
              <a:defRPr/>
            </a:pPr>
            <a:endParaRPr lang="en-US" b="0">
              <a:latin typeface="Arial" pitchFamily="34" charset="0"/>
              <a:cs typeface="Arial" pitchFamily="34" charset="0"/>
            </a:endParaRPr>
          </a:p>
        </p:txBody>
      </p:sp>
      <p:sp>
        <p:nvSpPr>
          <p:cNvPr id="27" name="מלבן מעוגל 78"/>
          <p:cNvSpPr/>
          <p:nvPr/>
        </p:nvSpPr>
        <p:spPr bwMode="auto">
          <a:xfrm>
            <a:off x="877888" y="3657600"/>
            <a:ext cx="874712" cy="1001713"/>
          </a:xfrm>
          <a:prstGeom prst="roundRect">
            <a:avLst>
              <a:gd name="adj" fmla="val 10851"/>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76200" cap="flat" cmpd="sng" algn="ctr">
            <a:noFill/>
            <a:prstDash val="solid"/>
            <a:round/>
            <a:headEnd type="none" w="med" len="med"/>
            <a:tailEnd type="triangle" w="med" len="med"/>
          </a:ln>
          <a:effectLst/>
        </p:spPr>
        <p:txBody>
          <a:bodyPr/>
          <a:lstStyle/>
          <a:p>
            <a:pPr algn="ctr">
              <a:defRPr/>
            </a:pPr>
            <a:endParaRPr lang="en-US" b="0">
              <a:latin typeface="Arial" pitchFamily="34" charset="0"/>
              <a:cs typeface="Arial" pitchFamily="34" charset="0"/>
            </a:endParaRPr>
          </a:p>
        </p:txBody>
      </p:sp>
      <p:sp>
        <p:nvSpPr>
          <p:cNvPr id="28" name="Rectangle 94"/>
          <p:cNvSpPr>
            <a:spLocks noChangeArrowheads="1"/>
          </p:cNvSpPr>
          <p:nvPr/>
        </p:nvSpPr>
        <p:spPr bwMode="auto">
          <a:xfrm>
            <a:off x="7126288" y="1125538"/>
            <a:ext cx="1114425" cy="2514600"/>
          </a:xfrm>
          <a:prstGeom prst="round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0800000" scaled="1"/>
            <a:tileRect/>
          </a:gradFill>
          <a:ln w="9525">
            <a:noFill/>
            <a:miter lim="800000"/>
            <a:headEnd/>
            <a:tailEnd/>
          </a:ln>
          <a:effectLst/>
        </p:spPr>
        <p:txBody>
          <a:bodyPr wrap="none" anchor="ctr"/>
          <a:lstStyle/>
          <a:p>
            <a:pPr>
              <a:defRPr/>
            </a:pPr>
            <a:endParaRPr lang="en-US" b="0">
              <a:latin typeface="Arial" pitchFamily="34" charset="0"/>
              <a:cs typeface="Arial" pitchFamily="34" charset="0"/>
            </a:endParaRPr>
          </a:p>
        </p:txBody>
      </p:sp>
      <p:sp>
        <p:nvSpPr>
          <p:cNvPr id="30" name="Rectangle 21"/>
          <p:cNvSpPr>
            <a:spLocks noChangeArrowheads="1"/>
          </p:cNvSpPr>
          <p:nvPr/>
        </p:nvSpPr>
        <p:spPr bwMode="auto">
          <a:xfrm>
            <a:off x="5638800" y="5486400"/>
            <a:ext cx="1973263" cy="914400"/>
          </a:xfrm>
          <a:prstGeom prst="roundRect">
            <a:avLst>
              <a:gd name="adj" fmla="val 16667"/>
            </a:avLst>
          </a:prstGeom>
          <a:solidFill>
            <a:srgbClr val="333333">
              <a:alpha val="89000"/>
            </a:srgbClr>
          </a:solidFill>
          <a:ln w="9525">
            <a:noFill/>
            <a:round/>
            <a:headEnd/>
            <a:tailEnd/>
          </a:ln>
          <a:effectLst>
            <a:outerShdw dist="38100" dir="2700000" algn="tl" rotWithShape="0">
              <a:srgbClr val="000000">
                <a:alpha val="39998"/>
              </a:srgbClr>
            </a:outerShdw>
          </a:effectLst>
        </p:spPr>
        <p:txBody>
          <a:bodyPr lIns="182880" rIns="182880" anchor="ctr"/>
          <a:lstStyle/>
          <a:p>
            <a:pPr algn="ctr">
              <a:defRPr/>
            </a:pPr>
            <a:r>
              <a:rPr lang="en-US" b="0" dirty="0">
                <a:solidFill>
                  <a:schemeClr val="bg1"/>
                </a:solidFill>
                <a:latin typeface="Arial" pitchFamily="34" charset="0"/>
                <a:cs typeface="Arial" pitchFamily="34" charset="0"/>
              </a:rPr>
              <a:t>Track POs </a:t>
            </a:r>
          </a:p>
          <a:p>
            <a:pPr algn="ctr">
              <a:defRPr/>
            </a:pPr>
            <a:r>
              <a:rPr lang="en-US" b="0" dirty="0">
                <a:solidFill>
                  <a:schemeClr val="bg1"/>
                </a:solidFill>
                <a:latin typeface="Arial" pitchFamily="34" charset="0"/>
                <a:cs typeface="Arial" pitchFamily="34" charset="0"/>
              </a:rPr>
              <a:t>and Budget</a:t>
            </a:r>
          </a:p>
        </p:txBody>
      </p:sp>
      <p:grpSp>
        <p:nvGrpSpPr>
          <p:cNvPr id="31" name="קבוצה 79"/>
          <p:cNvGrpSpPr>
            <a:grpSpLocks/>
          </p:cNvGrpSpPr>
          <p:nvPr/>
        </p:nvGrpSpPr>
        <p:grpSpPr bwMode="auto">
          <a:xfrm>
            <a:off x="639763" y="3649663"/>
            <a:ext cx="1371600" cy="987425"/>
            <a:chOff x="673105" y="3635829"/>
            <a:chExt cx="1371600" cy="987462"/>
          </a:xfrm>
        </p:grpSpPr>
        <p:pic>
          <p:nvPicPr>
            <p:cNvPr id="32" name="Picture 26" descr="icon-building"/>
            <p:cNvPicPr>
              <a:picLocks noChangeAspect="1" noChangeArrowheads="1"/>
            </p:cNvPicPr>
            <p:nvPr/>
          </p:nvPicPr>
          <p:blipFill>
            <a:blip r:embed="rId4"/>
            <a:srcRect/>
            <a:stretch>
              <a:fillRect/>
            </a:stretch>
          </p:blipFill>
          <p:spPr bwMode="auto">
            <a:xfrm>
              <a:off x="962300" y="3635829"/>
              <a:ext cx="873125" cy="846666"/>
            </a:xfrm>
            <a:prstGeom prst="rect">
              <a:avLst/>
            </a:prstGeom>
            <a:noFill/>
            <a:ln w="9525">
              <a:noFill/>
              <a:miter lim="800000"/>
              <a:headEnd/>
              <a:tailEnd/>
            </a:ln>
          </p:spPr>
        </p:pic>
        <p:sp>
          <p:nvSpPr>
            <p:cNvPr id="33" name="Text Box 27"/>
            <p:cNvSpPr txBox="1">
              <a:spLocks noChangeArrowheads="1"/>
            </p:cNvSpPr>
            <p:nvPr/>
          </p:nvSpPr>
          <p:spPr bwMode="auto">
            <a:xfrm>
              <a:off x="673105" y="4348643"/>
              <a:ext cx="1371600" cy="274648"/>
            </a:xfrm>
            <a:prstGeom prst="rect">
              <a:avLst/>
            </a:prstGeom>
            <a:noFill/>
            <a:ln w="9525">
              <a:noFill/>
              <a:miter lim="800000"/>
              <a:headEnd/>
              <a:tailEnd/>
            </a:ln>
            <a:effectLst/>
          </p:spPr>
          <p:txBody>
            <a:bodyPr>
              <a:spAutoFit/>
            </a:bodyPr>
            <a:lstStyle/>
            <a:p>
              <a:pPr algn="ctr">
                <a:spcBef>
                  <a:spcPct val="50000"/>
                </a:spcBef>
                <a:defRPr/>
              </a:pPr>
              <a:r>
                <a:rPr lang="en-US" sz="1200" dirty="0">
                  <a:solidFill>
                    <a:schemeClr val="tx1">
                      <a:lumMod val="50000"/>
                      <a:lumOff val="50000"/>
                    </a:schemeClr>
                  </a:solidFill>
                  <a:latin typeface="Arial" pitchFamily="34" charset="0"/>
                  <a:cs typeface="Arial" pitchFamily="34" charset="0"/>
                </a:rPr>
                <a:t>Vendor C</a:t>
              </a:r>
            </a:p>
          </p:txBody>
        </p:sp>
      </p:grpSp>
      <p:grpSp>
        <p:nvGrpSpPr>
          <p:cNvPr id="34" name="קבוצה 80"/>
          <p:cNvGrpSpPr>
            <a:grpSpLocks/>
          </p:cNvGrpSpPr>
          <p:nvPr/>
        </p:nvGrpSpPr>
        <p:grpSpPr bwMode="auto">
          <a:xfrm>
            <a:off x="636588" y="2425700"/>
            <a:ext cx="1371600" cy="990600"/>
            <a:chOff x="661854" y="2362200"/>
            <a:chExt cx="1371600" cy="989641"/>
          </a:xfrm>
        </p:grpSpPr>
        <p:pic>
          <p:nvPicPr>
            <p:cNvPr id="35" name="Picture 25" descr="icon-building"/>
            <p:cNvPicPr>
              <a:picLocks noChangeAspect="1" noChangeArrowheads="1"/>
            </p:cNvPicPr>
            <p:nvPr/>
          </p:nvPicPr>
          <p:blipFill>
            <a:blip r:embed="rId4"/>
            <a:srcRect/>
            <a:stretch>
              <a:fillRect/>
            </a:stretch>
          </p:blipFill>
          <p:spPr bwMode="auto">
            <a:xfrm>
              <a:off x="955769" y="2362200"/>
              <a:ext cx="873125" cy="846666"/>
            </a:xfrm>
            <a:prstGeom prst="rect">
              <a:avLst/>
            </a:prstGeom>
            <a:noFill/>
            <a:ln w="9525">
              <a:noFill/>
              <a:miter lim="800000"/>
              <a:headEnd/>
              <a:tailEnd/>
            </a:ln>
          </p:spPr>
        </p:pic>
        <p:sp>
          <p:nvSpPr>
            <p:cNvPr id="36" name="Text Box 28"/>
            <p:cNvSpPr txBox="1">
              <a:spLocks noChangeArrowheads="1"/>
            </p:cNvSpPr>
            <p:nvPr/>
          </p:nvSpPr>
          <p:spPr bwMode="auto">
            <a:xfrm>
              <a:off x="661854" y="3077470"/>
              <a:ext cx="1371600" cy="274371"/>
            </a:xfrm>
            <a:prstGeom prst="rect">
              <a:avLst/>
            </a:prstGeom>
            <a:noFill/>
            <a:ln w="9525">
              <a:noFill/>
              <a:miter lim="800000"/>
              <a:headEnd/>
              <a:tailEnd/>
            </a:ln>
            <a:effectLst/>
          </p:spPr>
          <p:txBody>
            <a:bodyPr>
              <a:spAutoFit/>
            </a:bodyPr>
            <a:lstStyle/>
            <a:p>
              <a:pPr algn="ctr">
                <a:spcBef>
                  <a:spcPct val="50000"/>
                </a:spcBef>
                <a:defRPr/>
              </a:pPr>
              <a:r>
                <a:rPr lang="en-US" sz="1200" dirty="0">
                  <a:solidFill>
                    <a:schemeClr val="tx1">
                      <a:lumMod val="50000"/>
                      <a:lumOff val="50000"/>
                    </a:schemeClr>
                  </a:solidFill>
                  <a:latin typeface="Arial" pitchFamily="34" charset="0"/>
                  <a:cs typeface="Arial" pitchFamily="34" charset="0"/>
                </a:rPr>
                <a:t>Vendor B</a:t>
              </a:r>
            </a:p>
          </p:txBody>
        </p:sp>
      </p:grpSp>
      <p:grpSp>
        <p:nvGrpSpPr>
          <p:cNvPr id="37" name="Group 71"/>
          <p:cNvGrpSpPr>
            <a:grpSpLocks/>
          </p:cNvGrpSpPr>
          <p:nvPr/>
        </p:nvGrpSpPr>
        <p:grpSpPr bwMode="auto">
          <a:xfrm>
            <a:off x="5099050" y="2678113"/>
            <a:ext cx="796925" cy="668337"/>
            <a:chOff x="3882" y="3368"/>
            <a:chExt cx="336" cy="282"/>
          </a:xfrm>
        </p:grpSpPr>
        <p:pic>
          <p:nvPicPr>
            <p:cNvPr id="38" name="Picture 70" descr="CheckMarkX"/>
            <p:cNvPicPr>
              <a:picLocks noChangeAspect="1" noChangeArrowheads="1"/>
            </p:cNvPicPr>
            <p:nvPr/>
          </p:nvPicPr>
          <p:blipFill>
            <a:blip r:embed="rId5"/>
            <a:srcRect/>
            <a:stretch>
              <a:fillRect/>
            </a:stretch>
          </p:blipFill>
          <p:spPr bwMode="auto">
            <a:xfrm>
              <a:off x="3936" y="3373"/>
              <a:ext cx="201" cy="197"/>
            </a:xfrm>
            <a:prstGeom prst="rect">
              <a:avLst/>
            </a:prstGeom>
            <a:noFill/>
            <a:ln w="9525">
              <a:noFill/>
              <a:miter lim="800000"/>
              <a:headEnd/>
              <a:tailEnd/>
            </a:ln>
          </p:spPr>
        </p:pic>
        <p:pic>
          <p:nvPicPr>
            <p:cNvPr id="39" name="Picture 63" descr="1195433363420233397molumen_Old_book"/>
            <p:cNvPicPr>
              <a:picLocks noChangeAspect="1" noChangeArrowheads="1"/>
            </p:cNvPicPr>
            <p:nvPr/>
          </p:nvPicPr>
          <p:blipFill>
            <a:blip r:embed="rId6"/>
            <a:srcRect/>
            <a:stretch>
              <a:fillRect/>
            </a:stretch>
          </p:blipFill>
          <p:spPr bwMode="auto">
            <a:xfrm rot="789771" flipH="1">
              <a:off x="3882" y="3368"/>
              <a:ext cx="336" cy="282"/>
            </a:xfrm>
            <a:prstGeom prst="rect">
              <a:avLst/>
            </a:prstGeom>
            <a:noFill/>
            <a:ln w="9525">
              <a:noFill/>
              <a:miter lim="800000"/>
              <a:headEnd/>
              <a:tailEnd/>
            </a:ln>
          </p:spPr>
        </p:pic>
      </p:grpSp>
      <p:grpSp>
        <p:nvGrpSpPr>
          <p:cNvPr id="40" name="Group 74"/>
          <p:cNvGrpSpPr>
            <a:grpSpLocks/>
          </p:cNvGrpSpPr>
          <p:nvPr/>
        </p:nvGrpSpPr>
        <p:grpSpPr bwMode="auto">
          <a:xfrm>
            <a:off x="5518150" y="2543175"/>
            <a:ext cx="682625" cy="657225"/>
            <a:chOff x="4224" y="1695"/>
            <a:chExt cx="288" cy="277"/>
          </a:xfrm>
        </p:grpSpPr>
        <p:pic>
          <p:nvPicPr>
            <p:cNvPr id="41" name="Picture 62" descr="1195433363420233397molumen_Old_book"/>
            <p:cNvPicPr>
              <a:picLocks noChangeAspect="1" noChangeArrowheads="1"/>
            </p:cNvPicPr>
            <p:nvPr/>
          </p:nvPicPr>
          <p:blipFill>
            <a:blip r:embed="rId7"/>
            <a:srcRect/>
            <a:stretch>
              <a:fillRect/>
            </a:stretch>
          </p:blipFill>
          <p:spPr bwMode="auto">
            <a:xfrm rot="789771" flipH="1">
              <a:off x="4224" y="1731"/>
              <a:ext cx="288" cy="241"/>
            </a:xfrm>
            <a:prstGeom prst="rect">
              <a:avLst/>
            </a:prstGeom>
            <a:noFill/>
            <a:ln w="9525">
              <a:noFill/>
              <a:miter lim="800000"/>
              <a:headEnd/>
              <a:tailEnd/>
            </a:ln>
          </p:spPr>
        </p:pic>
        <p:pic>
          <p:nvPicPr>
            <p:cNvPr id="42" name="Picture 73" descr="1206574733930851359Ryan_Taylor_Green_Tick"/>
            <p:cNvPicPr>
              <a:picLocks noChangeAspect="1" noChangeArrowheads="1"/>
            </p:cNvPicPr>
            <p:nvPr/>
          </p:nvPicPr>
          <p:blipFill>
            <a:blip r:embed="rId8"/>
            <a:srcRect/>
            <a:stretch>
              <a:fillRect/>
            </a:stretch>
          </p:blipFill>
          <p:spPr bwMode="auto">
            <a:xfrm>
              <a:off x="4272" y="1695"/>
              <a:ext cx="172" cy="168"/>
            </a:xfrm>
            <a:prstGeom prst="rect">
              <a:avLst/>
            </a:prstGeom>
            <a:noFill/>
            <a:ln w="9525">
              <a:noFill/>
              <a:miter lim="800000"/>
              <a:headEnd/>
              <a:tailEnd/>
            </a:ln>
          </p:spPr>
        </p:pic>
      </p:grpSp>
      <p:grpSp>
        <p:nvGrpSpPr>
          <p:cNvPr id="43" name="Group 75"/>
          <p:cNvGrpSpPr>
            <a:grpSpLocks/>
          </p:cNvGrpSpPr>
          <p:nvPr/>
        </p:nvGrpSpPr>
        <p:grpSpPr bwMode="auto">
          <a:xfrm>
            <a:off x="5099050" y="2678113"/>
            <a:ext cx="796925" cy="668337"/>
            <a:chOff x="3882" y="3368"/>
            <a:chExt cx="336" cy="282"/>
          </a:xfrm>
        </p:grpSpPr>
        <p:pic>
          <p:nvPicPr>
            <p:cNvPr id="44" name="Picture 76" descr="CheckMarkX"/>
            <p:cNvPicPr>
              <a:picLocks noChangeAspect="1" noChangeArrowheads="1"/>
            </p:cNvPicPr>
            <p:nvPr/>
          </p:nvPicPr>
          <p:blipFill>
            <a:blip r:embed="rId5"/>
            <a:srcRect/>
            <a:stretch>
              <a:fillRect/>
            </a:stretch>
          </p:blipFill>
          <p:spPr bwMode="auto">
            <a:xfrm>
              <a:off x="3936" y="3373"/>
              <a:ext cx="201" cy="197"/>
            </a:xfrm>
            <a:prstGeom prst="rect">
              <a:avLst/>
            </a:prstGeom>
            <a:noFill/>
            <a:ln w="9525">
              <a:noFill/>
              <a:miter lim="800000"/>
              <a:headEnd/>
              <a:tailEnd/>
            </a:ln>
          </p:spPr>
        </p:pic>
        <p:pic>
          <p:nvPicPr>
            <p:cNvPr id="47" name="Picture 77" descr="1195433363420233397molumen_Old_book"/>
            <p:cNvPicPr>
              <a:picLocks noChangeAspect="1" noChangeArrowheads="1"/>
            </p:cNvPicPr>
            <p:nvPr/>
          </p:nvPicPr>
          <p:blipFill>
            <a:blip r:embed="rId6"/>
            <a:srcRect/>
            <a:stretch>
              <a:fillRect/>
            </a:stretch>
          </p:blipFill>
          <p:spPr bwMode="auto">
            <a:xfrm rot="789771" flipH="1">
              <a:off x="3882" y="3368"/>
              <a:ext cx="336" cy="282"/>
            </a:xfrm>
            <a:prstGeom prst="rect">
              <a:avLst/>
            </a:prstGeom>
            <a:noFill/>
            <a:ln w="9525">
              <a:noFill/>
              <a:miter lim="800000"/>
              <a:headEnd/>
              <a:tailEnd/>
            </a:ln>
          </p:spPr>
        </p:pic>
      </p:grpSp>
      <p:grpSp>
        <p:nvGrpSpPr>
          <p:cNvPr id="52" name="Group 78"/>
          <p:cNvGrpSpPr>
            <a:grpSpLocks/>
          </p:cNvGrpSpPr>
          <p:nvPr/>
        </p:nvGrpSpPr>
        <p:grpSpPr bwMode="auto">
          <a:xfrm>
            <a:off x="5099050" y="2678113"/>
            <a:ext cx="796925" cy="668337"/>
            <a:chOff x="3882" y="3368"/>
            <a:chExt cx="336" cy="282"/>
          </a:xfrm>
        </p:grpSpPr>
        <p:pic>
          <p:nvPicPr>
            <p:cNvPr id="53" name="Picture 79" descr="CheckMarkX"/>
            <p:cNvPicPr>
              <a:picLocks noChangeAspect="1" noChangeArrowheads="1"/>
            </p:cNvPicPr>
            <p:nvPr/>
          </p:nvPicPr>
          <p:blipFill>
            <a:blip r:embed="rId5"/>
            <a:srcRect/>
            <a:stretch>
              <a:fillRect/>
            </a:stretch>
          </p:blipFill>
          <p:spPr bwMode="auto">
            <a:xfrm>
              <a:off x="3936" y="3373"/>
              <a:ext cx="201" cy="197"/>
            </a:xfrm>
            <a:prstGeom prst="rect">
              <a:avLst/>
            </a:prstGeom>
            <a:noFill/>
            <a:ln w="9525">
              <a:noFill/>
              <a:miter lim="800000"/>
              <a:headEnd/>
              <a:tailEnd/>
            </a:ln>
          </p:spPr>
        </p:pic>
        <p:pic>
          <p:nvPicPr>
            <p:cNvPr id="54" name="Picture 80" descr="1195433363420233397molumen_Old_book"/>
            <p:cNvPicPr>
              <a:picLocks noChangeAspect="1" noChangeArrowheads="1"/>
            </p:cNvPicPr>
            <p:nvPr/>
          </p:nvPicPr>
          <p:blipFill>
            <a:blip r:embed="rId6"/>
            <a:srcRect/>
            <a:stretch>
              <a:fillRect/>
            </a:stretch>
          </p:blipFill>
          <p:spPr bwMode="auto">
            <a:xfrm rot="789771" flipH="1">
              <a:off x="3882" y="3368"/>
              <a:ext cx="336" cy="282"/>
            </a:xfrm>
            <a:prstGeom prst="rect">
              <a:avLst/>
            </a:prstGeom>
            <a:noFill/>
            <a:ln w="9525">
              <a:noFill/>
              <a:miter lim="800000"/>
              <a:headEnd/>
              <a:tailEnd/>
            </a:ln>
          </p:spPr>
        </p:pic>
      </p:grpSp>
      <p:grpSp>
        <p:nvGrpSpPr>
          <p:cNvPr id="55" name="Group 81"/>
          <p:cNvGrpSpPr>
            <a:grpSpLocks/>
          </p:cNvGrpSpPr>
          <p:nvPr/>
        </p:nvGrpSpPr>
        <p:grpSpPr bwMode="auto">
          <a:xfrm>
            <a:off x="5067300" y="2655888"/>
            <a:ext cx="796925" cy="668337"/>
            <a:chOff x="3718" y="3576"/>
            <a:chExt cx="336" cy="282"/>
          </a:xfrm>
        </p:grpSpPr>
        <p:pic>
          <p:nvPicPr>
            <p:cNvPr id="56" name="Picture 82" descr="CheckMarkX"/>
            <p:cNvPicPr>
              <a:picLocks noChangeAspect="1" noChangeArrowheads="1"/>
            </p:cNvPicPr>
            <p:nvPr/>
          </p:nvPicPr>
          <p:blipFill>
            <a:blip r:embed="rId5"/>
            <a:srcRect/>
            <a:stretch>
              <a:fillRect/>
            </a:stretch>
          </p:blipFill>
          <p:spPr bwMode="auto">
            <a:xfrm>
              <a:off x="3786" y="3590"/>
              <a:ext cx="201" cy="197"/>
            </a:xfrm>
            <a:prstGeom prst="rect">
              <a:avLst/>
            </a:prstGeom>
            <a:noFill/>
            <a:ln w="9525">
              <a:noFill/>
              <a:miter lim="800000"/>
              <a:headEnd/>
              <a:tailEnd/>
            </a:ln>
          </p:spPr>
        </p:pic>
        <p:pic>
          <p:nvPicPr>
            <p:cNvPr id="57" name="Picture 83" descr="1195433363420233397molumen_Old_book"/>
            <p:cNvPicPr>
              <a:picLocks noChangeAspect="1" noChangeArrowheads="1"/>
            </p:cNvPicPr>
            <p:nvPr/>
          </p:nvPicPr>
          <p:blipFill>
            <a:blip r:embed="rId6"/>
            <a:srcRect/>
            <a:stretch>
              <a:fillRect/>
            </a:stretch>
          </p:blipFill>
          <p:spPr bwMode="auto">
            <a:xfrm rot="789771" flipH="1">
              <a:off x="3718" y="3576"/>
              <a:ext cx="336" cy="282"/>
            </a:xfrm>
            <a:prstGeom prst="rect">
              <a:avLst/>
            </a:prstGeom>
            <a:noFill/>
            <a:ln w="9525">
              <a:noFill/>
              <a:miter lim="800000"/>
              <a:headEnd/>
              <a:tailEnd/>
            </a:ln>
          </p:spPr>
        </p:pic>
      </p:grpSp>
      <p:grpSp>
        <p:nvGrpSpPr>
          <p:cNvPr id="58" name="Group 84"/>
          <p:cNvGrpSpPr>
            <a:grpSpLocks/>
          </p:cNvGrpSpPr>
          <p:nvPr/>
        </p:nvGrpSpPr>
        <p:grpSpPr bwMode="auto">
          <a:xfrm>
            <a:off x="5518150" y="2162175"/>
            <a:ext cx="682625" cy="657225"/>
            <a:chOff x="4224" y="1695"/>
            <a:chExt cx="288" cy="277"/>
          </a:xfrm>
        </p:grpSpPr>
        <p:pic>
          <p:nvPicPr>
            <p:cNvPr id="59" name="Picture 85" descr="1195433363420233397molumen_Old_book"/>
            <p:cNvPicPr>
              <a:picLocks noChangeAspect="1" noChangeArrowheads="1"/>
            </p:cNvPicPr>
            <p:nvPr/>
          </p:nvPicPr>
          <p:blipFill>
            <a:blip r:embed="rId7"/>
            <a:srcRect/>
            <a:stretch>
              <a:fillRect/>
            </a:stretch>
          </p:blipFill>
          <p:spPr bwMode="auto">
            <a:xfrm rot="789771" flipH="1">
              <a:off x="4224" y="1731"/>
              <a:ext cx="288" cy="241"/>
            </a:xfrm>
            <a:prstGeom prst="rect">
              <a:avLst/>
            </a:prstGeom>
            <a:noFill/>
            <a:ln w="9525">
              <a:noFill/>
              <a:miter lim="800000"/>
              <a:headEnd/>
              <a:tailEnd/>
            </a:ln>
          </p:spPr>
        </p:pic>
        <p:pic>
          <p:nvPicPr>
            <p:cNvPr id="60" name="Picture 86" descr="1206574733930851359Ryan_Taylor_Green_Tick"/>
            <p:cNvPicPr>
              <a:picLocks noChangeAspect="1" noChangeArrowheads="1"/>
            </p:cNvPicPr>
            <p:nvPr/>
          </p:nvPicPr>
          <p:blipFill>
            <a:blip r:embed="rId8"/>
            <a:srcRect/>
            <a:stretch>
              <a:fillRect/>
            </a:stretch>
          </p:blipFill>
          <p:spPr bwMode="auto">
            <a:xfrm>
              <a:off x="4272" y="1695"/>
              <a:ext cx="172" cy="168"/>
            </a:xfrm>
            <a:prstGeom prst="rect">
              <a:avLst/>
            </a:prstGeom>
            <a:noFill/>
            <a:ln w="9525">
              <a:noFill/>
              <a:miter lim="800000"/>
              <a:headEnd/>
              <a:tailEnd/>
            </a:ln>
          </p:spPr>
        </p:pic>
      </p:grpSp>
      <p:grpSp>
        <p:nvGrpSpPr>
          <p:cNvPr id="61" name="Group 87"/>
          <p:cNvGrpSpPr>
            <a:grpSpLocks/>
          </p:cNvGrpSpPr>
          <p:nvPr/>
        </p:nvGrpSpPr>
        <p:grpSpPr bwMode="auto">
          <a:xfrm>
            <a:off x="5518150" y="2847975"/>
            <a:ext cx="682625" cy="657225"/>
            <a:chOff x="4224" y="1695"/>
            <a:chExt cx="288" cy="277"/>
          </a:xfrm>
        </p:grpSpPr>
        <p:pic>
          <p:nvPicPr>
            <p:cNvPr id="62" name="Picture 88" descr="1195433363420233397molumen_Old_book"/>
            <p:cNvPicPr>
              <a:picLocks noChangeAspect="1" noChangeArrowheads="1"/>
            </p:cNvPicPr>
            <p:nvPr/>
          </p:nvPicPr>
          <p:blipFill>
            <a:blip r:embed="rId7"/>
            <a:srcRect/>
            <a:stretch>
              <a:fillRect/>
            </a:stretch>
          </p:blipFill>
          <p:spPr bwMode="auto">
            <a:xfrm rot="789771" flipH="1">
              <a:off x="4224" y="1731"/>
              <a:ext cx="288" cy="241"/>
            </a:xfrm>
            <a:prstGeom prst="rect">
              <a:avLst/>
            </a:prstGeom>
            <a:noFill/>
            <a:ln w="9525">
              <a:noFill/>
              <a:miter lim="800000"/>
              <a:headEnd/>
              <a:tailEnd/>
            </a:ln>
          </p:spPr>
        </p:pic>
        <p:pic>
          <p:nvPicPr>
            <p:cNvPr id="63" name="Picture 89" descr="1206574733930851359Ryan_Taylor_Green_Tick"/>
            <p:cNvPicPr>
              <a:picLocks noChangeAspect="1" noChangeArrowheads="1"/>
            </p:cNvPicPr>
            <p:nvPr/>
          </p:nvPicPr>
          <p:blipFill>
            <a:blip r:embed="rId8"/>
            <a:srcRect/>
            <a:stretch>
              <a:fillRect/>
            </a:stretch>
          </p:blipFill>
          <p:spPr bwMode="auto">
            <a:xfrm>
              <a:off x="4272" y="1695"/>
              <a:ext cx="172" cy="168"/>
            </a:xfrm>
            <a:prstGeom prst="rect">
              <a:avLst/>
            </a:prstGeom>
            <a:noFill/>
            <a:ln w="9525">
              <a:noFill/>
              <a:miter lim="800000"/>
              <a:headEnd/>
              <a:tailEnd/>
            </a:ln>
          </p:spPr>
        </p:pic>
      </p:grpSp>
      <p:grpSp>
        <p:nvGrpSpPr>
          <p:cNvPr id="64" name="Group 90"/>
          <p:cNvGrpSpPr>
            <a:grpSpLocks/>
          </p:cNvGrpSpPr>
          <p:nvPr/>
        </p:nvGrpSpPr>
        <p:grpSpPr bwMode="auto">
          <a:xfrm>
            <a:off x="5594350" y="3152775"/>
            <a:ext cx="682625" cy="657225"/>
            <a:chOff x="4224" y="1695"/>
            <a:chExt cx="288" cy="277"/>
          </a:xfrm>
        </p:grpSpPr>
        <p:pic>
          <p:nvPicPr>
            <p:cNvPr id="65" name="Picture 91" descr="1195433363420233397molumen_Old_book"/>
            <p:cNvPicPr>
              <a:picLocks noChangeAspect="1" noChangeArrowheads="1"/>
            </p:cNvPicPr>
            <p:nvPr/>
          </p:nvPicPr>
          <p:blipFill>
            <a:blip r:embed="rId7"/>
            <a:srcRect/>
            <a:stretch>
              <a:fillRect/>
            </a:stretch>
          </p:blipFill>
          <p:spPr bwMode="auto">
            <a:xfrm rot="789771" flipH="1">
              <a:off x="4224" y="1731"/>
              <a:ext cx="288" cy="241"/>
            </a:xfrm>
            <a:prstGeom prst="rect">
              <a:avLst/>
            </a:prstGeom>
            <a:noFill/>
            <a:ln w="9525">
              <a:noFill/>
              <a:miter lim="800000"/>
              <a:headEnd/>
              <a:tailEnd/>
            </a:ln>
          </p:spPr>
        </p:pic>
        <p:pic>
          <p:nvPicPr>
            <p:cNvPr id="66" name="Picture 92" descr="1206574733930851359Ryan_Taylor_Green_Tick"/>
            <p:cNvPicPr>
              <a:picLocks noChangeAspect="1" noChangeArrowheads="1"/>
            </p:cNvPicPr>
            <p:nvPr/>
          </p:nvPicPr>
          <p:blipFill>
            <a:blip r:embed="rId8"/>
            <a:srcRect/>
            <a:stretch>
              <a:fillRect/>
            </a:stretch>
          </p:blipFill>
          <p:spPr bwMode="auto">
            <a:xfrm>
              <a:off x="4272" y="1695"/>
              <a:ext cx="172" cy="168"/>
            </a:xfrm>
            <a:prstGeom prst="rect">
              <a:avLst/>
            </a:prstGeom>
            <a:noFill/>
            <a:ln w="9525">
              <a:noFill/>
              <a:miter lim="800000"/>
              <a:headEnd/>
              <a:tailEnd/>
            </a:ln>
          </p:spPr>
        </p:pic>
      </p:grpSp>
      <p:pic>
        <p:nvPicPr>
          <p:cNvPr id="67" name="Picture 98" descr="budget-dash"/>
          <p:cNvPicPr>
            <a:picLocks noChangeAspect="1" noChangeArrowheads="1"/>
          </p:cNvPicPr>
          <p:nvPr/>
        </p:nvPicPr>
        <p:blipFill>
          <a:blip r:embed="rId9" cstate="print"/>
          <a:srcRect/>
          <a:stretch>
            <a:fillRect/>
          </a:stretch>
        </p:blipFill>
        <p:spPr bwMode="auto">
          <a:xfrm>
            <a:off x="7106196" y="3731622"/>
            <a:ext cx="1138736" cy="1029607"/>
          </a:xfrm>
          <a:prstGeom prst="roundRect">
            <a:avLst>
              <a:gd name="adj" fmla="val 7948"/>
            </a:avLst>
          </a:prstGeom>
          <a:noFill/>
        </p:spPr>
      </p:pic>
      <p:pic>
        <p:nvPicPr>
          <p:cNvPr id="68" name="Picture 23" descr="icon-building"/>
          <p:cNvPicPr>
            <a:picLocks noChangeAspect="1" noChangeArrowheads="1"/>
          </p:cNvPicPr>
          <p:nvPr/>
        </p:nvPicPr>
        <p:blipFill>
          <a:blip r:embed="rId3"/>
          <a:srcRect/>
          <a:stretch>
            <a:fillRect/>
          </a:stretch>
        </p:blipFill>
        <p:spPr bwMode="auto">
          <a:xfrm rot="1904996">
            <a:off x="1473200" y="2314575"/>
            <a:ext cx="2613025" cy="201613"/>
          </a:xfrm>
          <a:prstGeom prst="rect">
            <a:avLst/>
          </a:prstGeom>
          <a:noFill/>
          <a:ln w="9525">
            <a:noFill/>
            <a:miter lim="800000"/>
            <a:headEnd/>
            <a:tailEnd/>
          </a:ln>
        </p:spPr>
      </p:pic>
      <p:grpSp>
        <p:nvGrpSpPr>
          <p:cNvPr id="69" name="Group 46"/>
          <p:cNvGrpSpPr>
            <a:grpSpLocks/>
          </p:cNvGrpSpPr>
          <p:nvPr/>
        </p:nvGrpSpPr>
        <p:grpSpPr bwMode="auto">
          <a:xfrm rot="-2706925">
            <a:off x="1709737" y="2327276"/>
            <a:ext cx="765175" cy="711200"/>
            <a:chOff x="1438" y="1812"/>
            <a:chExt cx="482" cy="448"/>
          </a:xfrm>
        </p:grpSpPr>
        <p:pic>
          <p:nvPicPr>
            <p:cNvPr id="70" name="Picture 47" descr="1195433363420233397molumen_Old_book"/>
            <p:cNvPicPr>
              <a:picLocks noChangeAspect="1" noChangeArrowheads="1"/>
            </p:cNvPicPr>
            <p:nvPr/>
          </p:nvPicPr>
          <p:blipFill>
            <a:blip r:embed="rId10"/>
            <a:srcRect/>
            <a:stretch>
              <a:fillRect/>
            </a:stretch>
          </p:blipFill>
          <p:spPr bwMode="auto">
            <a:xfrm rot="789771" flipH="1">
              <a:off x="1438" y="1812"/>
              <a:ext cx="288" cy="241"/>
            </a:xfrm>
            <a:prstGeom prst="rect">
              <a:avLst/>
            </a:prstGeom>
            <a:noFill/>
            <a:ln w="9525">
              <a:noFill/>
              <a:miter lim="800000"/>
              <a:headEnd/>
              <a:tailEnd/>
            </a:ln>
          </p:spPr>
        </p:pic>
        <p:pic>
          <p:nvPicPr>
            <p:cNvPr id="71" name="Picture 48" descr="1195433363420233397molumen_Old_book"/>
            <p:cNvPicPr>
              <a:picLocks noChangeAspect="1" noChangeArrowheads="1"/>
            </p:cNvPicPr>
            <p:nvPr/>
          </p:nvPicPr>
          <p:blipFill>
            <a:blip r:embed="rId10"/>
            <a:srcRect/>
            <a:stretch>
              <a:fillRect/>
            </a:stretch>
          </p:blipFill>
          <p:spPr bwMode="auto">
            <a:xfrm rot="789771" flipH="1">
              <a:off x="1536" y="1923"/>
              <a:ext cx="288" cy="241"/>
            </a:xfrm>
            <a:prstGeom prst="rect">
              <a:avLst/>
            </a:prstGeom>
            <a:noFill/>
            <a:ln w="9525">
              <a:noFill/>
              <a:miter lim="800000"/>
              <a:headEnd/>
              <a:tailEnd/>
            </a:ln>
          </p:spPr>
        </p:pic>
        <p:pic>
          <p:nvPicPr>
            <p:cNvPr id="72" name="Picture 49" descr="1195433363420233397molumen_Old_book"/>
            <p:cNvPicPr>
              <a:picLocks noChangeAspect="1" noChangeArrowheads="1"/>
            </p:cNvPicPr>
            <p:nvPr/>
          </p:nvPicPr>
          <p:blipFill>
            <a:blip r:embed="rId10"/>
            <a:srcRect/>
            <a:stretch>
              <a:fillRect/>
            </a:stretch>
          </p:blipFill>
          <p:spPr bwMode="auto">
            <a:xfrm rot="789771" flipH="1">
              <a:off x="1488" y="1875"/>
              <a:ext cx="288" cy="241"/>
            </a:xfrm>
            <a:prstGeom prst="rect">
              <a:avLst/>
            </a:prstGeom>
            <a:noFill/>
            <a:ln w="9525">
              <a:noFill/>
              <a:miter lim="800000"/>
              <a:headEnd/>
              <a:tailEnd/>
            </a:ln>
          </p:spPr>
        </p:pic>
        <p:pic>
          <p:nvPicPr>
            <p:cNvPr id="73" name="Picture 50" descr="1195433363420233397molumen_Old_book"/>
            <p:cNvPicPr>
              <a:picLocks noChangeAspect="1" noChangeArrowheads="1"/>
            </p:cNvPicPr>
            <p:nvPr/>
          </p:nvPicPr>
          <p:blipFill>
            <a:blip r:embed="rId10"/>
            <a:srcRect/>
            <a:stretch>
              <a:fillRect/>
            </a:stretch>
          </p:blipFill>
          <p:spPr bwMode="auto">
            <a:xfrm rot="789771" flipH="1">
              <a:off x="1632" y="2019"/>
              <a:ext cx="288" cy="241"/>
            </a:xfrm>
            <a:prstGeom prst="rect">
              <a:avLst/>
            </a:prstGeom>
            <a:noFill/>
            <a:ln w="9525">
              <a:noFill/>
              <a:miter lim="800000"/>
              <a:headEnd/>
              <a:tailEnd/>
            </a:ln>
          </p:spPr>
        </p:pic>
        <p:pic>
          <p:nvPicPr>
            <p:cNvPr id="74" name="Picture 51" descr="1195433363420233397molumen_Old_book"/>
            <p:cNvPicPr>
              <a:picLocks noChangeAspect="1" noChangeArrowheads="1"/>
            </p:cNvPicPr>
            <p:nvPr/>
          </p:nvPicPr>
          <p:blipFill>
            <a:blip r:embed="rId10"/>
            <a:srcRect/>
            <a:stretch>
              <a:fillRect/>
            </a:stretch>
          </p:blipFill>
          <p:spPr bwMode="auto">
            <a:xfrm rot="789771" flipH="1">
              <a:off x="1584" y="1971"/>
              <a:ext cx="288" cy="241"/>
            </a:xfrm>
            <a:prstGeom prst="rect">
              <a:avLst/>
            </a:prstGeom>
            <a:noFill/>
            <a:ln w="9525">
              <a:noFill/>
              <a:miter lim="800000"/>
              <a:headEnd/>
              <a:tailEnd/>
            </a:ln>
          </p:spPr>
        </p:pic>
      </p:grpSp>
      <p:grpSp>
        <p:nvGrpSpPr>
          <p:cNvPr id="75" name="Group 52"/>
          <p:cNvGrpSpPr>
            <a:grpSpLocks/>
          </p:cNvGrpSpPr>
          <p:nvPr/>
        </p:nvGrpSpPr>
        <p:grpSpPr bwMode="auto">
          <a:xfrm rot="-3995821">
            <a:off x="1719262" y="3368676"/>
            <a:ext cx="765175" cy="711200"/>
            <a:chOff x="1438" y="1812"/>
            <a:chExt cx="482" cy="448"/>
          </a:xfrm>
        </p:grpSpPr>
        <p:pic>
          <p:nvPicPr>
            <p:cNvPr id="76" name="Picture 53" descr="1195433363420233397molumen_Old_book"/>
            <p:cNvPicPr>
              <a:picLocks noChangeAspect="1" noChangeArrowheads="1"/>
            </p:cNvPicPr>
            <p:nvPr/>
          </p:nvPicPr>
          <p:blipFill>
            <a:blip r:embed="rId10"/>
            <a:srcRect/>
            <a:stretch>
              <a:fillRect/>
            </a:stretch>
          </p:blipFill>
          <p:spPr bwMode="auto">
            <a:xfrm rot="789771" flipH="1">
              <a:off x="1438" y="1812"/>
              <a:ext cx="288" cy="241"/>
            </a:xfrm>
            <a:prstGeom prst="rect">
              <a:avLst/>
            </a:prstGeom>
            <a:noFill/>
            <a:ln w="9525">
              <a:noFill/>
              <a:miter lim="800000"/>
              <a:headEnd/>
              <a:tailEnd/>
            </a:ln>
          </p:spPr>
        </p:pic>
        <p:pic>
          <p:nvPicPr>
            <p:cNvPr id="77" name="Picture 54" descr="1195433363420233397molumen_Old_book"/>
            <p:cNvPicPr>
              <a:picLocks noChangeAspect="1" noChangeArrowheads="1"/>
            </p:cNvPicPr>
            <p:nvPr/>
          </p:nvPicPr>
          <p:blipFill>
            <a:blip r:embed="rId10"/>
            <a:srcRect/>
            <a:stretch>
              <a:fillRect/>
            </a:stretch>
          </p:blipFill>
          <p:spPr bwMode="auto">
            <a:xfrm rot="789771" flipH="1">
              <a:off x="1536" y="1923"/>
              <a:ext cx="288" cy="241"/>
            </a:xfrm>
            <a:prstGeom prst="rect">
              <a:avLst/>
            </a:prstGeom>
            <a:noFill/>
            <a:ln w="9525">
              <a:noFill/>
              <a:miter lim="800000"/>
              <a:headEnd/>
              <a:tailEnd/>
            </a:ln>
          </p:spPr>
        </p:pic>
        <p:pic>
          <p:nvPicPr>
            <p:cNvPr id="78" name="Picture 55" descr="1195433363420233397molumen_Old_book"/>
            <p:cNvPicPr>
              <a:picLocks noChangeAspect="1" noChangeArrowheads="1"/>
            </p:cNvPicPr>
            <p:nvPr/>
          </p:nvPicPr>
          <p:blipFill>
            <a:blip r:embed="rId10"/>
            <a:srcRect/>
            <a:stretch>
              <a:fillRect/>
            </a:stretch>
          </p:blipFill>
          <p:spPr bwMode="auto">
            <a:xfrm rot="789771" flipH="1">
              <a:off x="1488" y="1875"/>
              <a:ext cx="288" cy="241"/>
            </a:xfrm>
            <a:prstGeom prst="rect">
              <a:avLst/>
            </a:prstGeom>
            <a:noFill/>
            <a:ln w="9525">
              <a:noFill/>
              <a:miter lim="800000"/>
              <a:headEnd/>
              <a:tailEnd/>
            </a:ln>
          </p:spPr>
        </p:pic>
        <p:pic>
          <p:nvPicPr>
            <p:cNvPr id="79" name="Picture 56" descr="1195433363420233397molumen_Old_book"/>
            <p:cNvPicPr>
              <a:picLocks noChangeAspect="1" noChangeArrowheads="1"/>
            </p:cNvPicPr>
            <p:nvPr/>
          </p:nvPicPr>
          <p:blipFill>
            <a:blip r:embed="rId10"/>
            <a:srcRect/>
            <a:stretch>
              <a:fillRect/>
            </a:stretch>
          </p:blipFill>
          <p:spPr bwMode="auto">
            <a:xfrm rot="789771" flipH="1">
              <a:off x="1632" y="2019"/>
              <a:ext cx="288" cy="241"/>
            </a:xfrm>
            <a:prstGeom prst="rect">
              <a:avLst/>
            </a:prstGeom>
            <a:noFill/>
            <a:ln w="9525">
              <a:noFill/>
              <a:miter lim="800000"/>
              <a:headEnd/>
              <a:tailEnd/>
            </a:ln>
          </p:spPr>
        </p:pic>
        <p:pic>
          <p:nvPicPr>
            <p:cNvPr id="80" name="Picture 57" descr="1195433363420233397molumen_Old_book"/>
            <p:cNvPicPr>
              <a:picLocks noChangeAspect="1" noChangeArrowheads="1"/>
            </p:cNvPicPr>
            <p:nvPr/>
          </p:nvPicPr>
          <p:blipFill>
            <a:blip r:embed="rId10"/>
            <a:srcRect/>
            <a:stretch>
              <a:fillRect/>
            </a:stretch>
          </p:blipFill>
          <p:spPr bwMode="auto">
            <a:xfrm rot="789771" flipH="1">
              <a:off x="1584" y="1971"/>
              <a:ext cx="288" cy="241"/>
            </a:xfrm>
            <a:prstGeom prst="rect">
              <a:avLst/>
            </a:prstGeom>
            <a:noFill/>
            <a:ln w="9525">
              <a:noFill/>
              <a:miter lim="800000"/>
              <a:headEnd/>
              <a:tailEnd/>
            </a:ln>
          </p:spPr>
        </p:pic>
      </p:grpSp>
      <p:grpSp>
        <p:nvGrpSpPr>
          <p:cNvPr id="81" name="Group 45"/>
          <p:cNvGrpSpPr>
            <a:grpSpLocks/>
          </p:cNvGrpSpPr>
          <p:nvPr/>
        </p:nvGrpSpPr>
        <p:grpSpPr bwMode="auto">
          <a:xfrm>
            <a:off x="1951038" y="1412875"/>
            <a:ext cx="765175" cy="711200"/>
            <a:chOff x="1438" y="1812"/>
            <a:chExt cx="482" cy="448"/>
          </a:xfrm>
        </p:grpSpPr>
        <p:pic>
          <p:nvPicPr>
            <p:cNvPr id="82" name="Picture 38" descr="1195433363420233397molumen_Old_book"/>
            <p:cNvPicPr>
              <a:picLocks noChangeAspect="1" noChangeArrowheads="1"/>
            </p:cNvPicPr>
            <p:nvPr/>
          </p:nvPicPr>
          <p:blipFill>
            <a:blip r:embed="rId10"/>
            <a:srcRect/>
            <a:stretch>
              <a:fillRect/>
            </a:stretch>
          </p:blipFill>
          <p:spPr bwMode="auto">
            <a:xfrm rot="789771" flipH="1">
              <a:off x="1438" y="1812"/>
              <a:ext cx="288" cy="241"/>
            </a:xfrm>
            <a:prstGeom prst="rect">
              <a:avLst/>
            </a:prstGeom>
            <a:noFill/>
            <a:ln w="9525">
              <a:noFill/>
              <a:miter lim="800000"/>
              <a:headEnd/>
              <a:tailEnd/>
            </a:ln>
          </p:spPr>
        </p:pic>
        <p:pic>
          <p:nvPicPr>
            <p:cNvPr id="83" name="Picture 41" descr="1195433363420233397molumen_Old_book"/>
            <p:cNvPicPr>
              <a:picLocks noChangeAspect="1" noChangeArrowheads="1"/>
            </p:cNvPicPr>
            <p:nvPr/>
          </p:nvPicPr>
          <p:blipFill>
            <a:blip r:embed="rId10"/>
            <a:srcRect/>
            <a:stretch>
              <a:fillRect/>
            </a:stretch>
          </p:blipFill>
          <p:spPr bwMode="auto">
            <a:xfrm rot="789771" flipH="1">
              <a:off x="1536" y="1923"/>
              <a:ext cx="288" cy="241"/>
            </a:xfrm>
            <a:prstGeom prst="rect">
              <a:avLst/>
            </a:prstGeom>
            <a:noFill/>
            <a:ln w="9525">
              <a:noFill/>
              <a:miter lim="800000"/>
              <a:headEnd/>
              <a:tailEnd/>
            </a:ln>
          </p:spPr>
        </p:pic>
        <p:pic>
          <p:nvPicPr>
            <p:cNvPr id="84" name="Picture 42" descr="1195433363420233397molumen_Old_book"/>
            <p:cNvPicPr>
              <a:picLocks noChangeAspect="1" noChangeArrowheads="1"/>
            </p:cNvPicPr>
            <p:nvPr/>
          </p:nvPicPr>
          <p:blipFill>
            <a:blip r:embed="rId10"/>
            <a:srcRect/>
            <a:stretch>
              <a:fillRect/>
            </a:stretch>
          </p:blipFill>
          <p:spPr bwMode="auto">
            <a:xfrm rot="789771" flipH="1">
              <a:off x="1488" y="1875"/>
              <a:ext cx="288" cy="241"/>
            </a:xfrm>
            <a:prstGeom prst="rect">
              <a:avLst/>
            </a:prstGeom>
            <a:noFill/>
            <a:ln w="9525">
              <a:noFill/>
              <a:miter lim="800000"/>
              <a:headEnd/>
              <a:tailEnd/>
            </a:ln>
          </p:spPr>
        </p:pic>
        <p:pic>
          <p:nvPicPr>
            <p:cNvPr id="85" name="Picture 43" descr="1195433363420233397molumen_Old_book"/>
            <p:cNvPicPr>
              <a:picLocks noChangeAspect="1" noChangeArrowheads="1"/>
            </p:cNvPicPr>
            <p:nvPr/>
          </p:nvPicPr>
          <p:blipFill>
            <a:blip r:embed="rId10"/>
            <a:srcRect/>
            <a:stretch>
              <a:fillRect/>
            </a:stretch>
          </p:blipFill>
          <p:spPr bwMode="auto">
            <a:xfrm rot="789771" flipH="1">
              <a:off x="1632" y="2019"/>
              <a:ext cx="288" cy="241"/>
            </a:xfrm>
            <a:prstGeom prst="rect">
              <a:avLst/>
            </a:prstGeom>
            <a:noFill/>
            <a:ln w="9525">
              <a:noFill/>
              <a:miter lim="800000"/>
              <a:headEnd/>
              <a:tailEnd/>
            </a:ln>
          </p:spPr>
        </p:pic>
        <p:pic>
          <p:nvPicPr>
            <p:cNvPr id="86" name="Picture 44" descr="1195433363420233397molumen_Old_book"/>
            <p:cNvPicPr>
              <a:picLocks noChangeAspect="1" noChangeArrowheads="1"/>
            </p:cNvPicPr>
            <p:nvPr/>
          </p:nvPicPr>
          <p:blipFill>
            <a:blip r:embed="rId10"/>
            <a:srcRect/>
            <a:stretch>
              <a:fillRect/>
            </a:stretch>
          </p:blipFill>
          <p:spPr bwMode="auto">
            <a:xfrm rot="789771" flipH="1">
              <a:off x="1584" y="1971"/>
              <a:ext cx="288" cy="241"/>
            </a:xfrm>
            <a:prstGeom prst="rect">
              <a:avLst/>
            </a:prstGeom>
            <a:noFill/>
            <a:ln w="9525">
              <a:noFill/>
              <a:miter lim="800000"/>
              <a:headEnd/>
              <a:tailEnd/>
            </a:ln>
          </p:spPr>
        </p:pic>
      </p:grpSp>
      <p:pic>
        <p:nvPicPr>
          <p:cNvPr id="87" name="Picture 23" descr="icon-building"/>
          <p:cNvPicPr>
            <a:picLocks noChangeAspect="1" noChangeArrowheads="1"/>
          </p:cNvPicPr>
          <p:nvPr/>
        </p:nvPicPr>
        <p:blipFill>
          <a:blip r:embed="rId11"/>
          <a:srcRect/>
          <a:stretch>
            <a:fillRect/>
          </a:stretch>
        </p:blipFill>
        <p:spPr bwMode="auto">
          <a:xfrm>
            <a:off x="3094038" y="2225675"/>
            <a:ext cx="1854200" cy="1181100"/>
          </a:xfrm>
          <a:prstGeom prst="rect">
            <a:avLst/>
          </a:prstGeom>
          <a:noFill/>
          <a:ln w="9525">
            <a:noFill/>
            <a:miter lim="800000"/>
            <a:headEnd/>
            <a:tailEnd/>
          </a:ln>
        </p:spPr>
      </p:pic>
      <p:sp>
        <p:nvSpPr>
          <p:cNvPr id="88" name="אליפסה 67"/>
          <p:cNvSpPr>
            <a:spLocks noChangeArrowheads="1"/>
          </p:cNvSpPr>
          <p:nvPr/>
        </p:nvSpPr>
        <p:spPr bwMode="auto">
          <a:xfrm>
            <a:off x="5211763" y="2355850"/>
            <a:ext cx="1047750" cy="1047750"/>
          </a:xfrm>
          <a:prstGeom prst="ellipse">
            <a:avLst/>
          </a:prstGeom>
          <a:solidFill>
            <a:schemeClr val="bg1"/>
          </a:solidFill>
          <a:ln w="76200" algn="ctr">
            <a:noFill/>
            <a:round/>
            <a:headEnd/>
            <a:tailEnd type="triangle" w="med" len="med"/>
          </a:ln>
        </p:spPr>
        <p:txBody>
          <a:bodyPr/>
          <a:lstStyle/>
          <a:p>
            <a:pPr algn="ctr"/>
            <a:endParaRPr lang="en-US" b="0"/>
          </a:p>
        </p:txBody>
      </p:sp>
      <p:sp>
        <p:nvSpPr>
          <p:cNvPr id="89" name="מחומש 7"/>
          <p:cNvSpPr/>
          <p:nvPr/>
        </p:nvSpPr>
        <p:spPr bwMode="auto">
          <a:xfrm>
            <a:off x="3657600" y="5486400"/>
            <a:ext cx="2209800" cy="914400"/>
          </a:xfrm>
          <a:prstGeom prst="homePlate">
            <a:avLst/>
          </a:prstGeom>
          <a:gradFill flip="none" rotWithShape="1">
            <a:gsLst>
              <a:gs pos="0">
                <a:srgbClr val="5987D3"/>
              </a:gs>
              <a:gs pos="50000">
                <a:srgbClr val="3C67AE"/>
              </a:gs>
              <a:gs pos="100000">
                <a:srgbClr val="2C4D82"/>
              </a:gs>
            </a:gsLst>
            <a:lin ang="5400000" scaled="1"/>
            <a:tileRect/>
          </a:gradFill>
          <a:ln>
            <a:solidFill>
              <a:srgbClr val="3C67AE"/>
            </a:solidFill>
          </a:ln>
          <a:effectLst>
            <a:outerShdw blurRad="50800" dist="38100" dir="2700000" algn="tl" rotWithShape="0">
              <a:prstClr val="black">
                <a:alpha val="40000"/>
              </a:prstClr>
            </a:outerShdw>
          </a:effectLst>
        </p:spPr>
        <p:txBody>
          <a:bodyPr lIns="365760" anchor="ctr"/>
          <a:lstStyle/>
          <a:p>
            <a:pPr>
              <a:defRPr/>
            </a:pPr>
            <a:r>
              <a:rPr lang="en-US" sz="1600" b="1" dirty="0">
                <a:solidFill>
                  <a:schemeClr val="bg1"/>
                </a:solidFill>
              </a:rPr>
              <a:t>Rules validations</a:t>
            </a:r>
          </a:p>
          <a:p>
            <a:pPr>
              <a:defRPr/>
            </a:pPr>
            <a:r>
              <a:rPr lang="en-US" sz="1600" b="1" dirty="0">
                <a:solidFill>
                  <a:schemeClr val="bg1"/>
                </a:solidFill>
              </a:rPr>
              <a:t>And Auto PO Generation</a:t>
            </a:r>
            <a:endParaRPr lang="he-IL" sz="1600" b="1" dirty="0">
              <a:solidFill>
                <a:schemeClr val="bg1"/>
              </a:solidFill>
            </a:endParaRPr>
          </a:p>
        </p:txBody>
      </p:sp>
      <p:sp>
        <p:nvSpPr>
          <p:cNvPr id="90" name="מחומש 6"/>
          <p:cNvSpPr/>
          <p:nvPr/>
        </p:nvSpPr>
        <p:spPr bwMode="auto">
          <a:xfrm>
            <a:off x="1905000" y="5486400"/>
            <a:ext cx="1981200" cy="914400"/>
          </a:xfrm>
          <a:prstGeom prst="homePlate">
            <a:avLst/>
          </a:prstGeom>
          <a:gradFill rotWithShape="1">
            <a:gsLst>
              <a:gs pos="0">
                <a:srgbClr val="A0A2A4"/>
              </a:gs>
              <a:gs pos="100000">
                <a:srgbClr val="7F7F7F"/>
              </a:gs>
            </a:gsLst>
            <a:lin ang="5400000" scaled="1"/>
          </a:gradFill>
          <a:ln w="3175">
            <a:solidFill>
              <a:srgbClr val="7F7F7F"/>
            </a:solidFill>
            <a:round/>
            <a:headEnd/>
            <a:tailEnd/>
          </a:ln>
          <a:effectLst>
            <a:outerShdw blurRad="50800" dist="38100" dir="2700000" algn="tl" rotWithShape="0">
              <a:prstClr val="black">
                <a:alpha val="40000"/>
              </a:prstClr>
            </a:outerShdw>
          </a:effectLst>
        </p:spPr>
        <p:txBody>
          <a:bodyPr lIns="457200" anchor="ctr"/>
          <a:lstStyle/>
          <a:p>
            <a:pPr>
              <a:defRPr/>
            </a:pPr>
            <a:r>
              <a:rPr lang="en-US" sz="1600" b="1" dirty="0">
                <a:solidFill>
                  <a:schemeClr val="bg1"/>
                </a:solidFill>
              </a:rPr>
              <a:t>Auto EOD Import and Processing</a:t>
            </a:r>
            <a:endParaRPr lang="he-IL" sz="1600" b="1" dirty="0">
              <a:solidFill>
                <a:schemeClr val="bg1"/>
              </a:solidFill>
            </a:endParaRPr>
          </a:p>
        </p:txBody>
      </p:sp>
      <p:sp>
        <p:nvSpPr>
          <p:cNvPr id="91" name="מחומש 5"/>
          <p:cNvSpPr/>
          <p:nvPr/>
        </p:nvSpPr>
        <p:spPr bwMode="auto">
          <a:xfrm>
            <a:off x="228600" y="5486400"/>
            <a:ext cx="1905000" cy="914400"/>
          </a:xfrm>
          <a:prstGeom prst="homePlate">
            <a:avLst/>
          </a:prstGeom>
          <a:gradFill flip="none" rotWithShape="1">
            <a:gsLst>
              <a:gs pos="0">
                <a:srgbClr val="5987D3"/>
              </a:gs>
              <a:gs pos="50000">
                <a:srgbClr val="3C67AE"/>
              </a:gs>
              <a:gs pos="100000">
                <a:srgbClr val="2C4D82"/>
              </a:gs>
            </a:gsLst>
            <a:lin ang="54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r>
              <a:rPr lang="en-US" sz="1600" b="1" dirty="0">
                <a:solidFill>
                  <a:schemeClr val="bg1"/>
                </a:solidFill>
              </a:rPr>
              <a:t>Wizard Based Vendor EOD Profile Creation</a:t>
            </a:r>
            <a:endParaRPr lang="he-IL" sz="1600" b="1" dirty="0">
              <a:solidFill>
                <a:schemeClr val="bg1"/>
              </a:solidFill>
            </a:endParaRPr>
          </a:p>
        </p:txBody>
      </p:sp>
      <p:sp>
        <p:nvSpPr>
          <p:cNvPr id="92" name="מלבן מעוגל 75"/>
          <p:cNvSpPr/>
          <p:nvPr/>
        </p:nvSpPr>
        <p:spPr bwMode="auto">
          <a:xfrm>
            <a:off x="877888" y="1190625"/>
            <a:ext cx="874712" cy="1001713"/>
          </a:xfrm>
          <a:prstGeom prst="roundRect">
            <a:avLst>
              <a:gd name="adj" fmla="val 10851"/>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76200" cap="flat" cmpd="sng" algn="ctr">
            <a:noFill/>
            <a:prstDash val="solid"/>
            <a:round/>
            <a:headEnd type="none" w="med" len="med"/>
            <a:tailEnd type="triangle" w="med" len="med"/>
          </a:ln>
          <a:effectLst/>
        </p:spPr>
        <p:txBody>
          <a:bodyPr/>
          <a:lstStyle/>
          <a:p>
            <a:pPr algn="ctr">
              <a:defRPr/>
            </a:pPr>
            <a:endParaRPr lang="en-US" b="0">
              <a:latin typeface="Arial" pitchFamily="34" charset="0"/>
              <a:cs typeface="Arial" pitchFamily="34" charset="0"/>
            </a:endParaRPr>
          </a:p>
        </p:txBody>
      </p:sp>
      <p:grpSp>
        <p:nvGrpSpPr>
          <p:cNvPr id="93" name="קבוצה 76"/>
          <p:cNvGrpSpPr>
            <a:grpSpLocks/>
          </p:cNvGrpSpPr>
          <p:nvPr/>
        </p:nvGrpSpPr>
        <p:grpSpPr bwMode="auto">
          <a:xfrm>
            <a:off x="642938" y="1157288"/>
            <a:ext cx="1371600" cy="1008062"/>
            <a:chOff x="676008" y="1143000"/>
            <a:chExt cx="1371600" cy="1007056"/>
          </a:xfrm>
        </p:grpSpPr>
        <p:pic>
          <p:nvPicPr>
            <p:cNvPr id="94" name="Picture 23" descr="icon-building"/>
            <p:cNvPicPr>
              <a:picLocks noChangeAspect="1" noChangeArrowheads="1"/>
            </p:cNvPicPr>
            <p:nvPr/>
          </p:nvPicPr>
          <p:blipFill>
            <a:blip r:embed="rId4"/>
            <a:srcRect/>
            <a:stretch>
              <a:fillRect/>
            </a:stretch>
          </p:blipFill>
          <p:spPr bwMode="auto">
            <a:xfrm>
              <a:off x="960123" y="1143000"/>
              <a:ext cx="873125" cy="846666"/>
            </a:xfrm>
            <a:prstGeom prst="rect">
              <a:avLst/>
            </a:prstGeom>
            <a:noFill/>
            <a:ln w="9525">
              <a:noFill/>
              <a:miter lim="800000"/>
              <a:headEnd/>
              <a:tailEnd/>
            </a:ln>
          </p:spPr>
        </p:pic>
        <p:sp>
          <p:nvSpPr>
            <p:cNvPr id="95" name="Text Box 29"/>
            <p:cNvSpPr txBox="1">
              <a:spLocks noChangeArrowheads="1"/>
            </p:cNvSpPr>
            <p:nvPr/>
          </p:nvSpPr>
          <p:spPr bwMode="auto">
            <a:xfrm>
              <a:off x="676008" y="1875693"/>
              <a:ext cx="1371600" cy="274363"/>
            </a:xfrm>
            <a:prstGeom prst="rect">
              <a:avLst/>
            </a:prstGeom>
            <a:noFill/>
            <a:ln w="9525">
              <a:noFill/>
              <a:miter lim="800000"/>
              <a:headEnd/>
              <a:tailEnd/>
            </a:ln>
            <a:effectLst/>
          </p:spPr>
          <p:txBody>
            <a:bodyPr>
              <a:spAutoFit/>
            </a:bodyPr>
            <a:lstStyle/>
            <a:p>
              <a:pPr algn="ctr">
                <a:spcBef>
                  <a:spcPct val="50000"/>
                </a:spcBef>
                <a:defRPr/>
              </a:pPr>
              <a:r>
                <a:rPr lang="en-US" sz="1200" dirty="0">
                  <a:solidFill>
                    <a:schemeClr val="tx1">
                      <a:lumMod val="50000"/>
                      <a:lumOff val="50000"/>
                    </a:schemeClr>
                  </a:solidFill>
                  <a:latin typeface="Arial" pitchFamily="34" charset="0"/>
                  <a:cs typeface="Arial" pitchFamily="34" charset="0"/>
                </a:rPr>
                <a:t>Vendor A</a:t>
              </a:r>
            </a:p>
          </p:txBody>
        </p:sp>
      </p:grpSp>
      <p:grpSp>
        <p:nvGrpSpPr>
          <p:cNvPr id="96" name="קבוצה 44"/>
          <p:cNvGrpSpPr>
            <a:grpSpLocks/>
          </p:cNvGrpSpPr>
          <p:nvPr/>
        </p:nvGrpSpPr>
        <p:grpSpPr bwMode="auto">
          <a:xfrm>
            <a:off x="5029200" y="2438400"/>
            <a:ext cx="1066800" cy="990600"/>
            <a:chOff x="1676400" y="2209800"/>
            <a:chExt cx="794426" cy="794426"/>
          </a:xfrm>
        </p:grpSpPr>
        <p:sp>
          <p:nvSpPr>
            <p:cNvPr id="97" name="אליפסה 42"/>
            <p:cNvSpPr>
              <a:spLocks noChangeArrowheads="1"/>
            </p:cNvSpPr>
            <p:nvPr/>
          </p:nvSpPr>
          <p:spPr bwMode="auto">
            <a:xfrm>
              <a:off x="1676400" y="2209800"/>
              <a:ext cx="794426" cy="794426"/>
            </a:xfrm>
            <a:prstGeom prst="ellipse">
              <a:avLst/>
            </a:prstGeom>
            <a:solidFill>
              <a:schemeClr val="bg1"/>
            </a:solidFill>
            <a:ln w="57150" algn="ctr">
              <a:solidFill>
                <a:srgbClr val="2C4D82"/>
              </a:solidFill>
              <a:round/>
              <a:headEnd/>
              <a:tailEnd type="triangle" w="med" len="med"/>
            </a:ln>
          </p:spPr>
          <p:txBody>
            <a:bodyPr/>
            <a:lstStyle/>
            <a:p>
              <a:pPr algn="ctr"/>
              <a:endParaRPr lang="en-US" b="0"/>
            </a:p>
          </p:txBody>
        </p:sp>
        <p:pic>
          <p:nvPicPr>
            <p:cNvPr id="98" name="תמונה 41" descr="icons-alma.png"/>
            <p:cNvPicPr>
              <a:picLocks noChangeAspect="1"/>
            </p:cNvPicPr>
            <p:nvPr/>
          </p:nvPicPr>
          <p:blipFill>
            <a:blip r:embed="rId12"/>
            <a:srcRect r="84212" b="79311"/>
            <a:stretch>
              <a:fillRect/>
            </a:stretch>
          </p:blipFill>
          <p:spPr bwMode="auto">
            <a:xfrm rot="-612791">
              <a:off x="1759700" y="2382961"/>
              <a:ext cx="640797" cy="561593"/>
            </a:xfrm>
            <a:prstGeom prst="rect">
              <a:avLst/>
            </a:prstGeom>
            <a:noFill/>
            <a:ln w="9525">
              <a:noFill/>
              <a:miter lim="800000"/>
              <a:headEnd/>
              <a:tailEnd/>
            </a:ln>
          </p:spPr>
        </p:pic>
      </p:grpSp>
      <p:pic>
        <p:nvPicPr>
          <p:cNvPr id="99" name="Picture 5" descr="ExLibris-logo">
            <a:hlinkClick r:id="rId13" action="ppaction://hlinksldjump"/>
          </p:cNvPr>
          <p:cNvPicPr>
            <a:picLocks noChangeAspect="1" noChangeArrowheads="1"/>
          </p:cNvPicPr>
          <p:nvPr/>
        </p:nvPicPr>
        <p:blipFill>
          <a:blip r:embed="rId14"/>
          <a:srcRect/>
          <a:stretch>
            <a:fillRect/>
          </a:stretch>
        </p:blipFill>
        <p:spPr bwMode="auto">
          <a:xfrm>
            <a:off x="8096250" y="6237288"/>
            <a:ext cx="914400" cy="323850"/>
          </a:xfrm>
          <a:prstGeom prst="rect">
            <a:avLst/>
          </a:prstGeom>
          <a:noFill/>
          <a:ln w="9525">
            <a:noFill/>
            <a:miter lim="800000"/>
            <a:headEnd/>
            <a:tailEnd/>
          </a:ln>
        </p:spPr>
      </p:pic>
    </p:spTree>
    <p:extLst>
      <p:ext uri="{BB962C8B-B14F-4D97-AF65-F5344CB8AC3E}">
        <p14:creationId xmlns:p14="http://schemas.microsoft.com/office/powerpoint/2010/main" val="2886152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2.91927E-6 C 0.04219 0.06107 0.08473 0.1226 0.14532 0.14642 C 0.20591 0.17071 0.32674 0.14365 0.36303 0.14318 " pathEditMode="relative" rAng="0" ptsTypes="aaA">
                                      <p:cBhvr>
                                        <p:cTn id="6" dur="2000" fill="hold"/>
                                        <p:tgtEl>
                                          <p:spTgt spid="81"/>
                                        </p:tgtEl>
                                        <p:attrNameLst>
                                          <p:attrName>ppt_x</p:attrName>
                                          <p:attrName>ppt_y</p:attrName>
                                        </p:attrNameLst>
                                      </p:cBhvr>
                                      <p:rCtr x="18100" y="8500"/>
                                    </p:animMotion>
                                  </p:childTnLst>
                                  <p:subTnLst>
                                    <p:set>
                                      <p:cBhvr override="childStyle">
                                        <p:cTn dur="1" fill="hold" display="0" masterRel="sameClick" afterEffect="1">
                                          <p:stCondLst>
                                            <p:cond evt="end" delay="0">
                                              <p:tn val="5"/>
                                            </p:cond>
                                          </p:stCondLst>
                                        </p:cTn>
                                        <p:tgtEl>
                                          <p:spTgt spid="81"/>
                                        </p:tgtEl>
                                        <p:attrNameLst>
                                          <p:attrName>style.visibility</p:attrName>
                                        </p:attrNameLst>
                                      </p:cBhvr>
                                      <p:to>
                                        <p:strVal val="hidden"/>
                                      </p:to>
                                    </p:set>
                                  </p:subTnLst>
                                </p:cTn>
                              </p:par>
                              <p:par>
                                <p:cTn id="7" presetID="0" presetClass="path" presetSubtype="0" accel="50000" decel="50000" fill="hold" nodeType="withEffect">
                                  <p:stCondLst>
                                    <p:cond delay="0"/>
                                  </p:stCondLst>
                                  <p:childTnLst>
                                    <p:animMotion origin="layout" path="M 2.77556E-17 -4.68193E-6 L 0.3901 0.00764 " pathEditMode="relative" rAng="0" ptsTypes="AA">
                                      <p:cBhvr>
                                        <p:cTn id="8" dur="2000" fill="hold"/>
                                        <p:tgtEl>
                                          <p:spTgt spid="69"/>
                                        </p:tgtEl>
                                        <p:attrNameLst>
                                          <p:attrName>ppt_x</p:attrName>
                                          <p:attrName>ppt_y</p:attrName>
                                        </p:attrNameLst>
                                      </p:cBhvr>
                                      <p:rCtr x="19500" y="400"/>
                                    </p:animMotion>
                                  </p:childTnLst>
                                  <p:subTnLst>
                                    <p:set>
                                      <p:cBhvr override="childStyle">
                                        <p:cTn dur="1" fill="hold" display="0" masterRel="sameClick" afterEffect="1">
                                          <p:stCondLst>
                                            <p:cond evt="end" delay="0">
                                              <p:tn val="7"/>
                                            </p:cond>
                                          </p:stCondLst>
                                        </p:cTn>
                                        <p:tgtEl>
                                          <p:spTgt spid="69"/>
                                        </p:tgtEl>
                                        <p:attrNameLst>
                                          <p:attrName>style.visibility</p:attrName>
                                        </p:attrNameLst>
                                      </p:cBhvr>
                                      <p:to>
                                        <p:strVal val="hidden"/>
                                      </p:to>
                                    </p:set>
                                  </p:subTnLst>
                                </p:cTn>
                              </p:par>
                              <p:par>
                                <p:cTn id="9" presetID="0" presetClass="path" presetSubtype="0" accel="50000" decel="50000" fill="hold" nodeType="withEffect">
                                  <p:stCondLst>
                                    <p:cond delay="0"/>
                                  </p:stCondLst>
                                  <p:childTnLst>
                                    <p:animMotion origin="layout" path="M 2.77778E-7 -4.54545E-6 C 0.06337 -0.05158 0.12691 -0.10247 0.18958 -0.1256 C 0.25278 -0.1485 0.34583 -0.13624 0.37726 -0.13833 " pathEditMode="relative" rAng="0" ptsTypes="aaA">
                                      <p:cBhvr>
                                        <p:cTn id="10" dur="2000" fill="hold"/>
                                        <p:tgtEl>
                                          <p:spTgt spid="75"/>
                                        </p:tgtEl>
                                        <p:attrNameLst>
                                          <p:attrName>ppt_x</p:attrName>
                                          <p:attrName>ppt_y</p:attrName>
                                        </p:attrNameLst>
                                      </p:cBhvr>
                                      <p:rCtr x="18900" y="-7400"/>
                                    </p:animMotion>
                                  </p:childTnLst>
                                  <p:subTnLst>
                                    <p:set>
                                      <p:cBhvr override="childStyle">
                                        <p:cTn dur="1" fill="hold" display="0" masterRel="sameClick" afterEffect="1">
                                          <p:stCondLst>
                                            <p:cond evt="end" delay="0">
                                              <p:tn val="9"/>
                                            </p:cond>
                                          </p:stCondLst>
                                        </p:cTn>
                                        <p:tgtEl>
                                          <p:spTgt spid="7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par>
                                <p:cTn id="18" presetID="0" presetClass="path" presetSubtype="0" accel="50000" decel="50000" fill="hold" nodeType="withEffect">
                                  <p:stCondLst>
                                    <p:cond delay="0"/>
                                  </p:stCondLst>
                                  <p:childTnLst>
                                    <p:animMotion origin="layout" path="M 1.66667E-6 -4.68193E-6 L -0.11146 0.21953 " pathEditMode="relative" rAng="0" ptsTypes="AA">
                                      <p:cBhvr>
                                        <p:cTn id="19" dur="1000" fill="hold"/>
                                        <p:tgtEl>
                                          <p:spTgt spid="37"/>
                                        </p:tgtEl>
                                        <p:attrNameLst>
                                          <p:attrName>ppt_x</p:attrName>
                                          <p:attrName>ppt_y</p:attrName>
                                        </p:attrNameLst>
                                      </p:cBhvr>
                                      <p:rCtr x="-5600" y="11000"/>
                                    </p:animMotion>
                                  </p:childTnLst>
                                  <p:subTnLst>
                                    <p:set>
                                      <p:cBhvr override="childStyle">
                                        <p:cTn dur="1" fill="hold" display="0" masterRel="sameClick" afterEffect="1">
                                          <p:stCondLst>
                                            <p:cond evt="end" delay="0">
                                              <p:tn val="18"/>
                                            </p:cond>
                                          </p:stCondLst>
                                        </p:cTn>
                                        <p:tgtEl>
                                          <p:spTgt spid="37"/>
                                        </p:tgtEl>
                                        <p:attrNameLst>
                                          <p:attrName>style.visibility</p:attrName>
                                        </p:attrNameLst>
                                      </p:cBhvr>
                                      <p:to>
                                        <p:strVal val="hidden"/>
                                      </p:to>
                                    </p:set>
                                  </p:sub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1.38889E-6 -2.40111E-6 L 0.19948 -0.1448 " pathEditMode="relative" rAng="0" ptsTypes="AA">
                                      <p:cBhvr>
                                        <p:cTn id="24" dur="1000" fill="hold"/>
                                        <p:tgtEl>
                                          <p:spTgt spid="58"/>
                                        </p:tgtEl>
                                        <p:attrNameLst>
                                          <p:attrName>ppt_x</p:attrName>
                                          <p:attrName>ppt_y</p:attrName>
                                        </p:attrNameLst>
                                      </p:cBhvr>
                                      <p:rCtr x="10000" y="-7200"/>
                                    </p:animMotion>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par>
                                <p:cTn id="28" presetID="0" presetClass="path" presetSubtype="0" accel="50000" decel="50000" fill="hold" nodeType="withEffect">
                                  <p:stCondLst>
                                    <p:cond delay="0"/>
                                  </p:stCondLst>
                                  <p:childTnLst>
                                    <p:animMotion origin="layout" path="M 1.66667E-6 -4.68193E-6 L -0.11146 0.2156 " pathEditMode="relative" rAng="0" ptsTypes="AA">
                                      <p:cBhvr>
                                        <p:cTn id="29" dur="1000" fill="hold"/>
                                        <p:tgtEl>
                                          <p:spTgt spid="43"/>
                                        </p:tgtEl>
                                        <p:attrNameLst>
                                          <p:attrName>ppt_x</p:attrName>
                                          <p:attrName>ppt_y</p:attrName>
                                        </p:attrNameLst>
                                      </p:cBhvr>
                                      <p:rCtr x="-5600" y="10800"/>
                                    </p:animMotion>
                                  </p:childTnLst>
                                  <p:subTnLst>
                                    <p:set>
                                      <p:cBhvr override="childStyle">
                                        <p:cTn dur="1" fill="hold" display="0" masterRel="sameClick" afterEffect="1">
                                          <p:stCondLst>
                                            <p:cond evt="end" delay="0">
                                              <p:tn val="28"/>
                                            </p:cond>
                                          </p:stCondLst>
                                        </p:cTn>
                                        <p:tgtEl>
                                          <p:spTgt spid="43"/>
                                        </p:tgtEl>
                                        <p:attrNameLst>
                                          <p:attrName>style.visibility</p:attrName>
                                        </p:attrNameLst>
                                      </p:cBhvr>
                                      <p:to>
                                        <p:strVal val="hidden"/>
                                      </p:to>
                                    </p:set>
                                  </p:subTnLst>
                                </p:cTn>
                              </p:par>
                            </p:childTnLst>
                          </p:cTn>
                        </p:par>
                        <p:par>
                          <p:cTn id="30" fill="hold">
                            <p:stCondLst>
                              <p:cond delay="3000"/>
                            </p:stCondLst>
                            <p:childTnLst>
                              <p:par>
                                <p:cTn id="31" presetID="1"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1.38889E-6 5.96808E-7 L 0.20139 -0.11289 " pathEditMode="relative" rAng="0" ptsTypes="AA">
                                      <p:cBhvr>
                                        <p:cTn id="34" dur="1000" fill="hold"/>
                                        <p:tgtEl>
                                          <p:spTgt spid="40"/>
                                        </p:tgtEl>
                                        <p:attrNameLst>
                                          <p:attrName>ppt_x</p:attrName>
                                          <p:attrName>ppt_y</p:attrName>
                                        </p:attrNameLst>
                                      </p:cBhvr>
                                      <p:rCtr x="10100" y="-5600"/>
                                    </p:animMotion>
                                  </p:childTnLst>
                                </p:cTn>
                              </p:par>
                            </p:childTnLst>
                          </p:cTn>
                        </p:par>
                        <p:par>
                          <p:cTn id="35" fill="hold">
                            <p:stCondLst>
                              <p:cond delay="4000"/>
                            </p:stCondLst>
                            <p:childTnLst>
                              <p:par>
                                <p:cTn id="36" presetID="1" presetClass="entr" presetSubtype="0"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1.66667E-6 -4.68193E-6 L -0.10955 0.22207 " pathEditMode="relative" rAng="0" ptsTypes="AA">
                                      <p:cBhvr>
                                        <p:cTn id="39" dur="1000" fill="hold"/>
                                        <p:tgtEl>
                                          <p:spTgt spid="52"/>
                                        </p:tgtEl>
                                        <p:attrNameLst>
                                          <p:attrName>ppt_x</p:attrName>
                                          <p:attrName>ppt_y</p:attrName>
                                        </p:attrNameLst>
                                      </p:cBhvr>
                                      <p:rCtr x="-5500" y="11100"/>
                                    </p:animMotion>
                                  </p:childTnLst>
                                  <p:subTnLst>
                                    <p:set>
                                      <p:cBhvr override="childStyle">
                                        <p:cTn dur="1" fill="hold" display="0" masterRel="sameClick" afterEffect="1">
                                          <p:stCondLst>
                                            <p:cond evt="end" delay="0">
                                              <p:tn val="38"/>
                                            </p:cond>
                                          </p:stCondLst>
                                        </p:cTn>
                                        <p:tgtEl>
                                          <p:spTgt spid="52"/>
                                        </p:tgtEl>
                                        <p:attrNameLst>
                                          <p:attrName>style.visibility</p:attrName>
                                        </p:attrNameLst>
                                      </p:cBhvr>
                                      <p:to>
                                        <p:strVal val="hidden"/>
                                      </p:to>
                                    </p:set>
                                  </p:subTnLst>
                                </p:cTn>
                              </p:par>
                            </p:childTnLst>
                          </p:cTn>
                        </p:par>
                        <p:par>
                          <p:cTn id="40" fill="hold">
                            <p:stCondLst>
                              <p:cond delay="5000"/>
                            </p:stCondLst>
                            <p:childTnLst>
                              <p:par>
                                <p:cTn id="41" presetID="1" presetClass="entr" presetSubtype="0"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0" presetClass="path" presetSubtype="0" accel="50000" decel="50000" fill="hold" nodeType="withEffect">
                                  <p:stCondLst>
                                    <p:cond delay="0"/>
                                  </p:stCondLst>
                                  <p:childTnLst>
                                    <p:animMotion origin="layout" path="M 0.00348 0.00324 L -0.1052 0.21513 " pathEditMode="relative" rAng="0" ptsTypes="AA">
                                      <p:cBhvr>
                                        <p:cTn id="44" dur="1000" fill="hold"/>
                                        <p:tgtEl>
                                          <p:spTgt spid="55"/>
                                        </p:tgtEl>
                                        <p:attrNameLst>
                                          <p:attrName>ppt_x</p:attrName>
                                          <p:attrName>ppt_y</p:attrName>
                                        </p:attrNameLst>
                                      </p:cBhvr>
                                      <p:rCtr x="-5400" y="10600"/>
                                    </p:animMotion>
                                  </p:childTnLst>
                                  <p:subTnLst>
                                    <p:set>
                                      <p:cBhvr override="childStyle">
                                        <p:cTn dur="1" fill="hold" display="0" masterRel="sameClick" afterEffect="1">
                                          <p:stCondLst>
                                            <p:cond evt="end" delay="0">
                                              <p:tn val="43"/>
                                            </p:cond>
                                          </p:stCondLst>
                                        </p:cTn>
                                        <p:tgtEl>
                                          <p:spTgt spid="55"/>
                                        </p:tgtEl>
                                        <p:attrNameLst>
                                          <p:attrName>style.visibility</p:attrName>
                                        </p:attrNameLst>
                                      </p:cBhvr>
                                      <p:to>
                                        <p:strVal val="hidden"/>
                                      </p:to>
                                    </p:set>
                                  </p:subTnLst>
                                </p:cTn>
                              </p:par>
                            </p:childTnLst>
                          </p:cTn>
                        </p:par>
                        <p:par>
                          <p:cTn id="45" fill="hold">
                            <p:stCondLst>
                              <p:cond delay="6000"/>
                            </p:stCondLst>
                            <p:childTnLst>
                              <p:par>
                                <p:cTn id="46" presetID="1" presetClass="entr" presetSubtype="0"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childTnLst>
                                </p:cTn>
                              </p:par>
                              <p:par>
                                <p:cTn id="48" presetID="0" presetClass="path" presetSubtype="0" accel="50000" decel="50000" fill="hold" nodeType="withEffect">
                                  <p:stCondLst>
                                    <p:cond delay="0"/>
                                  </p:stCondLst>
                                  <p:childTnLst>
                                    <p:animMotion origin="layout" path="M 1.38889E-6 -3.00486E-6 L 0.19948 -0.0761 " pathEditMode="relative" rAng="0" ptsTypes="AA">
                                      <p:cBhvr>
                                        <p:cTn id="49" dur="1000" fill="hold"/>
                                        <p:tgtEl>
                                          <p:spTgt spid="61"/>
                                        </p:tgtEl>
                                        <p:attrNameLst>
                                          <p:attrName>ppt_x</p:attrName>
                                          <p:attrName>ppt_y</p:attrName>
                                        </p:attrNameLst>
                                      </p:cBhvr>
                                      <p:rCtr x="10000" y="-3800"/>
                                    </p:animMotion>
                                  </p:childTnLst>
                                </p:cTn>
                              </p:par>
                            </p:childTnLst>
                          </p:cTn>
                        </p:par>
                        <p:par>
                          <p:cTn id="50" fill="hold">
                            <p:stCondLst>
                              <p:cond delay="7000"/>
                            </p:stCondLst>
                            <p:childTnLst>
                              <p:par>
                                <p:cTn id="51" presetID="1" presetClass="entr" presetSubtype="0"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1.94444E-6 3.39348E-6 L 0.1908 -0.04095 " pathEditMode="relative" rAng="0" ptsTypes="AA">
                                      <p:cBhvr>
                                        <p:cTn id="54" dur="1000" fill="hold"/>
                                        <p:tgtEl>
                                          <p:spTgt spid="64"/>
                                        </p:tgtEl>
                                        <p:attrNameLst>
                                          <p:attrName>ppt_x</p:attrName>
                                          <p:attrName>ppt_y</p:attrName>
                                        </p:attrNameLst>
                                      </p:cBhvr>
                                      <p:rCtr x="9500" y="-2100"/>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53"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Acquisitions</a:t>
            </a:r>
            <a:endParaRPr lang="en-US" dirty="0"/>
          </a:p>
        </p:txBody>
      </p:sp>
      <p:sp>
        <p:nvSpPr>
          <p:cNvPr id="21" name="Rectangle 4"/>
          <p:cNvSpPr>
            <a:spLocks noChangeArrowheads="1"/>
          </p:cNvSpPr>
          <p:nvPr/>
        </p:nvSpPr>
        <p:spPr bwMode="auto">
          <a:xfrm>
            <a:off x="228600" y="949325"/>
            <a:ext cx="8686800" cy="3979863"/>
          </a:xfrm>
          <a:prstGeom prst="roundRect">
            <a:avLst>
              <a:gd name="adj" fmla="val 2423"/>
            </a:avLst>
          </a:prstGeom>
          <a:solidFill>
            <a:schemeClr val="bg1"/>
          </a:solidFill>
          <a:ln w="76200" algn="ctr">
            <a:solidFill>
              <a:schemeClr val="bg1">
                <a:lumMod val="85000"/>
              </a:schemeClr>
            </a:solidFill>
            <a:round/>
            <a:headEnd/>
            <a:tailEnd/>
          </a:ln>
          <a:effectLst/>
        </p:spPr>
        <p:txBody>
          <a:bodyPr wrap="none" anchor="ctr"/>
          <a:lstStyle/>
          <a:p>
            <a:pPr algn="ctr">
              <a:defRPr/>
            </a:pPr>
            <a:endParaRPr lang="en-US" sz="1400" b="0" dirty="0">
              <a:solidFill>
                <a:schemeClr val="bg1"/>
              </a:solidFill>
              <a:latin typeface="Verdana" pitchFamily="34" charset="0"/>
            </a:endParaRPr>
          </a:p>
        </p:txBody>
      </p:sp>
      <p:pic>
        <p:nvPicPr>
          <p:cNvPr id="23" name="Picture 23" descr="icon-building"/>
          <p:cNvPicPr>
            <a:picLocks noChangeAspect="1" noChangeArrowheads="1"/>
          </p:cNvPicPr>
          <p:nvPr/>
        </p:nvPicPr>
        <p:blipFill>
          <a:blip r:embed="rId3"/>
          <a:srcRect/>
          <a:stretch>
            <a:fillRect/>
          </a:stretch>
        </p:blipFill>
        <p:spPr bwMode="auto">
          <a:xfrm>
            <a:off x="1219200" y="3247842"/>
            <a:ext cx="2611438" cy="203200"/>
          </a:xfrm>
          <a:prstGeom prst="rect">
            <a:avLst/>
          </a:prstGeom>
          <a:noFill/>
          <a:ln w="9525">
            <a:noFill/>
            <a:miter lim="800000"/>
            <a:headEnd/>
            <a:tailEnd/>
          </a:ln>
        </p:spPr>
      </p:pic>
      <p:sp>
        <p:nvSpPr>
          <p:cNvPr id="26" name="מלבן מעוגל 77"/>
          <p:cNvSpPr/>
          <p:nvPr/>
        </p:nvSpPr>
        <p:spPr bwMode="auto">
          <a:xfrm>
            <a:off x="381000" y="2766830"/>
            <a:ext cx="874712" cy="1001712"/>
          </a:xfrm>
          <a:prstGeom prst="roundRect">
            <a:avLst>
              <a:gd name="adj" fmla="val 10851"/>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76200" cap="flat" cmpd="sng" algn="ctr">
            <a:noFill/>
            <a:prstDash val="solid"/>
            <a:round/>
            <a:headEnd type="none" w="med" len="med"/>
            <a:tailEnd type="triangle" w="med" len="med"/>
          </a:ln>
          <a:effectLst/>
        </p:spPr>
        <p:txBody>
          <a:bodyPr/>
          <a:lstStyle/>
          <a:p>
            <a:pPr algn="ctr">
              <a:defRPr/>
            </a:pPr>
            <a:endParaRPr lang="en-US" b="0">
              <a:latin typeface="Arial" pitchFamily="34" charset="0"/>
              <a:cs typeface="Arial" pitchFamily="34" charset="0"/>
            </a:endParaRPr>
          </a:p>
        </p:txBody>
      </p:sp>
      <p:sp>
        <p:nvSpPr>
          <p:cNvPr id="30" name="Rectangle 21"/>
          <p:cNvSpPr>
            <a:spLocks noChangeArrowheads="1"/>
          </p:cNvSpPr>
          <p:nvPr/>
        </p:nvSpPr>
        <p:spPr bwMode="auto">
          <a:xfrm>
            <a:off x="3657600" y="5486400"/>
            <a:ext cx="1973263" cy="914400"/>
          </a:xfrm>
          <a:prstGeom prst="roundRect">
            <a:avLst>
              <a:gd name="adj" fmla="val 16667"/>
            </a:avLst>
          </a:prstGeom>
          <a:solidFill>
            <a:srgbClr val="333333">
              <a:alpha val="89000"/>
            </a:srgbClr>
          </a:solidFill>
          <a:ln w="9525">
            <a:noFill/>
            <a:round/>
            <a:headEnd/>
            <a:tailEnd/>
          </a:ln>
          <a:effectLst>
            <a:outerShdw dist="38100" dir="2700000" algn="tl" rotWithShape="0">
              <a:srgbClr val="000000">
                <a:alpha val="39998"/>
              </a:srgbClr>
            </a:outerShdw>
          </a:effectLst>
        </p:spPr>
        <p:txBody>
          <a:bodyPr lIns="182880" rIns="182880" anchor="ctr"/>
          <a:lstStyle/>
          <a:p>
            <a:pPr algn="ctr">
              <a:defRPr/>
            </a:pPr>
            <a:r>
              <a:rPr lang="en-US" b="0" dirty="0" smtClean="0">
                <a:solidFill>
                  <a:schemeClr val="bg1"/>
                </a:solidFill>
                <a:latin typeface="Arial" pitchFamily="34" charset="0"/>
                <a:cs typeface="Arial" pitchFamily="34" charset="0"/>
              </a:rPr>
              <a:t>Alma</a:t>
            </a:r>
          </a:p>
          <a:p>
            <a:pPr algn="ctr">
              <a:defRPr/>
            </a:pPr>
            <a:r>
              <a:rPr lang="en-US" b="0" dirty="0" smtClean="0">
                <a:solidFill>
                  <a:schemeClr val="bg1"/>
                </a:solidFill>
                <a:latin typeface="Arial" pitchFamily="34" charset="0"/>
                <a:cs typeface="Arial" pitchFamily="34" charset="0"/>
              </a:rPr>
              <a:t>Does the rest</a:t>
            </a:r>
            <a:endParaRPr lang="en-US" b="0" dirty="0">
              <a:solidFill>
                <a:schemeClr val="bg1"/>
              </a:solidFill>
              <a:latin typeface="Arial" pitchFamily="34" charset="0"/>
              <a:cs typeface="Arial" pitchFamily="34" charset="0"/>
            </a:endParaRPr>
          </a:p>
        </p:txBody>
      </p:sp>
      <p:grpSp>
        <p:nvGrpSpPr>
          <p:cNvPr id="34" name="קבוצה 80"/>
          <p:cNvGrpSpPr>
            <a:grpSpLocks/>
          </p:cNvGrpSpPr>
          <p:nvPr/>
        </p:nvGrpSpPr>
        <p:grpSpPr bwMode="auto">
          <a:xfrm>
            <a:off x="76200" y="2752543"/>
            <a:ext cx="6162675" cy="1406453"/>
            <a:chOff x="101466" y="2362200"/>
            <a:chExt cx="6162675" cy="1405091"/>
          </a:xfrm>
        </p:grpSpPr>
        <p:pic>
          <p:nvPicPr>
            <p:cNvPr id="35" name="Picture 25" descr="icon-building"/>
            <p:cNvPicPr>
              <a:picLocks noChangeAspect="1" noChangeArrowheads="1"/>
            </p:cNvPicPr>
            <p:nvPr/>
          </p:nvPicPr>
          <p:blipFill>
            <a:blip r:embed="rId4"/>
            <a:srcRect/>
            <a:stretch>
              <a:fillRect/>
            </a:stretch>
          </p:blipFill>
          <p:spPr bwMode="auto">
            <a:xfrm>
              <a:off x="447541" y="2362200"/>
              <a:ext cx="873125" cy="846666"/>
            </a:xfrm>
            <a:prstGeom prst="rect">
              <a:avLst/>
            </a:prstGeom>
            <a:noFill/>
            <a:ln w="9525">
              <a:noFill/>
              <a:miter lim="800000"/>
              <a:headEnd/>
              <a:tailEnd/>
            </a:ln>
          </p:spPr>
        </p:pic>
        <p:sp>
          <p:nvSpPr>
            <p:cNvPr id="36" name="Text Box 28"/>
            <p:cNvSpPr txBox="1">
              <a:spLocks noChangeArrowheads="1"/>
            </p:cNvSpPr>
            <p:nvPr/>
          </p:nvSpPr>
          <p:spPr bwMode="auto">
            <a:xfrm>
              <a:off x="101466" y="3077470"/>
              <a:ext cx="1371600" cy="274371"/>
            </a:xfrm>
            <a:prstGeom prst="rect">
              <a:avLst/>
            </a:prstGeom>
            <a:noFill/>
            <a:ln w="9525">
              <a:noFill/>
              <a:miter lim="800000"/>
              <a:headEnd/>
              <a:tailEnd/>
            </a:ln>
            <a:effectLst/>
          </p:spPr>
          <p:txBody>
            <a:bodyPr>
              <a:spAutoFit/>
            </a:bodyPr>
            <a:lstStyle/>
            <a:p>
              <a:pPr algn="ctr">
                <a:spcBef>
                  <a:spcPct val="50000"/>
                </a:spcBef>
                <a:defRPr/>
              </a:pPr>
              <a:r>
                <a:rPr lang="en-US" sz="1200" b="1" dirty="0">
                  <a:solidFill>
                    <a:schemeClr val="tx1">
                      <a:lumMod val="50000"/>
                      <a:lumOff val="50000"/>
                    </a:schemeClr>
                  </a:solidFill>
                  <a:latin typeface="Arial" pitchFamily="34" charset="0"/>
                  <a:cs typeface="Arial" pitchFamily="34" charset="0"/>
                </a:rPr>
                <a:t>Vendor </a:t>
              </a:r>
            </a:p>
          </p:txBody>
        </p:sp>
        <p:sp>
          <p:nvSpPr>
            <p:cNvPr id="110" name="Text Box 28"/>
            <p:cNvSpPr txBox="1">
              <a:spLocks noChangeArrowheads="1"/>
            </p:cNvSpPr>
            <p:nvPr/>
          </p:nvSpPr>
          <p:spPr bwMode="auto">
            <a:xfrm>
              <a:off x="4892541" y="3492920"/>
              <a:ext cx="1371600" cy="274371"/>
            </a:xfrm>
            <a:prstGeom prst="rect">
              <a:avLst/>
            </a:prstGeom>
            <a:noFill/>
            <a:ln w="9525">
              <a:noFill/>
              <a:miter lim="800000"/>
              <a:headEnd/>
              <a:tailEnd/>
            </a:ln>
            <a:effectLst/>
          </p:spPr>
          <p:txBody>
            <a:bodyPr>
              <a:spAutoFit/>
            </a:bodyPr>
            <a:lstStyle/>
            <a:p>
              <a:pPr algn="ctr">
                <a:spcBef>
                  <a:spcPct val="50000"/>
                </a:spcBef>
                <a:defRPr/>
              </a:pPr>
              <a:r>
                <a:rPr lang="en-US" sz="1200" b="1" dirty="0" smtClean="0">
                  <a:solidFill>
                    <a:schemeClr val="tx1">
                      <a:lumMod val="50000"/>
                      <a:lumOff val="50000"/>
                    </a:schemeClr>
                  </a:solidFill>
                  <a:latin typeface="Arial" pitchFamily="34" charset="0"/>
                  <a:cs typeface="Arial" pitchFamily="34" charset="0"/>
                </a:rPr>
                <a:t>Publishing</a:t>
              </a:r>
              <a:endParaRPr lang="en-US" sz="1200" b="1" dirty="0">
                <a:solidFill>
                  <a:schemeClr val="tx1">
                    <a:lumMod val="50000"/>
                    <a:lumOff val="50000"/>
                  </a:schemeClr>
                </a:solidFill>
                <a:latin typeface="Arial" pitchFamily="34" charset="0"/>
                <a:cs typeface="Arial" pitchFamily="34" charset="0"/>
              </a:endParaRPr>
            </a:p>
          </p:txBody>
        </p:sp>
      </p:grpSp>
      <p:sp>
        <p:nvSpPr>
          <p:cNvPr id="90" name="מחומש 6"/>
          <p:cNvSpPr/>
          <p:nvPr/>
        </p:nvSpPr>
        <p:spPr bwMode="auto">
          <a:xfrm>
            <a:off x="1905000" y="5486400"/>
            <a:ext cx="1981200" cy="914400"/>
          </a:xfrm>
          <a:prstGeom prst="homePlate">
            <a:avLst/>
          </a:prstGeom>
          <a:gradFill rotWithShape="1">
            <a:gsLst>
              <a:gs pos="0">
                <a:srgbClr val="A0A2A4"/>
              </a:gs>
              <a:gs pos="100000">
                <a:srgbClr val="7F7F7F"/>
              </a:gs>
            </a:gsLst>
            <a:lin ang="5400000" scaled="1"/>
          </a:gradFill>
          <a:ln w="3175">
            <a:solidFill>
              <a:srgbClr val="7F7F7F"/>
            </a:solidFill>
            <a:round/>
            <a:headEnd/>
            <a:tailEnd/>
          </a:ln>
          <a:effectLst>
            <a:outerShdw blurRad="50800" dist="38100" dir="2700000" algn="tl" rotWithShape="0">
              <a:prstClr val="black">
                <a:alpha val="40000"/>
              </a:prstClr>
            </a:outerShdw>
          </a:effectLst>
        </p:spPr>
        <p:txBody>
          <a:bodyPr lIns="457200" anchor="ctr"/>
          <a:lstStyle/>
          <a:p>
            <a:pPr>
              <a:defRPr/>
            </a:pPr>
            <a:r>
              <a:rPr lang="en-US" sz="1600" b="1" dirty="0" smtClean="0">
                <a:solidFill>
                  <a:schemeClr val="bg1"/>
                </a:solidFill>
              </a:rPr>
              <a:t>Publish to Primo</a:t>
            </a:r>
            <a:endParaRPr lang="he-IL" sz="1600" b="1" dirty="0">
              <a:solidFill>
                <a:schemeClr val="bg1"/>
              </a:solidFill>
            </a:endParaRPr>
          </a:p>
        </p:txBody>
      </p:sp>
      <p:sp>
        <p:nvSpPr>
          <p:cNvPr id="91" name="מחומש 5"/>
          <p:cNvSpPr/>
          <p:nvPr/>
        </p:nvSpPr>
        <p:spPr bwMode="auto">
          <a:xfrm>
            <a:off x="228600" y="5486400"/>
            <a:ext cx="1905000" cy="914400"/>
          </a:xfrm>
          <a:prstGeom prst="homePlate">
            <a:avLst/>
          </a:prstGeom>
          <a:gradFill flip="none" rotWithShape="1">
            <a:gsLst>
              <a:gs pos="0">
                <a:srgbClr val="5987D3"/>
              </a:gs>
              <a:gs pos="50000">
                <a:srgbClr val="3C67AE"/>
              </a:gs>
              <a:gs pos="100000">
                <a:srgbClr val="2C4D82"/>
              </a:gs>
            </a:gsLst>
            <a:lin ang="5400000" scaled="1"/>
            <a:tileRect/>
          </a:gradFill>
          <a:ln>
            <a:solidFill>
              <a:srgbClr val="3C67AE"/>
            </a:solidFill>
          </a:ln>
          <a:effectLst>
            <a:outerShdw blurRad="50800" dist="38100" dir="2700000" algn="tl" rotWithShape="0">
              <a:prstClr val="black">
                <a:alpha val="40000"/>
              </a:prstClr>
            </a:outerShdw>
          </a:effectLst>
        </p:spPr>
        <p:txBody>
          <a:bodyPr lIns="182880" anchor="ctr"/>
          <a:lstStyle/>
          <a:p>
            <a:pPr>
              <a:defRPr/>
            </a:pPr>
            <a:r>
              <a:rPr lang="en-US" sz="1600" b="1" dirty="0" smtClean="0">
                <a:solidFill>
                  <a:schemeClr val="bg1"/>
                </a:solidFill>
              </a:rPr>
              <a:t>Load Candidate records</a:t>
            </a:r>
            <a:endParaRPr lang="he-IL" sz="1600" b="1" dirty="0">
              <a:solidFill>
                <a:schemeClr val="bg1"/>
              </a:solidFill>
            </a:endParaRPr>
          </a:p>
        </p:txBody>
      </p:sp>
      <p:pic>
        <p:nvPicPr>
          <p:cNvPr id="99" name="Picture 5" descr="ExLibris-logo">
            <a:hlinkClick r:id="rId5" action="ppaction://hlinksldjump"/>
          </p:cNvPr>
          <p:cNvPicPr>
            <a:picLocks noChangeAspect="1" noChangeArrowheads="1"/>
          </p:cNvPicPr>
          <p:nvPr/>
        </p:nvPicPr>
        <p:blipFill>
          <a:blip r:embed="rId6"/>
          <a:srcRect/>
          <a:stretch>
            <a:fillRect/>
          </a:stretch>
        </p:blipFill>
        <p:spPr bwMode="auto">
          <a:xfrm>
            <a:off x="8096250" y="6237288"/>
            <a:ext cx="914400" cy="323850"/>
          </a:xfrm>
          <a:prstGeom prst="rect">
            <a:avLst/>
          </a:prstGeom>
          <a:noFill/>
          <a:ln w="9525">
            <a:noFill/>
            <a:miter lim="800000"/>
            <a:headEnd/>
            <a:tailEnd/>
          </a:ln>
        </p:spPr>
      </p:pic>
      <p:pic>
        <p:nvPicPr>
          <p:cNvPr id="101" name="Picture 23" descr="icon-building"/>
          <p:cNvPicPr>
            <a:picLocks noChangeAspect="1" noChangeArrowheads="1"/>
          </p:cNvPicPr>
          <p:nvPr/>
        </p:nvPicPr>
        <p:blipFill>
          <a:blip r:embed="rId3"/>
          <a:srcRect/>
          <a:stretch>
            <a:fillRect/>
          </a:stretch>
        </p:blipFill>
        <p:spPr bwMode="auto">
          <a:xfrm>
            <a:off x="3199630" y="3247842"/>
            <a:ext cx="2611438" cy="203200"/>
          </a:xfrm>
          <a:prstGeom prst="rect">
            <a:avLst/>
          </a:prstGeom>
          <a:noFill/>
          <a:ln w="9525">
            <a:noFill/>
            <a:miter lim="800000"/>
            <a:headEnd/>
            <a:tailEnd/>
          </a:ln>
        </p:spPr>
      </p:pic>
      <p:pic>
        <p:nvPicPr>
          <p:cNvPr id="87" name="Picture 23" descr="icon-building"/>
          <p:cNvPicPr>
            <a:picLocks noChangeAspect="1" noChangeArrowheads="1"/>
          </p:cNvPicPr>
          <p:nvPr/>
        </p:nvPicPr>
        <p:blipFill>
          <a:blip r:embed="rId7"/>
          <a:srcRect/>
          <a:stretch>
            <a:fillRect/>
          </a:stretch>
        </p:blipFill>
        <p:spPr bwMode="auto">
          <a:xfrm>
            <a:off x="2362200" y="2619234"/>
            <a:ext cx="1854200" cy="1181100"/>
          </a:xfrm>
          <a:prstGeom prst="rect">
            <a:avLst/>
          </a:prstGeom>
          <a:noFill/>
          <a:ln w="9525">
            <a:noFill/>
            <a:miter lim="800000"/>
            <a:headEnd/>
            <a:tailEnd/>
          </a:ln>
        </p:spPr>
      </p:pic>
      <p:sp>
        <p:nvSpPr>
          <p:cNvPr id="103" name="אליפסה 67"/>
          <p:cNvSpPr>
            <a:spLocks noChangeArrowheads="1"/>
          </p:cNvSpPr>
          <p:nvPr/>
        </p:nvSpPr>
        <p:spPr bwMode="auto">
          <a:xfrm>
            <a:off x="4746293" y="1066800"/>
            <a:ext cx="1047750" cy="1047750"/>
          </a:xfrm>
          <a:prstGeom prst="ellipse">
            <a:avLst/>
          </a:prstGeom>
          <a:solidFill>
            <a:schemeClr val="bg1"/>
          </a:solidFill>
          <a:ln w="76200" algn="ctr">
            <a:noFill/>
            <a:round/>
            <a:headEnd/>
            <a:tailEnd type="triangle" w="med" len="med"/>
          </a:ln>
        </p:spPr>
        <p:txBody>
          <a:bodyPr/>
          <a:lstStyle/>
          <a:p>
            <a:pPr algn="ctr"/>
            <a:endParaRPr lang="en-US" b="0"/>
          </a:p>
        </p:txBody>
      </p:sp>
      <p:pic>
        <p:nvPicPr>
          <p:cNvPr id="107" name="Picture 23" descr="icon-building"/>
          <p:cNvPicPr>
            <a:picLocks noChangeAspect="1" noChangeArrowheads="1"/>
          </p:cNvPicPr>
          <p:nvPr/>
        </p:nvPicPr>
        <p:blipFill>
          <a:blip r:embed="rId3"/>
          <a:srcRect/>
          <a:stretch>
            <a:fillRect/>
          </a:stretch>
        </p:blipFill>
        <p:spPr bwMode="auto">
          <a:xfrm>
            <a:off x="5270168" y="3223770"/>
            <a:ext cx="2611438" cy="203200"/>
          </a:xfrm>
          <a:prstGeom prst="rect">
            <a:avLst/>
          </a:prstGeom>
          <a:noFill/>
          <a:ln w="9525">
            <a:noFill/>
            <a:miter lim="800000"/>
            <a:headEnd/>
            <a:tailEnd/>
          </a:ln>
        </p:spPr>
      </p:pic>
      <p:pic>
        <p:nvPicPr>
          <p:cNvPr id="108" name="Picture 23" descr="icon-building"/>
          <p:cNvPicPr>
            <a:picLocks noChangeAspect="1" noChangeArrowheads="1"/>
          </p:cNvPicPr>
          <p:nvPr/>
        </p:nvPicPr>
        <p:blipFill>
          <a:blip r:embed="rId7"/>
          <a:srcRect/>
          <a:stretch>
            <a:fillRect/>
          </a:stretch>
        </p:blipFill>
        <p:spPr bwMode="auto">
          <a:xfrm>
            <a:off x="6954506" y="2619234"/>
            <a:ext cx="1854200" cy="1181100"/>
          </a:xfrm>
          <a:prstGeom prst="rect">
            <a:avLst/>
          </a:prstGeom>
          <a:noFill/>
          <a:ln w="9525">
            <a:noFill/>
            <a:miter lim="800000"/>
            <a:headEnd/>
            <a:tailEnd/>
          </a:ln>
        </p:spPr>
      </p:pic>
      <p:pic>
        <p:nvPicPr>
          <p:cNvPr id="109" name="Picture 23" descr="icon-building"/>
          <p:cNvPicPr>
            <a:picLocks noChangeAspect="1" noChangeArrowheads="1"/>
          </p:cNvPicPr>
          <p:nvPr/>
        </p:nvPicPr>
        <p:blipFill>
          <a:blip r:embed="rId3"/>
          <a:srcRect/>
          <a:stretch>
            <a:fillRect/>
          </a:stretch>
        </p:blipFill>
        <p:spPr bwMode="auto">
          <a:xfrm rot="5400000">
            <a:off x="4512391" y="2674383"/>
            <a:ext cx="2112386" cy="164368"/>
          </a:xfrm>
          <a:prstGeom prst="rect">
            <a:avLst/>
          </a:prstGeom>
          <a:noFill/>
          <a:ln w="9525">
            <a:noFill/>
            <a:miter lim="800000"/>
            <a:headEnd/>
            <a:tailEnd/>
          </a:ln>
        </p:spPr>
      </p:pic>
      <p:grpSp>
        <p:nvGrpSpPr>
          <p:cNvPr id="5" name="Group 4"/>
          <p:cNvGrpSpPr/>
          <p:nvPr/>
        </p:nvGrpSpPr>
        <p:grpSpPr>
          <a:xfrm>
            <a:off x="5029200" y="1089263"/>
            <a:ext cx="1086889" cy="990600"/>
            <a:chOff x="4726204" y="1089263"/>
            <a:chExt cx="1086889" cy="990600"/>
          </a:xfrm>
        </p:grpSpPr>
        <p:sp>
          <p:nvSpPr>
            <p:cNvPr id="105" name="אליפסה 42"/>
            <p:cNvSpPr>
              <a:spLocks noChangeArrowheads="1"/>
            </p:cNvSpPr>
            <p:nvPr/>
          </p:nvSpPr>
          <p:spPr bwMode="auto">
            <a:xfrm>
              <a:off x="4746293" y="1089263"/>
              <a:ext cx="1066800" cy="990600"/>
            </a:xfrm>
            <a:prstGeom prst="ellipse">
              <a:avLst/>
            </a:prstGeom>
            <a:solidFill>
              <a:schemeClr val="bg1"/>
            </a:solidFill>
            <a:ln w="57150" algn="ctr">
              <a:solidFill>
                <a:schemeClr val="accent6">
                  <a:lumMod val="75000"/>
                </a:schemeClr>
              </a:solidFill>
              <a:round/>
              <a:headEnd/>
              <a:tailEnd type="triangle" w="med" len="med"/>
            </a:ln>
          </p:spPr>
          <p:txBody>
            <a:bodyPr/>
            <a:lstStyle/>
            <a:p>
              <a:pPr algn="ctr"/>
              <a:endParaRPr lang="en-US" b="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6204" y="1247902"/>
              <a:ext cx="1067840" cy="749006"/>
            </a:xfrm>
            <a:prstGeom prst="rect">
              <a:avLst/>
            </a:prstGeom>
          </p:spPr>
        </p:pic>
      </p:grpSp>
      <p:grpSp>
        <p:nvGrpSpPr>
          <p:cNvPr id="2" name="Group 1"/>
          <p:cNvGrpSpPr/>
          <p:nvPr/>
        </p:nvGrpSpPr>
        <p:grpSpPr>
          <a:xfrm>
            <a:off x="5029200" y="2838450"/>
            <a:ext cx="1066800" cy="1047750"/>
            <a:chOff x="7962900" y="4970590"/>
            <a:chExt cx="1066800" cy="1047750"/>
          </a:xfrm>
        </p:grpSpPr>
        <p:sp>
          <p:nvSpPr>
            <p:cNvPr id="88" name="אליפסה 67"/>
            <p:cNvSpPr>
              <a:spLocks noChangeArrowheads="1"/>
            </p:cNvSpPr>
            <p:nvPr/>
          </p:nvSpPr>
          <p:spPr bwMode="auto">
            <a:xfrm>
              <a:off x="7962900" y="4970590"/>
              <a:ext cx="1047750" cy="1047750"/>
            </a:xfrm>
            <a:prstGeom prst="ellipse">
              <a:avLst/>
            </a:prstGeom>
            <a:solidFill>
              <a:schemeClr val="bg1"/>
            </a:solidFill>
            <a:ln w="76200" algn="ctr">
              <a:noFill/>
              <a:round/>
              <a:headEnd/>
              <a:tailEnd type="triangle" w="med" len="med"/>
            </a:ln>
          </p:spPr>
          <p:txBody>
            <a:bodyPr/>
            <a:lstStyle/>
            <a:p>
              <a:pPr algn="ctr"/>
              <a:endParaRPr lang="en-US" b="0"/>
            </a:p>
          </p:txBody>
        </p:sp>
        <p:grpSp>
          <p:nvGrpSpPr>
            <p:cNvPr id="96" name="קבוצה 44"/>
            <p:cNvGrpSpPr>
              <a:grpSpLocks/>
            </p:cNvGrpSpPr>
            <p:nvPr/>
          </p:nvGrpSpPr>
          <p:grpSpPr bwMode="auto">
            <a:xfrm>
              <a:off x="7962900" y="4993053"/>
              <a:ext cx="1066800" cy="990600"/>
              <a:chOff x="1676400" y="2209800"/>
              <a:chExt cx="794426" cy="794426"/>
            </a:xfrm>
          </p:grpSpPr>
          <p:sp>
            <p:nvSpPr>
              <p:cNvPr id="97" name="אליפסה 42"/>
              <p:cNvSpPr>
                <a:spLocks noChangeArrowheads="1"/>
              </p:cNvSpPr>
              <p:nvPr/>
            </p:nvSpPr>
            <p:spPr bwMode="auto">
              <a:xfrm>
                <a:off x="1676400" y="2209800"/>
                <a:ext cx="794426" cy="794426"/>
              </a:xfrm>
              <a:prstGeom prst="ellipse">
                <a:avLst/>
              </a:prstGeom>
              <a:solidFill>
                <a:schemeClr val="bg1"/>
              </a:solidFill>
              <a:ln w="57150" algn="ctr">
                <a:solidFill>
                  <a:srgbClr val="2C4D82"/>
                </a:solidFill>
                <a:round/>
                <a:headEnd/>
                <a:tailEnd type="triangle" w="med" len="med"/>
              </a:ln>
            </p:spPr>
            <p:txBody>
              <a:bodyPr/>
              <a:lstStyle/>
              <a:p>
                <a:pPr algn="ctr"/>
                <a:endParaRPr lang="en-US" b="0"/>
              </a:p>
            </p:txBody>
          </p:sp>
          <p:pic>
            <p:nvPicPr>
              <p:cNvPr id="98" name="תמונה 41" descr="icons-alma.png"/>
              <p:cNvPicPr>
                <a:picLocks noChangeAspect="1"/>
              </p:cNvPicPr>
              <p:nvPr/>
            </p:nvPicPr>
            <p:blipFill>
              <a:blip r:embed="rId9"/>
              <a:srcRect r="84212" b="79311"/>
              <a:stretch>
                <a:fillRect/>
              </a:stretch>
            </p:blipFill>
            <p:spPr bwMode="auto">
              <a:xfrm rot="-612791">
                <a:off x="1759700" y="2382961"/>
                <a:ext cx="640797" cy="561593"/>
              </a:xfrm>
              <a:prstGeom prst="rect">
                <a:avLst/>
              </a:prstGeom>
              <a:noFill/>
              <a:ln w="9525">
                <a:noFill/>
                <a:miter lim="800000"/>
                <a:headEnd/>
                <a:tailEnd/>
              </a:ln>
            </p:spPr>
          </p:pic>
        </p:grpSp>
      </p:grpSp>
    </p:spTree>
    <p:extLst>
      <p:ext uri="{BB962C8B-B14F-4D97-AF65-F5344CB8AC3E}">
        <p14:creationId xmlns:p14="http://schemas.microsoft.com/office/powerpoint/2010/main" val="2833798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CDC1EE-AADE-4B46-B52F-8EA2F7BC95AB}" type="slidenum">
              <a:rPr lang="en-US" smtClean="0"/>
              <a:pPr/>
              <a:t>33</a:t>
            </a:fld>
            <a:endParaRPr lang="en-US"/>
          </a:p>
        </p:txBody>
      </p:sp>
      <p:sp>
        <p:nvSpPr>
          <p:cNvPr id="3" name="Title 2"/>
          <p:cNvSpPr>
            <a:spLocks noGrp="1"/>
          </p:cNvSpPr>
          <p:nvPr>
            <p:ph type="ctrTitle"/>
          </p:nvPr>
        </p:nvSpPr>
        <p:spPr/>
        <p:txBody>
          <a:bodyPr/>
          <a:lstStyle/>
          <a:p>
            <a:r>
              <a:rPr lang="en-US" b="1" dirty="0" smtClean="0"/>
              <a:t>Real Use Case</a:t>
            </a:r>
            <a:endParaRPr lang="en-US" b="1" dirty="0"/>
          </a:p>
        </p:txBody>
      </p:sp>
      <p:sp>
        <p:nvSpPr>
          <p:cNvPr id="4" name="Rectangle 3"/>
          <p:cNvSpPr/>
          <p:nvPr/>
        </p:nvSpPr>
        <p:spPr>
          <a:xfrm>
            <a:off x="814316" y="3124200"/>
            <a:ext cx="7853149" cy="2585323"/>
          </a:xfrm>
          <a:prstGeom prst="rect">
            <a:avLst/>
          </a:prstGeom>
          <a:solidFill>
            <a:schemeClr val="bg1"/>
          </a:solidFill>
          <a:ln w="60325">
            <a:solidFill>
              <a:schemeClr val="tx1">
                <a:lumMod val="75000"/>
                <a:lumOff val="25000"/>
              </a:schemeClr>
            </a:solidFill>
          </a:ln>
        </p:spPr>
        <p:txBody>
          <a:bodyPr wrap="square">
            <a:spAutoFit/>
          </a:bodyPr>
          <a:lstStyle/>
          <a:p>
            <a:pPr marL="285750" indent="-285750">
              <a:buFont typeface="Arial" pitchFamily="34" charset="0"/>
              <a:buChar char="•"/>
            </a:pPr>
            <a:r>
              <a:rPr lang="en-US" dirty="0" smtClean="0"/>
              <a:t>Boston University is </a:t>
            </a:r>
            <a:r>
              <a:rPr lang="en-US" dirty="0"/>
              <a:t>saving 5+ hours per </a:t>
            </a:r>
            <a:r>
              <a:rPr lang="en-US" dirty="0" smtClean="0"/>
              <a:t>week, over 260 Hours/Year !  </a:t>
            </a:r>
            <a:r>
              <a:rPr lang="en-US" dirty="0"/>
              <a:t>in staff time spent loading and activating e-book records from their vendor for a patron-driven acquisitions program.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With </a:t>
            </a:r>
            <a:r>
              <a:rPr lang="en-US" dirty="0"/>
              <a:t>Alma, an import profile for the load is set up once, specifying where to retrieve the records, the frequency of load, etc.  </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From </a:t>
            </a:r>
            <a:r>
              <a:rPr lang="en-US" dirty="0"/>
              <a:t>then on, the load runs automatically based on the library specified schedule with no staff intervention required</a:t>
            </a:r>
          </a:p>
        </p:txBody>
      </p:sp>
      <p:pic>
        <p:nvPicPr>
          <p:cNvPr id="6" name="Picture 5" descr="burs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1890" y="-1981200"/>
            <a:ext cx="6858000" cy="6858000"/>
          </a:xfrm>
          <a:prstGeom prst="rect">
            <a:avLst/>
          </a:prstGeom>
        </p:spPr>
      </p:pic>
      <p:sp>
        <p:nvSpPr>
          <p:cNvPr id="7" name="7-Point Star 6"/>
          <p:cNvSpPr/>
          <p:nvPr/>
        </p:nvSpPr>
        <p:spPr>
          <a:xfrm>
            <a:off x="27200" y="1002056"/>
            <a:ext cx="1600502" cy="1186506"/>
          </a:xfrm>
          <a:prstGeom prst="star7">
            <a:avLst/>
          </a:prstGeom>
          <a:gradFill>
            <a:gsLst>
              <a:gs pos="95000">
                <a:schemeClr val="tx2"/>
              </a:gs>
              <a:gs pos="100000">
                <a:schemeClr val="accent1">
                  <a:tint val="50000"/>
                  <a:shade val="100000"/>
                  <a:satMod val="35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Real Case</a:t>
            </a:r>
          </a:p>
        </p:txBody>
      </p:sp>
      <p:sp>
        <p:nvSpPr>
          <p:cNvPr id="8" name="TextBox 7"/>
          <p:cNvSpPr txBox="1"/>
          <p:nvPr/>
        </p:nvSpPr>
        <p:spPr>
          <a:xfrm>
            <a:off x="2133600" y="914400"/>
            <a:ext cx="6781800" cy="1446550"/>
          </a:xfrm>
          <a:prstGeom prst="rect">
            <a:avLst/>
          </a:prstGeom>
          <a:noFill/>
        </p:spPr>
        <p:txBody>
          <a:bodyPr wrap="square" rtlCol="0">
            <a:spAutoFit/>
          </a:bodyPr>
          <a:lstStyle/>
          <a:p>
            <a:pPr algn="ctr"/>
            <a:r>
              <a:rPr lang="en-US" sz="4400" dirty="0" smtClean="0">
                <a:solidFill>
                  <a:srgbClr val="404040"/>
                </a:solidFill>
                <a:latin typeface="Helvetica Light"/>
                <a:cs typeface="Helvetica Light"/>
              </a:rPr>
              <a:t>260+ working hours/Year Saving on PDA Work</a:t>
            </a:r>
            <a:endParaRPr lang="en-US" sz="4400" dirty="0">
              <a:solidFill>
                <a:srgbClr val="404040"/>
              </a:solidFill>
              <a:latin typeface="Helvetica Light"/>
              <a:cs typeface="Helvetica Light"/>
            </a:endParaRPr>
          </a:p>
        </p:txBody>
      </p:sp>
    </p:spTree>
    <p:extLst>
      <p:ext uri="{BB962C8B-B14F-4D97-AF65-F5344CB8AC3E}">
        <p14:creationId xmlns:p14="http://schemas.microsoft.com/office/powerpoint/2010/main" val="2109107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1600200"/>
            <a:ext cx="5029199" cy="2862322"/>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Alma Collaborative Networks</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3665185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273"/>
          <p:cNvSpPr>
            <a:spLocks noChangeArrowheads="1"/>
          </p:cNvSpPr>
          <p:nvPr/>
        </p:nvSpPr>
        <p:spPr bwMode="auto">
          <a:xfrm flipV="1">
            <a:off x="1702" y="4653135"/>
            <a:ext cx="9144000" cy="2204863"/>
          </a:xfrm>
          <a:prstGeom prst="rect">
            <a:avLst/>
          </a:prstGeom>
          <a:gradFill rotWithShape="1">
            <a:gsLst>
              <a:gs pos="0">
                <a:srgbClr val="90C7EC"/>
              </a:gs>
              <a:gs pos="57000">
                <a:schemeClr val="bg1"/>
              </a:gs>
            </a:gsLst>
            <a:lin ang="16200000" scaled="1"/>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ndParaRPr>
          </a:p>
        </p:txBody>
      </p:sp>
      <p:sp>
        <p:nvSpPr>
          <p:cNvPr id="2" name="Title 1"/>
          <p:cNvSpPr>
            <a:spLocks noGrp="1"/>
          </p:cNvSpPr>
          <p:nvPr>
            <p:ph type="title"/>
          </p:nvPr>
        </p:nvSpPr>
        <p:spPr/>
        <p:txBody>
          <a:bodyPr/>
          <a:lstStyle/>
          <a:p>
            <a:r>
              <a:rPr lang="en-US" dirty="0"/>
              <a:t>The Challenge</a:t>
            </a:r>
          </a:p>
        </p:txBody>
      </p:sp>
      <p:grpSp>
        <p:nvGrpSpPr>
          <p:cNvPr id="3" name="Group 2"/>
          <p:cNvGrpSpPr/>
          <p:nvPr/>
        </p:nvGrpSpPr>
        <p:grpSpPr>
          <a:xfrm>
            <a:off x="251519" y="3284984"/>
            <a:ext cx="1988560" cy="2765647"/>
            <a:chOff x="251519" y="3284984"/>
            <a:chExt cx="1988560" cy="2765647"/>
          </a:xfrm>
        </p:grpSpPr>
        <p:sp>
          <p:nvSpPr>
            <p:cNvPr id="58" name="Rektangel med afrundet, diagonalt hjørne 23"/>
            <p:cNvSpPr/>
            <p:nvPr/>
          </p:nvSpPr>
          <p:spPr>
            <a:xfrm>
              <a:off x="251520" y="3284984"/>
              <a:ext cx="1988559" cy="2742185"/>
            </a:xfrm>
            <a:prstGeom prst="round2DiagRect">
              <a:avLst>
                <a:gd name="adj1" fmla="val 6908"/>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solidFill>
                    <a:srgbClr val="32558E"/>
                  </a:solidFill>
                  <a:latin typeface="Calibri" pitchFamily="34" charset="0"/>
                  <a:cs typeface="Calibri" pitchFamily="34" charset="0"/>
                </a:rPr>
                <a:t/>
              </a:r>
              <a:br>
                <a:rPr lang="en-US" dirty="0" smtClean="0">
                  <a:solidFill>
                    <a:srgbClr val="32558E"/>
                  </a:solidFill>
                  <a:latin typeface="Calibri" pitchFamily="34" charset="0"/>
                  <a:cs typeface="Calibri" pitchFamily="34" charset="0"/>
                </a:rPr>
              </a:br>
              <a:r>
                <a:rPr lang="en-US" dirty="0" smtClean="0">
                  <a:solidFill>
                    <a:srgbClr val="DAEDEF"/>
                  </a:solidFill>
                  <a:latin typeface="Calibri" pitchFamily="34" charset="0"/>
                  <a:cs typeface="Calibri" pitchFamily="34" charset="0"/>
                </a:rPr>
                <a:t>Maximize </a:t>
              </a:r>
              <a:r>
                <a:rPr lang="en-US" b="1" dirty="0" smtClean="0">
                  <a:solidFill>
                    <a:srgbClr val="DAEDEF"/>
                  </a:solidFill>
                  <a:latin typeface="Calibri" pitchFamily="34" charset="0"/>
                  <a:cs typeface="Calibri" pitchFamily="34" charset="0"/>
                </a:rPr>
                <a:t>cooperation, integration and sharing</a:t>
              </a:r>
              <a:r>
                <a:rPr lang="en-US" dirty="0" smtClean="0">
                  <a:solidFill>
                    <a:srgbClr val="DAEDEF"/>
                  </a:solidFill>
                  <a:latin typeface="Calibri" pitchFamily="34" charset="0"/>
                  <a:cs typeface="Calibri" pitchFamily="34" charset="0"/>
                </a:rPr>
                <a:t> between institutions in a network</a:t>
              </a:r>
              <a:endParaRPr lang="en-US" dirty="0">
                <a:solidFill>
                  <a:srgbClr val="DAEDEF"/>
                </a:solidFill>
                <a:latin typeface="Calibri" pitchFamily="34" charset="0"/>
                <a:cs typeface="Calibri" pitchFamily="34" charset="0"/>
              </a:endParaRPr>
            </a:p>
          </p:txBody>
        </p:sp>
        <p:sp>
          <p:nvSpPr>
            <p:cNvPr id="59" name="Rektangel med afrundet, diagonalt hjørne 23"/>
            <p:cNvSpPr/>
            <p:nvPr/>
          </p:nvSpPr>
          <p:spPr>
            <a:xfrm>
              <a:off x="251519" y="5517520"/>
              <a:ext cx="1988559" cy="533111"/>
            </a:xfrm>
            <a:prstGeom prst="round2DiagRect">
              <a:avLst>
                <a:gd name="adj1" fmla="val 20046"/>
                <a:gd name="adj2" fmla="val 0"/>
              </a:avLst>
            </a:prstGeom>
            <a:gradFill flip="none" rotWithShape="1">
              <a:gsLst>
                <a:gs pos="34000">
                  <a:srgbClr val="FF9900"/>
                </a:gs>
                <a:gs pos="91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grpSp>
      <p:grpSp>
        <p:nvGrpSpPr>
          <p:cNvPr id="6" name="Group 5"/>
          <p:cNvGrpSpPr/>
          <p:nvPr/>
        </p:nvGrpSpPr>
        <p:grpSpPr>
          <a:xfrm>
            <a:off x="6840542" y="1556792"/>
            <a:ext cx="1988559" cy="4448537"/>
            <a:chOff x="6840542" y="1556792"/>
            <a:chExt cx="1988559" cy="4448537"/>
          </a:xfrm>
        </p:grpSpPr>
        <p:sp>
          <p:nvSpPr>
            <p:cNvPr id="72" name="Rektangel med afrundet, diagonalt hjørne 23"/>
            <p:cNvSpPr/>
            <p:nvPr/>
          </p:nvSpPr>
          <p:spPr>
            <a:xfrm>
              <a:off x="6840542" y="1556792"/>
              <a:ext cx="1988559" cy="4442283"/>
            </a:xfrm>
            <a:prstGeom prst="round2DiagRect">
              <a:avLst>
                <a:gd name="adj1" fmla="val 6908"/>
                <a:gd name="adj2" fmla="val 0"/>
              </a:avLst>
            </a:prstGeom>
            <a:gradFill flip="none" rotWithShape="1">
              <a:gsLst>
                <a:gs pos="44000">
                  <a:schemeClr val="accent2">
                    <a:lumMod val="20000"/>
                    <a:lumOff val="80000"/>
                    <a:shade val="30000"/>
                    <a:satMod val="115000"/>
                  </a:schemeClr>
                </a:gs>
                <a:gs pos="72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solidFill>
                    <a:srgbClr val="32558E"/>
                  </a:solidFill>
                  <a:latin typeface="Calibri" pitchFamily="34" charset="0"/>
                  <a:cs typeface="Calibri" pitchFamily="34" charset="0"/>
                </a:rPr>
                <a:t/>
              </a:r>
              <a:br>
                <a:rPr lang="en-US" dirty="0" smtClean="0">
                  <a:solidFill>
                    <a:srgbClr val="32558E"/>
                  </a:solidFill>
                  <a:latin typeface="Calibri" pitchFamily="34" charset="0"/>
                  <a:cs typeface="Calibri" pitchFamily="34" charset="0"/>
                </a:rPr>
              </a:br>
              <a:r>
                <a:rPr lang="en-US" b="1" dirty="0" smtClean="0">
                  <a:solidFill>
                    <a:srgbClr val="DAEDEF"/>
                  </a:solidFill>
                  <a:latin typeface="Calibri" pitchFamily="34" charset="0"/>
                  <a:cs typeface="Calibri" pitchFamily="34" charset="0"/>
                </a:rPr>
                <a:t>Standardize</a:t>
              </a:r>
              <a:r>
                <a:rPr lang="en-US" dirty="0" smtClean="0">
                  <a:solidFill>
                    <a:srgbClr val="DAEDEF"/>
                  </a:solidFill>
                  <a:latin typeface="Calibri" pitchFamily="34" charset="0"/>
                  <a:cs typeface="Calibri" pitchFamily="34" charset="0"/>
                </a:rPr>
                <a:t> </a:t>
              </a:r>
              <a:r>
                <a:rPr lang="en-US" dirty="0">
                  <a:solidFill>
                    <a:srgbClr val="DAEDEF"/>
                  </a:solidFill>
                  <a:latin typeface="Calibri" pitchFamily="34" charset="0"/>
                  <a:cs typeface="Calibri" pitchFamily="34" charset="0"/>
                </a:rPr>
                <a:t>and </a:t>
              </a:r>
              <a:r>
                <a:rPr lang="en-US" b="1" dirty="0">
                  <a:solidFill>
                    <a:srgbClr val="DAEDEF"/>
                  </a:solidFill>
                  <a:latin typeface="Calibri" pitchFamily="34" charset="0"/>
                  <a:cs typeface="Calibri" pitchFamily="34" charset="0"/>
                </a:rPr>
                <a:t>streamline</a:t>
              </a:r>
              <a:r>
                <a:rPr lang="en-US" dirty="0">
                  <a:solidFill>
                    <a:srgbClr val="DAEDEF"/>
                  </a:solidFill>
                  <a:latin typeface="Calibri" pitchFamily="34" charset="0"/>
                  <a:cs typeface="Calibri" pitchFamily="34" charset="0"/>
                </a:rPr>
                <a:t> the connection points to make them </a:t>
              </a:r>
              <a:r>
                <a:rPr lang="en-US" b="1" dirty="0">
                  <a:solidFill>
                    <a:srgbClr val="DAEDEF"/>
                  </a:solidFill>
                  <a:latin typeface="Calibri" pitchFamily="34" charset="0"/>
                  <a:cs typeface="Calibri" pitchFamily="34" charset="0"/>
                </a:rPr>
                <a:t>seamless</a:t>
              </a:r>
              <a:r>
                <a:rPr lang="en-US" dirty="0">
                  <a:solidFill>
                    <a:srgbClr val="DAEDEF"/>
                  </a:solidFill>
                  <a:latin typeface="Calibri" pitchFamily="34" charset="0"/>
                  <a:cs typeface="Calibri" pitchFamily="34" charset="0"/>
                </a:rPr>
                <a:t> and </a:t>
              </a:r>
              <a:r>
                <a:rPr lang="en-US" b="1" dirty="0">
                  <a:solidFill>
                    <a:srgbClr val="DAEDEF"/>
                  </a:solidFill>
                  <a:latin typeface="Calibri" pitchFamily="34" charset="0"/>
                  <a:cs typeface="Calibri" pitchFamily="34" charset="0"/>
                </a:rPr>
                <a:t>reliable</a:t>
              </a:r>
            </a:p>
          </p:txBody>
        </p:sp>
        <p:sp>
          <p:nvSpPr>
            <p:cNvPr id="69" name="Rektangel med afrundet, diagonalt hjørne 23"/>
            <p:cNvSpPr/>
            <p:nvPr/>
          </p:nvSpPr>
          <p:spPr>
            <a:xfrm>
              <a:off x="6840542" y="5517520"/>
              <a:ext cx="1979930" cy="487809"/>
            </a:xfrm>
            <a:prstGeom prst="round2DiagRect">
              <a:avLst>
                <a:gd name="adj1" fmla="val 20046"/>
                <a:gd name="adj2" fmla="val 0"/>
              </a:avLst>
            </a:prstGeom>
            <a:gradFill flip="none" rotWithShape="1">
              <a:gsLst>
                <a:gs pos="0">
                  <a:srgbClr val="0070C0"/>
                </a:gs>
                <a:gs pos="76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grpSp>
      <p:grpSp>
        <p:nvGrpSpPr>
          <p:cNvPr id="5" name="Group 4"/>
          <p:cNvGrpSpPr/>
          <p:nvPr/>
        </p:nvGrpSpPr>
        <p:grpSpPr>
          <a:xfrm>
            <a:off x="4644008" y="2328799"/>
            <a:ext cx="1988559" cy="3727714"/>
            <a:chOff x="4644008" y="2328799"/>
            <a:chExt cx="1988559" cy="3727714"/>
          </a:xfrm>
        </p:grpSpPr>
        <p:sp>
          <p:nvSpPr>
            <p:cNvPr id="67" name="Rektangel med afrundet, diagonalt hjørne 23"/>
            <p:cNvSpPr/>
            <p:nvPr/>
          </p:nvSpPr>
          <p:spPr>
            <a:xfrm>
              <a:off x="4644008" y="2328799"/>
              <a:ext cx="1988559" cy="3727714"/>
            </a:xfrm>
            <a:prstGeom prst="round2DiagRect">
              <a:avLst>
                <a:gd name="adj1" fmla="val 6908"/>
                <a:gd name="adj2" fmla="val 0"/>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smtClean="0">
                  <a:solidFill>
                    <a:srgbClr val="DAEDEF"/>
                  </a:solidFill>
                  <a:latin typeface="Calibri" pitchFamily="34" charset="0"/>
                  <a:cs typeface="Calibri" pitchFamily="34" charset="0"/>
                </a:rPr>
                <a:t/>
              </a:r>
              <a:br>
                <a:rPr lang="en-US" dirty="0" smtClean="0">
                  <a:solidFill>
                    <a:srgbClr val="DAEDEF"/>
                  </a:solidFill>
                  <a:latin typeface="Calibri" pitchFamily="34" charset="0"/>
                  <a:cs typeface="Calibri" pitchFamily="34" charset="0"/>
                </a:rPr>
              </a:br>
              <a:r>
                <a:rPr lang="en-US" dirty="0" smtClean="0">
                  <a:solidFill>
                    <a:srgbClr val="DAEDEF"/>
                  </a:solidFill>
                  <a:latin typeface="Calibri" pitchFamily="34" charset="0"/>
                  <a:cs typeface="Calibri" pitchFamily="34" charset="0"/>
                </a:rPr>
                <a:t>Maintain </a:t>
              </a:r>
              <a:r>
                <a:rPr lang="en-US" dirty="0">
                  <a:solidFill>
                    <a:srgbClr val="DAEDEF"/>
                  </a:solidFill>
                  <a:latin typeface="Calibri" pitchFamily="34" charset="0"/>
                  <a:cs typeface="Calibri" pitchFamily="34" charset="0"/>
                </a:rPr>
                <a:t>local </a:t>
              </a:r>
              <a:r>
                <a:rPr lang="en-US" b="1" dirty="0">
                  <a:solidFill>
                    <a:srgbClr val="DAEDEF"/>
                  </a:solidFill>
                  <a:latin typeface="Calibri" pitchFamily="34" charset="0"/>
                  <a:cs typeface="Calibri" pitchFamily="34" charset="0"/>
                </a:rPr>
                <a:t>privacy</a:t>
              </a:r>
              <a:r>
                <a:rPr lang="en-US" dirty="0">
                  <a:solidFill>
                    <a:srgbClr val="DAEDEF"/>
                  </a:solidFill>
                  <a:latin typeface="Calibri" pitchFamily="34" charset="0"/>
                  <a:cs typeface="Calibri" pitchFamily="34" charset="0"/>
                </a:rPr>
                <a:t> and </a:t>
              </a:r>
              <a:r>
                <a:rPr lang="en-US" b="1" dirty="0">
                  <a:solidFill>
                    <a:srgbClr val="DAEDEF"/>
                  </a:solidFill>
                  <a:latin typeface="Calibri" pitchFamily="34" charset="0"/>
                  <a:cs typeface="Calibri" pitchFamily="34" charset="0"/>
                </a:rPr>
                <a:t>ownership</a:t>
              </a:r>
              <a:r>
                <a:rPr lang="en-US" dirty="0">
                  <a:solidFill>
                    <a:srgbClr val="DAEDEF"/>
                  </a:solidFill>
                  <a:latin typeface="Calibri" pitchFamily="34" charset="0"/>
                  <a:cs typeface="Calibri" pitchFamily="34" charset="0"/>
                </a:rPr>
                <a:t> of data</a:t>
              </a:r>
            </a:p>
          </p:txBody>
        </p:sp>
        <p:sp>
          <p:nvSpPr>
            <p:cNvPr id="70" name="Rektangel med afrundet, diagonalt hjørne 23"/>
            <p:cNvSpPr/>
            <p:nvPr/>
          </p:nvSpPr>
          <p:spPr>
            <a:xfrm>
              <a:off x="4644008" y="5517518"/>
              <a:ext cx="1988559" cy="533111"/>
            </a:xfrm>
            <a:prstGeom prst="round2DiagRect">
              <a:avLst>
                <a:gd name="adj1" fmla="val 20046"/>
                <a:gd name="adj2" fmla="val 0"/>
              </a:avLst>
            </a:prstGeom>
            <a:gradFill flip="none" rotWithShape="1">
              <a:gsLst>
                <a:gs pos="0">
                  <a:srgbClr val="228E43"/>
                </a:gs>
                <a:gs pos="85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grpSp>
      <p:grpSp>
        <p:nvGrpSpPr>
          <p:cNvPr id="4" name="Group 3"/>
          <p:cNvGrpSpPr/>
          <p:nvPr/>
        </p:nvGrpSpPr>
        <p:grpSpPr>
          <a:xfrm>
            <a:off x="2483768" y="2954288"/>
            <a:ext cx="1988559" cy="3096343"/>
            <a:chOff x="2483768" y="2954288"/>
            <a:chExt cx="1988559" cy="3096343"/>
          </a:xfrm>
        </p:grpSpPr>
        <p:sp>
          <p:nvSpPr>
            <p:cNvPr id="65" name="Rektangel med afrundet, diagonalt hjørne 23"/>
            <p:cNvSpPr/>
            <p:nvPr/>
          </p:nvSpPr>
          <p:spPr>
            <a:xfrm>
              <a:off x="2483768" y="2954288"/>
              <a:ext cx="1988559" cy="3096343"/>
            </a:xfrm>
            <a:prstGeom prst="round2DiagRect">
              <a:avLst>
                <a:gd name="adj1" fmla="val 6908"/>
                <a:gd name="adj2" fmla="val 0"/>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5400000" scaled="1"/>
              <a:tileRect/>
            </a:gradFill>
            <a:ln w="19050" cap="flat" cmpd="sng" algn="ctr">
              <a:noFill/>
              <a:prstDash val="solid"/>
            </a:ln>
            <a:effectLst>
              <a:innerShdw blurRad="190500">
                <a:prstClr val="black">
                  <a:alpha val="61000"/>
                </a:prstClr>
              </a:inn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solidFill>
                    <a:srgbClr val="32558E"/>
                  </a:solidFill>
                  <a:latin typeface="Calibri" pitchFamily="34" charset="0"/>
                  <a:cs typeface="Calibri" pitchFamily="34" charset="0"/>
                </a:rPr>
                <a:t/>
              </a:r>
              <a:br>
                <a:rPr lang="en-US" dirty="0">
                  <a:solidFill>
                    <a:srgbClr val="32558E"/>
                  </a:solidFill>
                  <a:latin typeface="Calibri" pitchFamily="34" charset="0"/>
                  <a:cs typeface="Calibri" pitchFamily="34" charset="0"/>
                </a:rPr>
              </a:br>
              <a:r>
                <a:rPr lang="en-US" dirty="0">
                  <a:solidFill>
                    <a:srgbClr val="DAEDEF"/>
                  </a:solidFill>
                  <a:latin typeface="Calibri" pitchFamily="34" charset="0"/>
                  <a:cs typeface="Calibri" pitchFamily="34" charset="0"/>
                </a:rPr>
                <a:t>Support each institution’s particular </a:t>
              </a:r>
              <a:r>
                <a:rPr lang="en-US" b="1" dirty="0">
                  <a:solidFill>
                    <a:srgbClr val="DAEDEF"/>
                  </a:solidFill>
                  <a:latin typeface="Calibri" pitchFamily="34" charset="0"/>
                  <a:cs typeface="Calibri" pitchFamily="34" charset="0"/>
                </a:rPr>
                <a:t>workflows</a:t>
              </a:r>
              <a:r>
                <a:rPr lang="en-US" dirty="0">
                  <a:solidFill>
                    <a:srgbClr val="DAEDEF"/>
                  </a:solidFill>
                  <a:latin typeface="Calibri" pitchFamily="34" charset="0"/>
                  <a:cs typeface="Calibri" pitchFamily="34" charset="0"/>
                </a:rPr>
                <a:t> and </a:t>
              </a:r>
              <a:r>
                <a:rPr lang="en-US" b="1" dirty="0">
                  <a:solidFill>
                    <a:srgbClr val="DAEDEF"/>
                  </a:solidFill>
                  <a:latin typeface="Calibri" pitchFamily="34" charset="0"/>
                  <a:cs typeface="Calibri" pitchFamily="34" charset="0"/>
                </a:rPr>
                <a:t>standards</a:t>
              </a:r>
            </a:p>
          </p:txBody>
        </p:sp>
        <p:sp>
          <p:nvSpPr>
            <p:cNvPr id="71" name="Rektangel med afrundet, diagonalt hjørne 23"/>
            <p:cNvSpPr/>
            <p:nvPr/>
          </p:nvSpPr>
          <p:spPr>
            <a:xfrm>
              <a:off x="2493613" y="5517519"/>
              <a:ext cx="1978713" cy="533111"/>
            </a:xfrm>
            <a:prstGeom prst="round2DiagRect">
              <a:avLst>
                <a:gd name="adj1" fmla="val 20046"/>
                <a:gd name="adj2" fmla="val 0"/>
              </a:avLst>
            </a:prstGeom>
            <a:gradFill flip="none" rotWithShape="1">
              <a:gsLst>
                <a:gs pos="0">
                  <a:srgbClr val="6600FF"/>
                </a:gs>
                <a:gs pos="81000">
                  <a:schemeClr val="accent6">
                    <a:lumMod val="40000"/>
                    <a:lumOff val="60000"/>
                  </a:schemeClr>
                </a:gs>
                <a:gs pos="100000">
                  <a:srgbClr val="5B83C5">
                    <a:tint val="23500"/>
                    <a:satMod val="160000"/>
                  </a:srgbClr>
                </a:gs>
              </a:gsLst>
              <a:lin ang="6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grpSp>
      <p:pic>
        <p:nvPicPr>
          <p:cNvPr id="116" name="Picture 1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806405" flipV="1">
            <a:off x="2199401" y="1362662"/>
            <a:ext cx="3545556" cy="1932272"/>
          </a:xfrm>
          <a:prstGeom prst="rect">
            <a:avLst/>
          </a:prstGeom>
        </p:spPr>
      </p:pic>
    </p:spTree>
    <p:extLst>
      <p:ext uri="{BB962C8B-B14F-4D97-AF65-F5344CB8AC3E}">
        <p14:creationId xmlns:p14="http://schemas.microsoft.com/office/powerpoint/2010/main" val="40895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down)">
                                      <p:cBhvr>
                                        <p:cTn id="2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מלבן מעוגל 32"/>
          <p:cNvSpPr/>
          <p:nvPr/>
        </p:nvSpPr>
        <p:spPr bwMode="auto">
          <a:xfrm flipV="1">
            <a:off x="202222" y="905610"/>
            <a:ext cx="8651631" cy="5011613"/>
          </a:xfrm>
          <a:prstGeom prst="roundRect">
            <a:avLst>
              <a:gd name="adj" fmla="val 3780"/>
            </a:avLst>
          </a:prstGeom>
          <a:gradFill flip="none" rotWithShape="1">
            <a:gsLst>
              <a:gs pos="0">
                <a:srgbClr val="002060"/>
              </a:gs>
              <a:gs pos="25000">
                <a:srgbClr val="8BB8DD"/>
              </a:gs>
              <a:gs pos="75000">
                <a:srgbClr val="87A9F5"/>
              </a:gs>
              <a:gs pos="100000">
                <a:srgbClr val="3986C5"/>
              </a:gs>
            </a:gsLst>
            <a:lin ang="16200000" scaled="0"/>
            <a:tileRect/>
          </a:gra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sp>
        <p:nvSpPr>
          <p:cNvPr id="59" name="Rectangle 8"/>
          <p:cNvSpPr/>
          <p:nvPr/>
        </p:nvSpPr>
        <p:spPr>
          <a:xfrm rot="10800000">
            <a:off x="4598300" y="918483"/>
            <a:ext cx="4000577" cy="4752554"/>
          </a:xfrm>
          <a:prstGeom prst="roundRect">
            <a:avLst>
              <a:gd name="adj" fmla="val 3448"/>
            </a:avLst>
          </a:prstGeom>
          <a:gradFill flip="none" rotWithShape="1">
            <a:gsLst>
              <a:gs pos="0">
                <a:srgbClr val="1E344F"/>
              </a:gs>
              <a:gs pos="39000">
                <a:srgbClr val="1E344F"/>
              </a:gs>
              <a:gs pos="91000">
                <a:srgbClr val="0070C0">
                  <a:shade val="100000"/>
                  <a:satMod val="115000"/>
                  <a:alpha val="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2000" b="1" kern="0" dirty="0" smtClean="0">
              <a:ln>
                <a:solidFill>
                  <a:srgbClr val="000000">
                    <a:alpha val="0"/>
                  </a:srgbClr>
                </a:solidFill>
              </a:ln>
              <a:solidFill>
                <a:srgbClr val="FFFFFF"/>
              </a:solidFill>
              <a:effectLst>
                <a:outerShdw blurRad="38100" dist="38100" dir="2700000" algn="tl">
                  <a:srgbClr val="000000">
                    <a:alpha val="43137"/>
                  </a:srgbClr>
                </a:outerShdw>
              </a:effectLst>
              <a:latin typeface="Segoe UI"/>
              <a:cs typeface="Arial"/>
              <a:sym typeface="Wingdings" pitchFamily="2" charset="2"/>
            </a:endParaRPr>
          </a:p>
        </p:txBody>
      </p:sp>
      <p:sp>
        <p:nvSpPr>
          <p:cNvPr id="58" name="Rectangle 8"/>
          <p:cNvSpPr/>
          <p:nvPr/>
        </p:nvSpPr>
        <p:spPr>
          <a:xfrm rot="10800000">
            <a:off x="518669" y="918483"/>
            <a:ext cx="4000577" cy="4752554"/>
          </a:xfrm>
          <a:prstGeom prst="roundRect">
            <a:avLst>
              <a:gd name="adj" fmla="val 3448"/>
            </a:avLst>
          </a:prstGeom>
          <a:gradFill flip="none" rotWithShape="1">
            <a:gsLst>
              <a:gs pos="0">
                <a:srgbClr val="1E344F"/>
              </a:gs>
              <a:gs pos="39000">
                <a:srgbClr val="1E344F"/>
              </a:gs>
              <a:gs pos="91000">
                <a:srgbClr val="0070C0">
                  <a:shade val="100000"/>
                  <a:satMod val="115000"/>
                  <a:alpha val="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2000" b="1" kern="0" dirty="0" smtClean="0">
              <a:ln>
                <a:solidFill>
                  <a:srgbClr val="000000">
                    <a:alpha val="0"/>
                  </a:srgbClr>
                </a:solidFill>
              </a:ln>
              <a:solidFill>
                <a:srgbClr val="FFFFFF"/>
              </a:solidFill>
              <a:effectLst>
                <a:outerShdw blurRad="38100" dist="38100" dir="2700000" algn="tl">
                  <a:srgbClr val="000000">
                    <a:alpha val="43137"/>
                  </a:srgbClr>
                </a:outerShdw>
              </a:effectLst>
              <a:latin typeface="Segoe UI"/>
              <a:cs typeface="Arial"/>
              <a:sym typeface="Wingdings" pitchFamily="2" charset="2"/>
            </a:endParaRPr>
          </a:p>
        </p:txBody>
      </p:sp>
      <p:sp>
        <p:nvSpPr>
          <p:cNvPr id="60" name="Rectangle 8"/>
          <p:cNvSpPr/>
          <p:nvPr/>
        </p:nvSpPr>
        <p:spPr>
          <a:xfrm>
            <a:off x="4589508" y="1129497"/>
            <a:ext cx="4000577" cy="3319412"/>
          </a:xfrm>
          <a:prstGeom prst="roundRect">
            <a:avLst>
              <a:gd name="adj" fmla="val 4547"/>
            </a:avLst>
          </a:prstGeom>
          <a:gradFill flip="none" rotWithShape="1">
            <a:gsLst>
              <a:gs pos="0">
                <a:schemeClr val="tx1"/>
              </a:gs>
              <a:gs pos="39000">
                <a:schemeClr val="tx1">
                  <a:alpha val="65000"/>
                </a:schemeClr>
              </a:gs>
              <a:gs pos="91000">
                <a:srgbClr val="0070C0">
                  <a:shade val="100000"/>
                  <a:satMod val="115000"/>
                  <a:alpha val="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2000" b="1" kern="0" dirty="0" smtClean="0">
              <a:ln>
                <a:solidFill>
                  <a:srgbClr val="000000">
                    <a:alpha val="0"/>
                  </a:srgbClr>
                </a:solidFill>
              </a:ln>
              <a:solidFill>
                <a:srgbClr val="FFFFFF"/>
              </a:solidFill>
              <a:effectLst>
                <a:outerShdw blurRad="38100" dist="38100" dir="2700000" algn="tl">
                  <a:srgbClr val="000000">
                    <a:alpha val="43137"/>
                  </a:srgbClr>
                </a:outerShdw>
              </a:effectLst>
              <a:latin typeface="Segoe UI"/>
              <a:cs typeface="Arial"/>
              <a:sym typeface="Wingdings" pitchFamily="2" charset="2"/>
            </a:endParaRPr>
          </a:p>
        </p:txBody>
      </p:sp>
      <p:sp>
        <p:nvSpPr>
          <p:cNvPr id="55" name="Rectangle 8"/>
          <p:cNvSpPr/>
          <p:nvPr/>
        </p:nvSpPr>
        <p:spPr>
          <a:xfrm>
            <a:off x="518669" y="1129496"/>
            <a:ext cx="4000577" cy="3433712"/>
          </a:xfrm>
          <a:prstGeom prst="roundRect">
            <a:avLst>
              <a:gd name="adj" fmla="val 4766"/>
            </a:avLst>
          </a:prstGeom>
          <a:gradFill flip="none" rotWithShape="1">
            <a:gsLst>
              <a:gs pos="0">
                <a:schemeClr val="tx1"/>
              </a:gs>
              <a:gs pos="39000">
                <a:schemeClr val="tx1">
                  <a:alpha val="65000"/>
                </a:schemeClr>
              </a:gs>
              <a:gs pos="91000">
                <a:srgbClr val="0070C0">
                  <a:shade val="100000"/>
                  <a:satMod val="115000"/>
                  <a:alpha val="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zh-CN" sz="2000" b="1" kern="0" dirty="0" smtClean="0">
              <a:ln>
                <a:solidFill>
                  <a:srgbClr val="000000">
                    <a:alpha val="0"/>
                  </a:srgbClr>
                </a:solidFill>
              </a:ln>
              <a:solidFill>
                <a:srgbClr val="FFFFFF"/>
              </a:solidFill>
              <a:effectLst>
                <a:outerShdw blurRad="38100" dist="38100" dir="2700000" algn="tl">
                  <a:srgbClr val="000000">
                    <a:alpha val="43137"/>
                  </a:srgbClr>
                </a:outerShdw>
              </a:effectLst>
              <a:latin typeface="Segoe UI"/>
              <a:cs typeface="Arial"/>
              <a:sym typeface="Wingdings" pitchFamily="2" charset="2"/>
            </a:endParaRPr>
          </a:p>
        </p:txBody>
      </p:sp>
      <p:sp>
        <p:nvSpPr>
          <p:cNvPr id="61" name="Rectangle 8"/>
          <p:cNvSpPr/>
          <p:nvPr/>
        </p:nvSpPr>
        <p:spPr>
          <a:xfrm>
            <a:off x="4636405" y="1176392"/>
            <a:ext cx="3900926" cy="2683427"/>
          </a:xfrm>
          <a:prstGeom prst="roundRect">
            <a:avLst>
              <a:gd name="adj" fmla="val 5750"/>
            </a:avLst>
          </a:prstGeom>
          <a:noFill/>
          <a:ln>
            <a:solidFill>
              <a:schemeClr val="bg1"/>
            </a:solidFill>
          </a:ln>
        </p:spPr>
        <p:txBody>
          <a:bodyPr wrap="square" lIns="144000" tIns="108000" rIns="144000" bIns="108000">
            <a:noAutofit/>
          </a:bodyPr>
          <a:lstStyle/>
          <a:p>
            <a:endParaRPr lang="en-US" dirty="0" smtClean="0">
              <a:solidFill>
                <a:srgbClr val="FFFFFF"/>
              </a:solidFill>
            </a:endParaRPr>
          </a:p>
        </p:txBody>
      </p:sp>
      <p:sp>
        <p:nvSpPr>
          <p:cNvPr id="56" name="Rectangle 8"/>
          <p:cNvSpPr/>
          <p:nvPr/>
        </p:nvSpPr>
        <p:spPr>
          <a:xfrm>
            <a:off x="565566" y="1176392"/>
            <a:ext cx="3900926" cy="2683427"/>
          </a:xfrm>
          <a:prstGeom prst="roundRect">
            <a:avLst>
              <a:gd name="adj" fmla="val 5750"/>
            </a:avLst>
          </a:prstGeom>
          <a:noFill/>
          <a:ln>
            <a:solidFill>
              <a:schemeClr val="bg1"/>
            </a:solidFill>
          </a:ln>
        </p:spPr>
        <p:txBody>
          <a:bodyPr wrap="square" lIns="144000" tIns="108000" rIns="144000" bIns="108000">
            <a:noAutofit/>
          </a:bodyPr>
          <a:lstStyle/>
          <a:p>
            <a:endParaRPr lang="en-US" dirty="0" smtClean="0">
              <a:solidFill>
                <a:srgbClr val="FFFFFF"/>
              </a:solidFill>
            </a:endParaRPr>
          </a:p>
        </p:txBody>
      </p:sp>
      <p:sp>
        <p:nvSpPr>
          <p:cNvPr id="29" name="Rounded Rectangle 28"/>
          <p:cNvSpPr/>
          <p:nvPr/>
        </p:nvSpPr>
        <p:spPr bwMode="auto">
          <a:xfrm>
            <a:off x="622176" y="1247832"/>
            <a:ext cx="3792943" cy="2575715"/>
          </a:xfrm>
          <a:prstGeom prst="roundRect">
            <a:avLst>
              <a:gd name="adj" fmla="val 5256"/>
            </a:avLst>
          </a:prstGeom>
          <a:gradFill flip="none" rotWithShape="1">
            <a:gsLst>
              <a:gs pos="0">
                <a:srgbClr val="3071A6">
                  <a:tint val="66000"/>
                  <a:satMod val="160000"/>
                </a:srgbClr>
              </a:gs>
              <a:gs pos="50000">
                <a:srgbClr val="3071A6">
                  <a:tint val="44500"/>
                  <a:satMod val="160000"/>
                </a:srgbClr>
              </a:gs>
              <a:gs pos="100000">
                <a:srgbClr val="3071A6">
                  <a:tint val="23500"/>
                  <a:satMod val="160000"/>
                </a:srgbClr>
              </a:gs>
            </a:gsLst>
            <a:lin ang="16200000" scaled="1"/>
            <a:tileRect/>
          </a:gradFill>
          <a:ln w="127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z="2000" dirty="0" smtClean="0"/>
              <a:t>Collaborative Networks - Unprecedented </a:t>
            </a:r>
            <a:r>
              <a:rPr lang="en-US" sz="2000" dirty="0"/>
              <a:t>Collaboration</a:t>
            </a:r>
          </a:p>
        </p:txBody>
      </p:sp>
      <p:sp>
        <p:nvSpPr>
          <p:cNvPr id="8" name="Rectangle 3"/>
          <p:cNvSpPr txBox="1">
            <a:spLocks noChangeArrowheads="1"/>
          </p:cNvSpPr>
          <p:nvPr/>
        </p:nvSpPr>
        <p:spPr>
          <a:xfrm>
            <a:off x="4756638" y="4128152"/>
            <a:ext cx="3666393" cy="1384625"/>
          </a:xfrm>
          <a:prstGeom prst="rect">
            <a:avLst/>
          </a:prstGeom>
        </p:spPr>
        <p:txBody>
          <a:bodyPr anchor="ct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altLang="zh-CN" sz="1600" b="1" kern="0" dirty="0" smtClean="0">
                <a:ln>
                  <a:solidFill>
                    <a:srgbClr val="000000">
                      <a:alpha val="0"/>
                    </a:srgbClr>
                  </a:solidFill>
                </a:ln>
                <a:solidFill>
                  <a:srgbClr val="FFFFFF"/>
                </a:solidFill>
                <a:effectLst>
                  <a:outerShdw blurRad="38100" dist="38100" dir="2700000" algn="tl">
                    <a:srgbClr val="000000">
                      <a:alpha val="43137"/>
                    </a:srgbClr>
                  </a:outerShdw>
                </a:effectLst>
                <a:latin typeface="Segoe UI"/>
                <a:sym typeface="Wingdings" pitchFamily="2" charset="2"/>
              </a:rPr>
              <a:t>Each institution can be part of many networks in multiple business areas</a:t>
            </a:r>
          </a:p>
        </p:txBody>
      </p:sp>
      <p:sp>
        <p:nvSpPr>
          <p:cNvPr id="28" name="Rounded Rectangle 27"/>
          <p:cNvSpPr/>
          <p:nvPr/>
        </p:nvSpPr>
        <p:spPr bwMode="auto">
          <a:xfrm>
            <a:off x="4677921" y="1231259"/>
            <a:ext cx="3813903" cy="2592288"/>
          </a:xfrm>
          <a:prstGeom prst="roundRect">
            <a:avLst>
              <a:gd name="adj" fmla="val 6367"/>
            </a:avLst>
          </a:prstGeom>
          <a:gradFill flip="none" rotWithShape="1">
            <a:gsLst>
              <a:gs pos="0">
                <a:srgbClr val="3071A6">
                  <a:tint val="66000"/>
                  <a:satMod val="160000"/>
                </a:srgbClr>
              </a:gs>
              <a:gs pos="50000">
                <a:srgbClr val="3071A6">
                  <a:tint val="44500"/>
                  <a:satMod val="160000"/>
                </a:srgbClr>
              </a:gs>
              <a:gs pos="100000">
                <a:srgbClr val="3071A6">
                  <a:tint val="23500"/>
                  <a:satMod val="160000"/>
                </a:srgbClr>
              </a:gs>
            </a:gsLst>
            <a:lin ang="16200000" scaled="1"/>
            <a:tileRect/>
          </a:gradFill>
          <a:ln w="127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8663" y="1420048"/>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0186" y="1585026"/>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4188" y="1883860"/>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0340" y="2718385"/>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863" y="2883363"/>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865" y="3182197"/>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230" y="2933922"/>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7318" y="2870785"/>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841" y="3035763"/>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2843" y="3334597"/>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9208" y="3086322"/>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6268" y="1770794"/>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791" y="1935772"/>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793" y="2234606"/>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158" y="1986331"/>
            <a:ext cx="378110" cy="373861"/>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cxnSp>
        <p:nvCxnSpPr>
          <p:cNvPr id="46" name="Straight Connector 45"/>
          <p:cNvCxnSpPr/>
          <p:nvPr/>
        </p:nvCxnSpPr>
        <p:spPr bwMode="auto">
          <a:xfrm>
            <a:off x="5368855" y="2045452"/>
            <a:ext cx="340771" cy="604698"/>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cxnSp>
        <p:nvCxnSpPr>
          <p:cNvPr id="49" name="Straight Connector 48"/>
          <p:cNvCxnSpPr/>
          <p:nvPr/>
        </p:nvCxnSpPr>
        <p:spPr bwMode="auto">
          <a:xfrm flipV="1">
            <a:off x="5772128" y="1806581"/>
            <a:ext cx="1563343" cy="13816"/>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cxnSp>
        <p:nvCxnSpPr>
          <p:cNvPr id="51" name="Straight Connector 50"/>
          <p:cNvCxnSpPr/>
          <p:nvPr/>
        </p:nvCxnSpPr>
        <p:spPr bwMode="auto">
          <a:xfrm flipV="1">
            <a:off x="7206057" y="2456865"/>
            <a:ext cx="0" cy="523039"/>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cxnSp>
        <p:nvCxnSpPr>
          <p:cNvPr id="53" name="Straight Connector 52"/>
          <p:cNvCxnSpPr/>
          <p:nvPr/>
        </p:nvCxnSpPr>
        <p:spPr bwMode="auto">
          <a:xfrm flipH="1" flipV="1">
            <a:off x="6475600" y="3244646"/>
            <a:ext cx="648072" cy="89951"/>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cxnSp>
        <p:nvCxnSpPr>
          <p:cNvPr id="57" name="Straight Connector 56"/>
          <p:cNvCxnSpPr/>
          <p:nvPr/>
        </p:nvCxnSpPr>
        <p:spPr bwMode="auto">
          <a:xfrm flipH="1" flipV="1">
            <a:off x="5480884" y="2070791"/>
            <a:ext cx="1642788" cy="1021455"/>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sp>
        <p:nvSpPr>
          <p:cNvPr id="7" name="Rectangle 3"/>
          <p:cNvSpPr txBox="1">
            <a:spLocks noChangeArrowheads="1"/>
          </p:cNvSpPr>
          <p:nvPr/>
        </p:nvSpPr>
        <p:spPr>
          <a:xfrm>
            <a:off x="791308" y="4128152"/>
            <a:ext cx="3623811" cy="1367040"/>
          </a:xfrm>
          <a:prstGeom prst="rect">
            <a:avLst/>
          </a:prstGeom>
        </p:spPr>
        <p:txBody>
          <a:bodyPr anchor="ct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altLang="zh-CN" sz="1600" b="1" kern="0" dirty="0" smtClean="0">
                <a:ln>
                  <a:solidFill>
                    <a:srgbClr val="000000">
                      <a:alpha val="0"/>
                    </a:srgbClr>
                  </a:solidFill>
                </a:ln>
                <a:solidFill>
                  <a:srgbClr val="FFFFFF"/>
                </a:solidFill>
                <a:effectLst>
                  <a:outerShdw blurRad="38100" dist="38100" dir="2700000" algn="tl">
                    <a:srgbClr val="000000">
                      <a:alpha val="43137"/>
                    </a:srgbClr>
                  </a:outerShdw>
                </a:effectLst>
                <a:latin typeface="Segoe UI"/>
                <a:sym typeface="Wingdings" pitchFamily="2" charset="2"/>
              </a:rPr>
              <a:t>A group of institutions with relationships/collaboration in a specific library business area (e.g. collection development, resource sharing, remote storage)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2556" y="1607184"/>
            <a:ext cx="678648" cy="671022"/>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cxnSp>
        <p:nvCxnSpPr>
          <p:cNvPr id="18" name="Straight Connector 17"/>
          <p:cNvCxnSpPr/>
          <p:nvPr/>
        </p:nvCxnSpPr>
        <p:spPr bwMode="auto">
          <a:xfrm>
            <a:off x="1331640" y="2039919"/>
            <a:ext cx="1059404" cy="504056"/>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cxnSp>
        <p:nvCxnSpPr>
          <p:cNvPr id="19" name="Straight Connector 18"/>
          <p:cNvCxnSpPr/>
          <p:nvPr/>
        </p:nvCxnSpPr>
        <p:spPr bwMode="auto">
          <a:xfrm flipV="1">
            <a:off x="1670964" y="2543975"/>
            <a:ext cx="837203" cy="792088"/>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2039919"/>
            <a:ext cx="678648" cy="671022"/>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cxnSp>
        <p:nvCxnSpPr>
          <p:cNvPr id="22" name="Straight Connector 21"/>
          <p:cNvCxnSpPr/>
          <p:nvPr/>
        </p:nvCxnSpPr>
        <p:spPr bwMode="auto">
          <a:xfrm>
            <a:off x="1817307" y="3336063"/>
            <a:ext cx="1818589" cy="0"/>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cxnSp>
        <p:nvCxnSpPr>
          <p:cNvPr id="24" name="Straight Connector 23"/>
          <p:cNvCxnSpPr>
            <a:stCxn id="14" idx="2"/>
          </p:cNvCxnSpPr>
          <p:nvPr/>
        </p:nvCxnSpPr>
        <p:spPr bwMode="auto">
          <a:xfrm>
            <a:off x="3491880" y="2278206"/>
            <a:ext cx="483340" cy="769825"/>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cxnSp>
        <p:nvCxnSpPr>
          <p:cNvPr id="27" name="Straight Connector 26"/>
          <p:cNvCxnSpPr/>
          <p:nvPr/>
        </p:nvCxnSpPr>
        <p:spPr bwMode="auto">
          <a:xfrm>
            <a:off x="1001999" y="2244640"/>
            <a:ext cx="483340" cy="769825"/>
          </a:xfrm>
          <a:prstGeom prst="line">
            <a:avLst/>
          </a:prstGeom>
          <a:solidFill>
            <a:schemeClr val="accent1"/>
          </a:solidFill>
          <a:ln w="38100" cap="flat" cmpd="sng" algn="ctr">
            <a:solidFill>
              <a:schemeClr val="accent6">
                <a:lumMod val="60000"/>
                <a:lumOff val="40000"/>
              </a:schemeClr>
            </a:solidFill>
            <a:prstDash val="sysDash"/>
            <a:round/>
            <a:headEnd type="none" w="med" len="med"/>
            <a:tailEnd type="none" w="med" len="med"/>
          </a:ln>
          <a:effectLst/>
        </p:spPr>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832007"/>
            <a:ext cx="678648" cy="671022"/>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21" y="1569392"/>
            <a:ext cx="678648" cy="671022"/>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835132"/>
            <a:ext cx="678648" cy="671022"/>
          </a:xfrm>
          <a:prstGeom prst="rect">
            <a:avLst/>
          </a:prstGeom>
          <a:effectLst>
            <a:outerShdw blurRad="50800" dist="38100" dir="8100000" algn="tr" rotWithShape="0">
              <a:prstClr val="black">
                <a:alpha val="40000"/>
              </a:prstClr>
            </a:outerShdw>
            <a:reflection blurRad="6350" stA="52000" endA="300" endPos="35000" dir="5400000" sy="-100000" algn="bl" rotWithShape="0"/>
          </a:effectLst>
        </p:spPr>
      </p:pic>
      <p:sp>
        <p:nvSpPr>
          <p:cNvPr id="65" name="Oval 64"/>
          <p:cNvSpPr/>
          <p:nvPr/>
        </p:nvSpPr>
        <p:spPr bwMode="auto">
          <a:xfrm>
            <a:off x="1124453" y="2053393"/>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870" y="2173261"/>
            <a:ext cx="318078" cy="249017"/>
          </a:xfrm>
          <a:prstGeom prst="rect">
            <a:avLst/>
          </a:prstGeom>
          <a:effectLst>
            <a:glow rad="63500">
              <a:schemeClr val="bg1">
                <a:alpha val="40000"/>
              </a:schemeClr>
            </a:glow>
            <a:reflection blurRad="6350" stA="52000" endA="300" endPos="35000" dir="5400000" sy="-100000" algn="bl" rotWithShape="0"/>
          </a:effectLst>
        </p:spPr>
      </p:pic>
      <p:sp>
        <p:nvSpPr>
          <p:cNvPr id="66" name="Oval 65"/>
          <p:cNvSpPr/>
          <p:nvPr/>
        </p:nvSpPr>
        <p:spPr bwMode="auto">
          <a:xfrm>
            <a:off x="1601256" y="3249259"/>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5673" y="3369127"/>
            <a:ext cx="318078" cy="249017"/>
          </a:xfrm>
          <a:prstGeom prst="rect">
            <a:avLst/>
          </a:prstGeom>
          <a:effectLst>
            <a:glow rad="63500">
              <a:schemeClr val="bg1">
                <a:alpha val="40000"/>
              </a:schemeClr>
            </a:glow>
            <a:reflection blurRad="6350" stA="52000" endA="300" endPos="35000" dir="5400000" sy="-100000" algn="bl" rotWithShape="0"/>
          </a:effectLst>
        </p:spPr>
      </p:pic>
      <p:sp>
        <p:nvSpPr>
          <p:cNvPr id="68" name="Oval 67"/>
          <p:cNvSpPr/>
          <p:nvPr/>
        </p:nvSpPr>
        <p:spPr bwMode="auto">
          <a:xfrm>
            <a:off x="2444710" y="2474008"/>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sp>
        <p:nvSpPr>
          <p:cNvPr id="70" name="Oval 69"/>
          <p:cNvSpPr/>
          <p:nvPr/>
        </p:nvSpPr>
        <p:spPr bwMode="auto">
          <a:xfrm>
            <a:off x="3534156" y="2024787"/>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sp>
        <p:nvSpPr>
          <p:cNvPr id="72" name="Oval 71"/>
          <p:cNvSpPr/>
          <p:nvPr/>
        </p:nvSpPr>
        <p:spPr bwMode="auto">
          <a:xfrm>
            <a:off x="3428709" y="3179509"/>
            <a:ext cx="474009" cy="474009"/>
          </a:xfrm>
          <a:prstGeom prst="ellipse">
            <a:avLst/>
          </a:prstGeom>
          <a:solidFill>
            <a:schemeClr val="bg1"/>
          </a:solidFill>
          <a:ln w="76200" cap="flat" cmpd="sng" algn="ctr">
            <a:noFill/>
            <a:prstDash val="solid"/>
            <a:round/>
            <a:headEnd type="none" w="med" len="me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mtClean="0">
              <a:solidFill>
                <a:srgbClr val="000000"/>
              </a:solidFill>
              <a:latin typeface="Arial" pitchFamily="34" charset="0"/>
              <a:cs typeface="Arial" pitchFamily="34" charset="0"/>
            </a:endParaRPr>
          </a:p>
        </p:txBody>
      </p:sp>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0559" y="2574606"/>
            <a:ext cx="201241" cy="305886"/>
          </a:xfrm>
          <a:prstGeom prst="rect">
            <a:avLst/>
          </a:prstGeom>
          <a:effectLst>
            <a:glow rad="63500">
              <a:schemeClr val="accent1">
                <a:alpha val="30000"/>
              </a:schemeClr>
            </a:glow>
            <a:softEdge rad="0"/>
          </a:effectLst>
        </p:spPr>
      </p:pic>
      <p:pic>
        <p:nvPicPr>
          <p:cNvPr id="75" name="Picture 74"/>
          <p:cNvPicPr>
            <a:picLocks noChangeAspect="1"/>
          </p:cNvPicPr>
          <p:nvPr/>
        </p:nvPicPr>
        <p:blipFill>
          <a:blip r:embed="rId6">
            <a:extLst>
              <a:ext uri="{BEBA8EAE-BF5A-486C-A8C5-ECC9F3942E4B}">
                <a14:imgProps xmlns:a14="http://schemas.microsoft.com/office/drawing/2010/main">
                  <a14:imgLayer r:embed="rId7">
                    <a14:imgEffect>
                      <a14:brightnessContrast bright="-18000" contrast="16000"/>
                    </a14:imgEffect>
                  </a14:imgLayer>
                </a14:imgProps>
              </a:ext>
              <a:ext uri="{28A0092B-C50C-407E-A947-70E740481C1C}">
                <a14:useLocalDpi xmlns:a14="http://schemas.microsoft.com/office/drawing/2010/main" val="0"/>
              </a:ext>
            </a:extLst>
          </a:blip>
          <a:stretch>
            <a:fillRect/>
          </a:stretch>
        </p:blipFill>
        <p:spPr>
          <a:xfrm>
            <a:off x="3608790" y="2039920"/>
            <a:ext cx="315138" cy="479009"/>
          </a:xfrm>
          <a:prstGeom prst="rect">
            <a:avLst/>
          </a:prstGeom>
          <a:effectLst>
            <a:glow rad="63500">
              <a:schemeClr val="accent1">
                <a:alpha val="30000"/>
              </a:schemeClr>
            </a:glow>
            <a:softEdge rad="0"/>
          </a:effectLst>
        </p:spPr>
      </p:pic>
      <p:pic>
        <p:nvPicPr>
          <p:cNvPr id="76" name="Picture 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1880" y="3257224"/>
            <a:ext cx="405783" cy="279881"/>
          </a:xfrm>
          <a:prstGeom prst="rect">
            <a:avLst/>
          </a:prstGeom>
          <a:effectLst>
            <a:glow rad="63500">
              <a:schemeClr val="bg1">
                <a:alpha val="40000"/>
              </a:schemeClr>
            </a:glow>
            <a:reflection blurRad="6350" stA="52000" endA="300" endPos="35000" dir="5400000" sy="-100000" algn="bl" rotWithShape="0"/>
          </a:effectLst>
        </p:spPr>
      </p:pic>
      <p:sp>
        <p:nvSpPr>
          <p:cNvPr id="63" name="Rectangle 8"/>
          <p:cNvSpPr/>
          <p:nvPr/>
        </p:nvSpPr>
        <p:spPr>
          <a:xfrm>
            <a:off x="565566" y="3965326"/>
            <a:ext cx="3900926" cy="1644161"/>
          </a:xfrm>
          <a:prstGeom prst="roundRect">
            <a:avLst>
              <a:gd name="adj" fmla="val 5750"/>
            </a:avLst>
          </a:prstGeom>
          <a:noFill/>
          <a:ln>
            <a:solidFill>
              <a:schemeClr val="bg1"/>
            </a:solidFill>
          </a:ln>
        </p:spPr>
        <p:txBody>
          <a:bodyPr wrap="square" lIns="144000" tIns="108000" rIns="144000" bIns="108000">
            <a:noAutofit/>
          </a:bodyPr>
          <a:lstStyle/>
          <a:p>
            <a:endParaRPr lang="en-US" dirty="0" smtClean="0">
              <a:solidFill>
                <a:srgbClr val="FFFFFF"/>
              </a:solidFill>
            </a:endParaRPr>
          </a:p>
        </p:txBody>
      </p:sp>
      <p:sp>
        <p:nvSpPr>
          <p:cNvPr id="73" name="Rectangle 8"/>
          <p:cNvSpPr/>
          <p:nvPr/>
        </p:nvSpPr>
        <p:spPr>
          <a:xfrm>
            <a:off x="4645197" y="3965326"/>
            <a:ext cx="3900926" cy="1644161"/>
          </a:xfrm>
          <a:prstGeom prst="roundRect">
            <a:avLst>
              <a:gd name="adj" fmla="val 5750"/>
            </a:avLst>
          </a:prstGeom>
          <a:noFill/>
          <a:ln>
            <a:solidFill>
              <a:schemeClr val="bg1"/>
            </a:solidFill>
          </a:ln>
        </p:spPr>
        <p:txBody>
          <a:bodyPr wrap="square" lIns="144000" tIns="108000" rIns="144000" bIns="108000">
            <a:noAutofit/>
          </a:bodyPr>
          <a:lstStyle/>
          <a:p>
            <a:endParaRPr lang="en-US" dirty="0" smtClean="0">
              <a:solidFill>
                <a:srgbClr val="FFFFFF"/>
              </a:solidFill>
            </a:endParaRPr>
          </a:p>
        </p:txBody>
      </p:sp>
    </p:spTree>
    <p:extLst>
      <p:ext uri="{BB962C8B-B14F-4D97-AF65-F5344CB8AC3E}">
        <p14:creationId xmlns:p14="http://schemas.microsoft.com/office/powerpoint/2010/main" val="93311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מלבן מעוגל 32"/>
          <p:cNvSpPr/>
          <p:nvPr/>
        </p:nvSpPr>
        <p:spPr bwMode="auto">
          <a:xfrm flipV="1">
            <a:off x="202222" y="905610"/>
            <a:ext cx="8651631" cy="5011613"/>
          </a:xfrm>
          <a:prstGeom prst="roundRect">
            <a:avLst>
              <a:gd name="adj" fmla="val 3780"/>
            </a:avLst>
          </a:prstGeom>
          <a:gradFill flip="none" rotWithShape="1">
            <a:gsLst>
              <a:gs pos="0">
                <a:srgbClr val="002060"/>
              </a:gs>
              <a:gs pos="25000">
                <a:srgbClr val="8BB8DD"/>
              </a:gs>
              <a:gs pos="75000">
                <a:srgbClr val="87A9F5"/>
              </a:gs>
              <a:gs pos="100000">
                <a:srgbClr val="3986C5"/>
              </a:gs>
            </a:gsLst>
            <a:lin ang="16200000" scaled="0"/>
            <a:tileRect/>
          </a:gradFill>
          <a:ln w="76200" cap="flat" cmpd="sng" algn="ctr">
            <a:solidFill>
              <a:schemeClr val="tx1">
                <a:lumMod val="50000"/>
                <a:lumOff val="50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pitchFamily="34" charset="0"/>
            </a:endParaRPr>
          </a:p>
        </p:txBody>
      </p:sp>
      <p:sp>
        <p:nvSpPr>
          <p:cNvPr id="4" name="Rounded Rectangle 3"/>
          <p:cNvSpPr/>
          <p:nvPr/>
        </p:nvSpPr>
        <p:spPr bwMode="auto">
          <a:xfrm>
            <a:off x="622464" y="1825329"/>
            <a:ext cx="7954173" cy="3016324"/>
          </a:xfrm>
          <a:prstGeom prst="roundRect">
            <a:avLst>
              <a:gd name="adj" fmla="val 5791"/>
            </a:avLst>
          </a:prstGeom>
          <a:solidFill>
            <a:schemeClr val="bg1"/>
          </a:solidFill>
          <a:ln w="7620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2" name="Title 1"/>
          <p:cNvSpPr>
            <a:spLocks noGrp="1"/>
          </p:cNvSpPr>
          <p:nvPr>
            <p:ph type="title"/>
          </p:nvPr>
        </p:nvSpPr>
        <p:spPr/>
        <p:txBody>
          <a:bodyPr/>
          <a:lstStyle/>
          <a:p>
            <a:r>
              <a:rPr lang="en-US" dirty="0"/>
              <a:t>Types of Networks</a:t>
            </a:r>
          </a:p>
        </p:txBody>
      </p:sp>
      <p:sp>
        <p:nvSpPr>
          <p:cNvPr id="43" name="Rectangle 3"/>
          <p:cNvSpPr txBox="1">
            <a:spLocks noChangeArrowheads="1"/>
          </p:cNvSpPr>
          <p:nvPr/>
        </p:nvSpPr>
        <p:spPr>
          <a:xfrm>
            <a:off x="6796537" y="4293096"/>
            <a:ext cx="1594520" cy="54855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1600" dirty="0">
                <a:solidFill>
                  <a:srgbClr val="FFFFFF"/>
                </a:solidFill>
              </a:rPr>
              <a:t>Fulfillment</a:t>
            </a:r>
            <a:endParaRPr lang="en-US" sz="1600" dirty="0" smtClean="0">
              <a:solidFill>
                <a:srgbClr val="FFFFFF"/>
              </a:solidFill>
            </a:endParaRPr>
          </a:p>
        </p:txBody>
      </p:sp>
      <p:grpSp>
        <p:nvGrpSpPr>
          <p:cNvPr id="62" name="Group 61"/>
          <p:cNvGrpSpPr/>
          <p:nvPr/>
        </p:nvGrpSpPr>
        <p:grpSpPr>
          <a:xfrm>
            <a:off x="727104" y="1956214"/>
            <a:ext cx="1779112" cy="2833682"/>
            <a:chOff x="727104" y="1956214"/>
            <a:chExt cx="1779112" cy="2833682"/>
          </a:xfrm>
        </p:grpSpPr>
        <p:sp>
          <p:nvSpPr>
            <p:cNvPr id="8" name="Rounded Rectangle 7"/>
            <p:cNvSpPr/>
            <p:nvPr/>
          </p:nvSpPr>
          <p:spPr bwMode="auto">
            <a:xfrm>
              <a:off x="727104" y="1956214"/>
              <a:ext cx="1779112" cy="2195208"/>
            </a:xfrm>
            <a:prstGeom prst="roundRect">
              <a:avLst>
                <a:gd name="adj" fmla="val 5480"/>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000" dirty="0" smtClean="0">
                  <a:solidFill>
                    <a:srgbClr val="000000"/>
                  </a:solidFill>
                  <a:latin typeface="Arial" pitchFamily="34" charset="0"/>
                </a:rPr>
                <a:t/>
              </a:r>
              <a:br>
                <a:rPr lang="en-US" sz="2000" dirty="0" smtClean="0">
                  <a:solidFill>
                    <a:srgbClr val="000000"/>
                  </a:solidFill>
                  <a:latin typeface="Arial" pitchFamily="34" charset="0"/>
                </a:rPr>
              </a:br>
              <a:r>
                <a:rPr lang="en-US" b="1" dirty="0" smtClean="0">
                  <a:solidFill>
                    <a:srgbClr val="000000">
                      <a:lumMod val="95000"/>
                      <a:lumOff val="5000"/>
                    </a:srgbClr>
                  </a:solidFill>
                  <a:latin typeface="Arial" pitchFamily="34" charset="0"/>
                </a:rPr>
                <a:t>Shared Catalog</a:t>
              </a:r>
              <a:endParaRPr lang="en-US" sz="2000" b="1" dirty="0" smtClean="0">
                <a:solidFill>
                  <a:srgbClr val="000000">
                    <a:lumMod val="95000"/>
                    <a:lumOff val="5000"/>
                  </a:srgbClr>
                </a:solidFill>
                <a:latin typeface="Arial" pitchFamily="34" charset="0"/>
              </a:endParaRPr>
            </a:p>
          </p:txBody>
        </p:sp>
        <p:sp>
          <p:nvSpPr>
            <p:cNvPr id="54" name="Rounded Rectangle 53"/>
            <p:cNvSpPr/>
            <p:nvPr/>
          </p:nvSpPr>
          <p:spPr bwMode="auto">
            <a:xfrm>
              <a:off x="727104" y="3789090"/>
              <a:ext cx="1779112" cy="362332"/>
            </a:xfrm>
            <a:prstGeom prst="roundRect">
              <a:avLst>
                <a:gd name="adj" fmla="val 7654"/>
              </a:avLst>
            </a:prstGeom>
            <a:gradFill flip="none" rotWithShape="1">
              <a:gsLst>
                <a:gs pos="0">
                  <a:schemeClr val="accent6">
                    <a:tint val="66000"/>
                    <a:satMod val="160000"/>
                  </a:schemeClr>
                </a:gs>
                <a:gs pos="78000">
                  <a:schemeClr val="accent6">
                    <a:tint val="44500"/>
                    <a:satMod val="160000"/>
                  </a:schemeClr>
                </a:gs>
                <a:gs pos="100000">
                  <a:schemeClr val="accent6">
                    <a:tint val="23500"/>
                    <a:satMod val="160000"/>
                  </a:scheme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44" name="Rektangel med afrundet, diagonalt hjørne 23"/>
            <p:cNvSpPr/>
            <p:nvPr/>
          </p:nvSpPr>
          <p:spPr>
            <a:xfrm>
              <a:off x="727104" y="4206886"/>
              <a:ext cx="1779112" cy="554985"/>
            </a:xfrm>
            <a:prstGeom prst="round2DiagRect">
              <a:avLst>
                <a:gd name="adj1" fmla="val 20046"/>
                <a:gd name="adj2" fmla="val 0"/>
              </a:avLst>
            </a:prstGeom>
            <a:gradFill flip="none" rotWithShape="1">
              <a:gsLst>
                <a:gs pos="75000">
                  <a:srgbClr val="FF9900"/>
                </a:gs>
                <a:gs pos="90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5" name="Rectangle 3"/>
            <p:cNvSpPr txBox="1">
              <a:spLocks noChangeArrowheads="1"/>
            </p:cNvSpPr>
            <p:nvPr/>
          </p:nvSpPr>
          <p:spPr>
            <a:xfrm>
              <a:off x="971600" y="4241339"/>
              <a:ext cx="1378496" cy="54855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1600" dirty="0" smtClean="0">
                  <a:solidFill>
                    <a:srgbClr val="FFFFFF"/>
                  </a:solidFill>
                </a:rPr>
                <a:t>Cataloging</a:t>
              </a:r>
            </a:p>
          </p:txBody>
        </p:sp>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582" y="3540073"/>
              <a:ext cx="636156" cy="498034"/>
            </a:xfrm>
            <a:prstGeom prst="rect">
              <a:avLst/>
            </a:prstGeom>
            <a:effectLst>
              <a:glow rad="63500">
                <a:schemeClr val="bg1">
                  <a:alpha val="40000"/>
                </a:schemeClr>
              </a:glow>
              <a:reflection blurRad="6350" stA="52000" endA="300" endPos="35000" dir="5400000" sy="-100000" algn="bl" rotWithShape="0"/>
            </a:effectLst>
          </p:spPr>
        </p:pic>
      </p:grpSp>
      <p:grpSp>
        <p:nvGrpSpPr>
          <p:cNvPr id="67" name="Group 66"/>
          <p:cNvGrpSpPr/>
          <p:nvPr/>
        </p:nvGrpSpPr>
        <p:grpSpPr>
          <a:xfrm>
            <a:off x="4666067" y="1956214"/>
            <a:ext cx="1784183" cy="2803351"/>
            <a:chOff x="4666067" y="1956214"/>
            <a:chExt cx="1784183" cy="2803351"/>
          </a:xfrm>
        </p:grpSpPr>
        <p:grpSp>
          <p:nvGrpSpPr>
            <p:cNvPr id="64" name="Group 63"/>
            <p:cNvGrpSpPr/>
            <p:nvPr/>
          </p:nvGrpSpPr>
          <p:grpSpPr>
            <a:xfrm>
              <a:off x="4666067" y="1956214"/>
              <a:ext cx="1784183" cy="2803351"/>
              <a:chOff x="4666067" y="1956214"/>
              <a:chExt cx="1784183" cy="2803351"/>
            </a:xfrm>
          </p:grpSpPr>
          <p:sp>
            <p:nvSpPr>
              <p:cNvPr id="46" name="Rektangel med afrundet, diagonalt hjørne 23"/>
              <p:cNvSpPr/>
              <p:nvPr/>
            </p:nvSpPr>
            <p:spPr>
              <a:xfrm>
                <a:off x="4666067" y="4227645"/>
                <a:ext cx="1784183" cy="531920"/>
              </a:xfrm>
              <a:prstGeom prst="round2DiagRect">
                <a:avLst>
                  <a:gd name="adj1" fmla="val 20046"/>
                  <a:gd name="adj2" fmla="val 0"/>
                </a:avLst>
              </a:prstGeom>
              <a:gradFill flip="none" rotWithShape="1">
                <a:gsLst>
                  <a:gs pos="0">
                    <a:srgbClr val="228E43"/>
                  </a:gs>
                  <a:gs pos="85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0" name="Rounded Rectangle 9"/>
              <p:cNvSpPr/>
              <p:nvPr/>
            </p:nvSpPr>
            <p:spPr bwMode="auto">
              <a:xfrm>
                <a:off x="4671138" y="1956214"/>
                <a:ext cx="1779112" cy="2195208"/>
              </a:xfrm>
              <a:prstGeom prst="roundRect">
                <a:avLst>
                  <a:gd name="adj" fmla="val 4257"/>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lvl="1" algn="ctr">
                  <a:tabLst>
                    <a:tab pos="0" algn="l"/>
                  </a:tabLst>
                </a:pPr>
                <a:r>
                  <a:rPr lang="en-US" b="1" dirty="0" smtClean="0">
                    <a:solidFill>
                      <a:srgbClr val="000000"/>
                    </a:solidFill>
                    <a:latin typeface="Arial" pitchFamily="34" charset="0"/>
                  </a:rPr>
                  <a:t/>
                </a:r>
                <a:br>
                  <a:rPr lang="en-US" b="1" dirty="0" smtClean="0">
                    <a:solidFill>
                      <a:srgbClr val="000000"/>
                    </a:solidFill>
                    <a:latin typeface="Arial" pitchFamily="34" charset="0"/>
                  </a:rPr>
                </a:br>
                <a:r>
                  <a:rPr lang="en-US" b="1" dirty="0" smtClean="0">
                    <a:solidFill>
                      <a:srgbClr val="000000">
                        <a:lumMod val="95000"/>
                        <a:lumOff val="5000"/>
                      </a:srgbClr>
                    </a:solidFill>
                    <a:latin typeface="Arial" pitchFamily="34" charset="0"/>
                  </a:rPr>
                  <a:t>ILL </a:t>
                </a:r>
                <a:r>
                  <a:rPr lang="en-US" b="1" dirty="0">
                    <a:solidFill>
                      <a:srgbClr val="000000">
                        <a:lumMod val="95000"/>
                        <a:lumOff val="5000"/>
                      </a:srgbClr>
                    </a:solidFill>
                    <a:latin typeface="Arial" pitchFamily="34" charset="0"/>
                  </a:rPr>
                  <a:t>via broker, directly between partners </a:t>
                </a:r>
              </a:p>
            </p:txBody>
          </p:sp>
          <p:sp>
            <p:nvSpPr>
              <p:cNvPr id="42" name="Rectangle 3"/>
              <p:cNvSpPr txBox="1">
                <a:spLocks noChangeArrowheads="1"/>
              </p:cNvSpPr>
              <p:nvPr/>
            </p:nvSpPr>
            <p:spPr>
              <a:xfrm>
                <a:off x="4763434" y="4161708"/>
                <a:ext cx="1594520" cy="54855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1600" dirty="0">
                    <a:solidFill>
                      <a:srgbClr val="FFFFFF"/>
                    </a:solidFill>
                  </a:rPr>
                  <a:t>Resource Sharing </a:t>
                </a:r>
                <a:endParaRPr lang="en-US" sz="1600" dirty="0" smtClean="0">
                  <a:solidFill>
                    <a:srgbClr val="FFFFFF"/>
                  </a:solidFill>
                </a:endParaRPr>
              </a:p>
            </p:txBody>
          </p:sp>
          <p:sp>
            <p:nvSpPr>
              <p:cNvPr id="56" name="Rounded Rectangle 55"/>
              <p:cNvSpPr/>
              <p:nvPr/>
            </p:nvSpPr>
            <p:spPr bwMode="auto">
              <a:xfrm>
                <a:off x="4671138" y="3786748"/>
                <a:ext cx="1779112" cy="362332"/>
              </a:xfrm>
              <a:prstGeom prst="roundRect">
                <a:avLst>
                  <a:gd name="adj" fmla="val 7654"/>
                </a:avLst>
              </a:prstGeom>
              <a:gradFill flip="none" rotWithShape="1">
                <a:gsLst>
                  <a:gs pos="0">
                    <a:schemeClr val="accent6">
                      <a:tint val="66000"/>
                      <a:satMod val="160000"/>
                    </a:schemeClr>
                  </a:gs>
                  <a:gs pos="78000">
                    <a:schemeClr val="accent6">
                      <a:tint val="44500"/>
                      <a:satMod val="160000"/>
                    </a:schemeClr>
                  </a:gs>
                  <a:gs pos="100000">
                    <a:schemeClr val="accent6">
                      <a:tint val="23500"/>
                      <a:satMod val="160000"/>
                    </a:scheme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grpSp>
        <p:pic>
          <p:nvPicPr>
            <p:cNvPr id="59" name="Picture 58"/>
            <p:cNvPicPr>
              <a:picLocks noChangeAspect="1"/>
            </p:cNvPicPr>
            <p:nvPr/>
          </p:nvPicPr>
          <p:blipFill>
            <a:blip r:embed="rId3">
              <a:extLst>
                <a:ext uri="{BEBA8EAE-BF5A-486C-A8C5-ECC9F3942E4B}">
                  <a14:imgProps xmlns:a14="http://schemas.microsoft.com/office/drawing/2010/main">
                    <a14:imgLayer r:embed="rId4">
                      <a14:imgEffect>
                        <a14:brightnessContrast bright="-18000" contrast="16000"/>
                      </a14:imgEffect>
                    </a14:imgLayer>
                  </a14:imgProps>
                </a:ext>
                <a:ext uri="{28A0092B-C50C-407E-A947-70E740481C1C}">
                  <a14:useLocalDpi xmlns:a14="http://schemas.microsoft.com/office/drawing/2010/main" val="0"/>
                </a:ext>
              </a:extLst>
            </a:blip>
            <a:stretch>
              <a:fillRect/>
            </a:stretch>
          </p:blipFill>
          <p:spPr>
            <a:xfrm>
              <a:off x="5317070" y="3480474"/>
              <a:ext cx="487247" cy="740614"/>
            </a:xfrm>
            <a:prstGeom prst="rect">
              <a:avLst/>
            </a:prstGeom>
            <a:effectLst>
              <a:glow rad="63500">
                <a:schemeClr val="accent1">
                  <a:alpha val="30000"/>
                </a:schemeClr>
              </a:glow>
              <a:softEdge rad="0"/>
            </a:effectLst>
          </p:spPr>
        </p:pic>
      </p:grpSp>
      <p:grpSp>
        <p:nvGrpSpPr>
          <p:cNvPr id="65" name="Group 64"/>
          <p:cNvGrpSpPr/>
          <p:nvPr/>
        </p:nvGrpSpPr>
        <p:grpSpPr>
          <a:xfrm>
            <a:off x="6687362" y="1966500"/>
            <a:ext cx="1779112" cy="2803145"/>
            <a:chOff x="6687362" y="1966500"/>
            <a:chExt cx="1779112" cy="2803145"/>
          </a:xfrm>
        </p:grpSpPr>
        <p:sp>
          <p:nvSpPr>
            <p:cNvPr id="45" name="Rektangel med afrundet, diagonalt hjørne 23"/>
            <p:cNvSpPr/>
            <p:nvPr/>
          </p:nvSpPr>
          <p:spPr>
            <a:xfrm>
              <a:off x="6687362" y="4227645"/>
              <a:ext cx="1779112" cy="542000"/>
            </a:xfrm>
            <a:prstGeom prst="round2DiagRect">
              <a:avLst>
                <a:gd name="adj1" fmla="val 20046"/>
                <a:gd name="adj2" fmla="val 0"/>
              </a:avLst>
            </a:prstGeom>
            <a:gradFill flip="none" rotWithShape="1">
              <a:gsLst>
                <a:gs pos="0">
                  <a:srgbClr val="0070C0"/>
                </a:gs>
                <a:gs pos="76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2" name="Rounded Rectangle 11"/>
            <p:cNvSpPr/>
            <p:nvPr/>
          </p:nvSpPr>
          <p:spPr bwMode="auto">
            <a:xfrm>
              <a:off x="6687362" y="1966500"/>
              <a:ext cx="1779112" cy="2195208"/>
            </a:xfrm>
            <a:prstGeom prst="roundRect">
              <a:avLst>
                <a:gd name="adj" fmla="val 3033"/>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lvl="1" algn="ctr"/>
              <a:r>
                <a:rPr lang="en-US" b="1" dirty="0" smtClean="0">
                  <a:solidFill>
                    <a:srgbClr val="000000">
                      <a:lumMod val="95000"/>
                      <a:lumOff val="5000"/>
                    </a:srgbClr>
                  </a:solidFill>
                  <a:latin typeface="Arial" pitchFamily="34" charset="0"/>
                </a:rPr>
                <a:t/>
              </a:r>
              <a:br>
                <a:rPr lang="en-US" b="1" dirty="0" smtClean="0">
                  <a:solidFill>
                    <a:srgbClr val="000000">
                      <a:lumMod val="95000"/>
                      <a:lumOff val="5000"/>
                    </a:srgbClr>
                  </a:solidFill>
                  <a:latin typeface="Arial" pitchFamily="34" charset="0"/>
                </a:rPr>
              </a:br>
              <a:r>
                <a:rPr lang="en-US" b="1" dirty="0" smtClean="0">
                  <a:solidFill>
                    <a:srgbClr val="000000">
                      <a:lumMod val="95000"/>
                      <a:lumOff val="5000"/>
                    </a:srgbClr>
                  </a:solidFill>
                  <a:latin typeface="Arial" pitchFamily="34" charset="0"/>
                </a:rPr>
                <a:t>Direct </a:t>
              </a:r>
              <a:r>
                <a:rPr lang="en-US" b="1" dirty="0">
                  <a:solidFill>
                    <a:srgbClr val="000000">
                      <a:lumMod val="95000"/>
                      <a:lumOff val="5000"/>
                    </a:srgbClr>
                  </a:solidFill>
                  <a:latin typeface="Arial" pitchFamily="34" charset="0"/>
                </a:rPr>
                <a:t>patron interaction</a:t>
              </a:r>
            </a:p>
          </p:txBody>
        </p:sp>
        <p:sp>
          <p:nvSpPr>
            <p:cNvPr id="57" name="Rounded Rectangle 56"/>
            <p:cNvSpPr/>
            <p:nvPr/>
          </p:nvSpPr>
          <p:spPr bwMode="auto">
            <a:xfrm>
              <a:off x="6687362" y="3789040"/>
              <a:ext cx="1779112" cy="362332"/>
            </a:xfrm>
            <a:prstGeom prst="roundRect">
              <a:avLst>
                <a:gd name="adj" fmla="val 7654"/>
              </a:avLst>
            </a:prstGeom>
            <a:gradFill flip="none" rotWithShape="1">
              <a:gsLst>
                <a:gs pos="0">
                  <a:schemeClr val="accent6">
                    <a:tint val="66000"/>
                    <a:satMod val="160000"/>
                  </a:schemeClr>
                </a:gs>
                <a:gs pos="78000">
                  <a:schemeClr val="accent6">
                    <a:tint val="44500"/>
                    <a:satMod val="160000"/>
                  </a:schemeClr>
                </a:gs>
                <a:gs pos="100000">
                  <a:schemeClr val="accent6">
                    <a:tint val="23500"/>
                    <a:satMod val="160000"/>
                  </a:scheme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9777" y="3450645"/>
              <a:ext cx="848040" cy="584919"/>
            </a:xfrm>
            <a:prstGeom prst="rect">
              <a:avLst/>
            </a:prstGeom>
            <a:effectLst>
              <a:glow rad="63500">
                <a:schemeClr val="bg1">
                  <a:alpha val="40000"/>
                </a:schemeClr>
              </a:glow>
              <a:reflection blurRad="6350" stA="52000" endA="300" endPos="35000" dir="5400000" sy="-100000" algn="bl" rotWithShape="0"/>
            </a:effectLst>
          </p:spPr>
        </p:pic>
      </p:grpSp>
      <p:grpSp>
        <p:nvGrpSpPr>
          <p:cNvPr id="66" name="Group 65"/>
          <p:cNvGrpSpPr/>
          <p:nvPr/>
        </p:nvGrpSpPr>
        <p:grpSpPr>
          <a:xfrm>
            <a:off x="2692426" y="1966500"/>
            <a:ext cx="1785702" cy="2803145"/>
            <a:chOff x="2692426" y="1966500"/>
            <a:chExt cx="1785702" cy="2803145"/>
          </a:xfrm>
        </p:grpSpPr>
        <p:sp>
          <p:nvSpPr>
            <p:cNvPr id="47" name="Rektangel med afrundet, diagonalt hjørne 23"/>
            <p:cNvSpPr/>
            <p:nvPr/>
          </p:nvSpPr>
          <p:spPr>
            <a:xfrm>
              <a:off x="2692426" y="4227645"/>
              <a:ext cx="1785702" cy="531920"/>
            </a:xfrm>
            <a:prstGeom prst="round2DiagRect">
              <a:avLst>
                <a:gd name="adj1" fmla="val 20046"/>
                <a:gd name="adj2" fmla="val 0"/>
              </a:avLst>
            </a:prstGeom>
            <a:gradFill flip="none" rotWithShape="1">
              <a:gsLst>
                <a:gs pos="0">
                  <a:srgbClr val="6600FF"/>
                </a:gs>
                <a:gs pos="81000">
                  <a:schemeClr val="accent6">
                    <a:lumMod val="40000"/>
                    <a:lumOff val="60000"/>
                  </a:schemeClr>
                </a:gs>
                <a:gs pos="100000">
                  <a:srgbClr val="5B83C5">
                    <a:tint val="23500"/>
                    <a:satMod val="160000"/>
                  </a:srgbClr>
                </a:gs>
              </a:gsLst>
              <a:lin ang="6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9" name="Rounded Rectangle 8"/>
            <p:cNvSpPr/>
            <p:nvPr/>
          </p:nvSpPr>
          <p:spPr bwMode="auto">
            <a:xfrm>
              <a:off x="2699015" y="1966500"/>
              <a:ext cx="1779112" cy="2195208"/>
            </a:xfrm>
            <a:prstGeom prst="roundRect">
              <a:avLst>
                <a:gd name="adj" fmla="val 3645"/>
              </a:avLst>
            </a:prstGeom>
            <a:gradFill flip="none" rotWithShape="1">
              <a:gsLst>
                <a:gs pos="14000">
                  <a:srgbClr val="FFFF93">
                    <a:alpha val="58000"/>
                  </a:srgbClr>
                </a:gs>
                <a:gs pos="58000">
                  <a:schemeClr val="bg2">
                    <a:lumMod val="20000"/>
                    <a:lumOff val="80000"/>
                  </a:schemeClr>
                </a:gs>
                <a:gs pos="100000">
                  <a:schemeClr val="bg1">
                    <a:lumMod val="75000"/>
                    <a:tint val="23500"/>
                    <a:satMod val="160000"/>
                    <a:alpha val="57000"/>
                  </a:scheme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lvl="1" algn="ctr"/>
              <a:r>
                <a:rPr lang="en-US" b="1" dirty="0" smtClean="0">
                  <a:solidFill>
                    <a:srgbClr val="000000">
                      <a:lumMod val="95000"/>
                      <a:lumOff val="5000"/>
                    </a:srgbClr>
                  </a:solidFill>
                  <a:latin typeface="Arial" pitchFamily="34" charset="0"/>
                </a:rPr>
                <a:t/>
              </a:r>
              <a:br>
                <a:rPr lang="en-US" b="1" dirty="0" smtClean="0">
                  <a:solidFill>
                    <a:srgbClr val="000000">
                      <a:lumMod val="95000"/>
                      <a:lumOff val="5000"/>
                    </a:srgbClr>
                  </a:solidFill>
                  <a:latin typeface="Arial" pitchFamily="34" charset="0"/>
                </a:rPr>
              </a:br>
              <a:r>
                <a:rPr lang="en-US" b="1" dirty="0" smtClean="0">
                  <a:solidFill>
                    <a:srgbClr val="000000">
                      <a:lumMod val="95000"/>
                      <a:lumOff val="5000"/>
                    </a:srgbClr>
                  </a:solidFill>
                  <a:latin typeface="Arial" pitchFamily="34" charset="0"/>
                </a:rPr>
                <a:t>Joint </a:t>
              </a:r>
              <a:r>
                <a:rPr lang="en-US" b="1" dirty="0">
                  <a:solidFill>
                    <a:srgbClr val="000000">
                      <a:lumMod val="95000"/>
                      <a:lumOff val="5000"/>
                    </a:srgbClr>
                  </a:solidFill>
                  <a:latin typeface="Arial" pitchFamily="34" charset="0"/>
                </a:rPr>
                <a:t>acquisitions and negotiations</a:t>
              </a:r>
            </a:p>
          </p:txBody>
        </p:sp>
        <p:sp>
          <p:nvSpPr>
            <p:cNvPr id="41" name="Rectangle 3"/>
            <p:cNvSpPr txBox="1">
              <a:spLocks noChangeArrowheads="1"/>
            </p:cNvSpPr>
            <p:nvPr/>
          </p:nvSpPr>
          <p:spPr>
            <a:xfrm>
              <a:off x="2843808" y="4221088"/>
              <a:ext cx="1594520" cy="54855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r>
                <a:rPr lang="en-US" sz="1600" dirty="0">
                  <a:solidFill>
                    <a:srgbClr val="FFFFFF"/>
                  </a:solidFill>
                </a:rPr>
                <a:t>Acquisitions</a:t>
              </a:r>
              <a:endParaRPr lang="en-US" sz="1600" dirty="0" smtClean="0">
                <a:solidFill>
                  <a:srgbClr val="FFFFFF"/>
                </a:solidFill>
              </a:endParaRPr>
            </a:p>
          </p:txBody>
        </p:sp>
        <p:sp>
          <p:nvSpPr>
            <p:cNvPr id="55" name="Rounded Rectangle 54"/>
            <p:cNvSpPr/>
            <p:nvPr/>
          </p:nvSpPr>
          <p:spPr bwMode="auto">
            <a:xfrm>
              <a:off x="2699015" y="3789090"/>
              <a:ext cx="1779112" cy="362332"/>
            </a:xfrm>
            <a:prstGeom prst="roundRect">
              <a:avLst>
                <a:gd name="adj" fmla="val 7654"/>
              </a:avLst>
            </a:prstGeom>
            <a:gradFill flip="none" rotWithShape="1">
              <a:gsLst>
                <a:gs pos="0">
                  <a:schemeClr val="accent6">
                    <a:tint val="66000"/>
                    <a:satMod val="160000"/>
                  </a:schemeClr>
                </a:gs>
                <a:gs pos="78000">
                  <a:schemeClr val="accent6">
                    <a:tint val="44500"/>
                    <a:satMod val="160000"/>
                  </a:schemeClr>
                </a:gs>
                <a:gs pos="100000">
                  <a:schemeClr val="accent6">
                    <a:tint val="23500"/>
                    <a:satMod val="160000"/>
                  </a:scheme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0703" y="3558189"/>
              <a:ext cx="315736" cy="479918"/>
            </a:xfrm>
            <a:prstGeom prst="rect">
              <a:avLst/>
            </a:prstGeom>
            <a:effectLst>
              <a:glow rad="63500">
                <a:schemeClr val="accent1">
                  <a:alpha val="30000"/>
                </a:schemeClr>
              </a:glow>
              <a:softEdge rad="0"/>
            </a:effectLst>
          </p:spPr>
        </p:pic>
      </p:grpSp>
    </p:spTree>
    <p:extLst>
      <p:ext uri="{BB962C8B-B14F-4D97-AF65-F5344CB8AC3E}">
        <p14:creationId xmlns:p14="http://schemas.microsoft.com/office/powerpoint/2010/main" val="99503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273"/>
          <p:cNvSpPr>
            <a:spLocks noChangeArrowheads="1"/>
          </p:cNvSpPr>
          <p:nvPr/>
        </p:nvSpPr>
        <p:spPr bwMode="auto">
          <a:xfrm flipV="1">
            <a:off x="1702" y="3356992"/>
            <a:ext cx="9144000" cy="2736304"/>
          </a:xfrm>
          <a:prstGeom prst="rect">
            <a:avLst/>
          </a:prstGeom>
          <a:gradFill flip="none" rotWithShape="1">
            <a:gsLst>
              <a:gs pos="0">
                <a:schemeClr val="bg2">
                  <a:lumMod val="60000"/>
                  <a:lumOff val="40000"/>
                </a:schemeClr>
              </a:gs>
              <a:gs pos="39000">
                <a:schemeClr val="bg2">
                  <a:lumMod val="40000"/>
                  <a:lumOff val="60000"/>
                </a:schemeClr>
              </a:gs>
              <a:gs pos="73000">
                <a:schemeClr val="bg1"/>
              </a:gs>
            </a:gsLst>
            <a:lin ang="16200000" scaled="1"/>
            <a:tileRect/>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ndParaRPr>
          </a:p>
        </p:txBody>
      </p:sp>
      <p:sp>
        <p:nvSpPr>
          <p:cNvPr id="2" name="Title 1"/>
          <p:cNvSpPr>
            <a:spLocks noGrp="1"/>
          </p:cNvSpPr>
          <p:nvPr>
            <p:ph type="title"/>
          </p:nvPr>
        </p:nvSpPr>
        <p:spPr/>
        <p:txBody>
          <a:bodyPr/>
          <a:lstStyle/>
          <a:p>
            <a:r>
              <a:rPr lang="en-US" dirty="0"/>
              <a:t>The Alma Approach</a:t>
            </a:r>
          </a:p>
        </p:txBody>
      </p:sp>
      <p:grpSp>
        <p:nvGrpSpPr>
          <p:cNvPr id="5" name="Group 4"/>
          <p:cNvGrpSpPr>
            <a:grpSpLocks noChangeAspect="1"/>
          </p:cNvGrpSpPr>
          <p:nvPr/>
        </p:nvGrpSpPr>
        <p:grpSpPr bwMode="auto">
          <a:xfrm>
            <a:off x="395536" y="-891480"/>
            <a:ext cx="10044607" cy="8637041"/>
            <a:chOff x="1291" y="871"/>
            <a:chExt cx="3040" cy="2614"/>
          </a:xfrm>
          <a:effectLst>
            <a:outerShdw blurRad="431800" dist="38100" dir="5400000" sx="106000" sy="106000" algn="t" rotWithShape="0">
              <a:prstClr val="black">
                <a:alpha val="17000"/>
              </a:prstClr>
            </a:outerShdw>
          </a:effectLst>
          <a:scene3d>
            <a:camera prst="isometricOffAxis2Top"/>
            <a:lightRig rig="threePt" dir="t"/>
          </a:scene3d>
        </p:grpSpPr>
        <p:sp>
          <p:nvSpPr>
            <p:cNvPr id="6" name="AutoShape 3"/>
            <p:cNvSpPr>
              <a:spLocks noChangeAspect="1" noChangeArrowheads="1" noTextEdit="1"/>
            </p:cNvSpPr>
            <p:nvPr/>
          </p:nvSpPr>
          <p:spPr bwMode="auto">
            <a:xfrm>
              <a:off x="1291" y="871"/>
              <a:ext cx="3040"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Freeform 5"/>
            <p:cNvSpPr>
              <a:spLocks/>
            </p:cNvSpPr>
            <p:nvPr/>
          </p:nvSpPr>
          <p:spPr bwMode="auto">
            <a:xfrm>
              <a:off x="1291" y="1625"/>
              <a:ext cx="1942" cy="1616"/>
            </a:xfrm>
            <a:custGeom>
              <a:avLst/>
              <a:gdLst>
                <a:gd name="T0" fmla="*/ 116 w 1942"/>
                <a:gd name="T1" fmla="*/ 814 h 1616"/>
                <a:gd name="T2" fmla="*/ 94 w 1942"/>
                <a:gd name="T3" fmla="*/ 832 h 1616"/>
                <a:gd name="T4" fmla="*/ 60 w 1942"/>
                <a:gd name="T5" fmla="*/ 902 h 1616"/>
                <a:gd name="T6" fmla="*/ 26 w 1942"/>
                <a:gd name="T7" fmla="*/ 952 h 1616"/>
                <a:gd name="T8" fmla="*/ 34 w 1942"/>
                <a:gd name="T9" fmla="*/ 1034 h 1616"/>
                <a:gd name="T10" fmla="*/ 12 w 1942"/>
                <a:gd name="T11" fmla="*/ 1084 h 1616"/>
                <a:gd name="T12" fmla="*/ 18 w 1942"/>
                <a:gd name="T13" fmla="*/ 1214 h 1616"/>
                <a:gd name="T14" fmla="*/ 938 w 1942"/>
                <a:gd name="T15" fmla="*/ 1468 h 1616"/>
                <a:gd name="T16" fmla="*/ 1730 w 1942"/>
                <a:gd name="T17" fmla="*/ 1044 h 1616"/>
                <a:gd name="T18" fmla="*/ 1748 w 1942"/>
                <a:gd name="T19" fmla="*/ 982 h 1616"/>
                <a:gd name="T20" fmla="*/ 1748 w 1942"/>
                <a:gd name="T21" fmla="*/ 948 h 1616"/>
                <a:gd name="T22" fmla="*/ 1702 w 1942"/>
                <a:gd name="T23" fmla="*/ 918 h 1616"/>
                <a:gd name="T24" fmla="*/ 1724 w 1942"/>
                <a:gd name="T25" fmla="*/ 848 h 1616"/>
                <a:gd name="T26" fmla="*/ 1776 w 1942"/>
                <a:gd name="T27" fmla="*/ 790 h 1616"/>
                <a:gd name="T28" fmla="*/ 1820 w 1942"/>
                <a:gd name="T29" fmla="*/ 740 h 1616"/>
                <a:gd name="T30" fmla="*/ 1856 w 1942"/>
                <a:gd name="T31" fmla="*/ 686 h 1616"/>
                <a:gd name="T32" fmla="*/ 1930 w 1942"/>
                <a:gd name="T33" fmla="*/ 574 h 1616"/>
                <a:gd name="T34" fmla="*/ 1934 w 1942"/>
                <a:gd name="T35" fmla="*/ 516 h 1616"/>
                <a:gd name="T36" fmla="*/ 1876 w 1942"/>
                <a:gd name="T37" fmla="*/ 422 h 1616"/>
                <a:gd name="T38" fmla="*/ 1448 w 1942"/>
                <a:gd name="T39" fmla="*/ 324 h 1616"/>
                <a:gd name="T40" fmla="*/ 1406 w 1942"/>
                <a:gd name="T41" fmla="*/ 336 h 1616"/>
                <a:gd name="T42" fmla="*/ 1340 w 1942"/>
                <a:gd name="T43" fmla="*/ 326 h 1616"/>
                <a:gd name="T44" fmla="*/ 1300 w 1942"/>
                <a:gd name="T45" fmla="*/ 328 h 1616"/>
                <a:gd name="T46" fmla="*/ 1194 w 1942"/>
                <a:gd name="T47" fmla="*/ 334 h 1616"/>
                <a:gd name="T48" fmla="*/ 1112 w 1942"/>
                <a:gd name="T49" fmla="*/ 334 h 1616"/>
                <a:gd name="T50" fmla="*/ 1036 w 1942"/>
                <a:gd name="T51" fmla="*/ 330 h 1616"/>
                <a:gd name="T52" fmla="*/ 988 w 1942"/>
                <a:gd name="T53" fmla="*/ 324 h 1616"/>
                <a:gd name="T54" fmla="*/ 956 w 1942"/>
                <a:gd name="T55" fmla="*/ 310 h 1616"/>
                <a:gd name="T56" fmla="*/ 914 w 1942"/>
                <a:gd name="T57" fmla="*/ 288 h 1616"/>
                <a:gd name="T58" fmla="*/ 860 w 1942"/>
                <a:gd name="T59" fmla="*/ 274 h 1616"/>
                <a:gd name="T60" fmla="*/ 802 w 1942"/>
                <a:gd name="T61" fmla="*/ 278 h 1616"/>
                <a:gd name="T62" fmla="*/ 704 w 1942"/>
                <a:gd name="T63" fmla="*/ 270 h 1616"/>
                <a:gd name="T64" fmla="*/ 644 w 1942"/>
                <a:gd name="T65" fmla="*/ 242 h 1616"/>
                <a:gd name="T66" fmla="*/ 648 w 1942"/>
                <a:gd name="T67" fmla="*/ 132 h 1616"/>
                <a:gd name="T68" fmla="*/ 616 w 1942"/>
                <a:gd name="T69" fmla="*/ 74 h 1616"/>
                <a:gd name="T70" fmla="*/ 586 w 1942"/>
                <a:gd name="T71" fmla="*/ 50 h 1616"/>
                <a:gd name="T72" fmla="*/ 550 w 1942"/>
                <a:gd name="T73" fmla="*/ 46 h 1616"/>
                <a:gd name="T74" fmla="*/ 508 w 1942"/>
                <a:gd name="T75" fmla="*/ 16 h 1616"/>
                <a:gd name="T76" fmla="*/ 476 w 1942"/>
                <a:gd name="T77" fmla="*/ 10 h 1616"/>
                <a:gd name="T78" fmla="*/ 452 w 1942"/>
                <a:gd name="T79" fmla="*/ 12 h 1616"/>
                <a:gd name="T80" fmla="*/ 430 w 1942"/>
                <a:gd name="T81" fmla="*/ 20 h 1616"/>
                <a:gd name="T82" fmla="*/ 408 w 1942"/>
                <a:gd name="T83" fmla="*/ 74 h 1616"/>
                <a:gd name="T84" fmla="*/ 400 w 1942"/>
                <a:gd name="T85" fmla="*/ 110 h 1616"/>
                <a:gd name="T86" fmla="*/ 402 w 1942"/>
                <a:gd name="T87" fmla="*/ 154 h 1616"/>
                <a:gd name="T88" fmla="*/ 378 w 1942"/>
                <a:gd name="T89" fmla="*/ 194 h 1616"/>
                <a:gd name="T90" fmla="*/ 382 w 1942"/>
                <a:gd name="T91" fmla="*/ 218 h 1616"/>
                <a:gd name="T92" fmla="*/ 360 w 1942"/>
                <a:gd name="T93" fmla="*/ 256 h 1616"/>
                <a:gd name="T94" fmla="*/ 346 w 1942"/>
                <a:gd name="T95" fmla="*/ 302 h 1616"/>
                <a:gd name="T96" fmla="*/ 320 w 1942"/>
                <a:gd name="T97" fmla="*/ 354 h 1616"/>
                <a:gd name="T98" fmla="*/ 282 w 1942"/>
                <a:gd name="T99" fmla="*/ 448 h 1616"/>
                <a:gd name="T100" fmla="*/ 266 w 1942"/>
                <a:gd name="T101" fmla="*/ 516 h 1616"/>
                <a:gd name="T102" fmla="*/ 236 w 1942"/>
                <a:gd name="T103" fmla="*/ 564 h 1616"/>
                <a:gd name="T104" fmla="*/ 174 w 1942"/>
                <a:gd name="T105" fmla="*/ 714 h 1616"/>
                <a:gd name="T106" fmla="*/ 192 w 1942"/>
                <a:gd name="T107" fmla="*/ 716 h 1616"/>
                <a:gd name="T108" fmla="*/ 186 w 1942"/>
                <a:gd name="T109" fmla="*/ 744 h 1616"/>
                <a:gd name="T110" fmla="*/ 160 w 1942"/>
                <a:gd name="T111" fmla="*/ 742 h 1616"/>
                <a:gd name="T112" fmla="*/ 128 w 1942"/>
                <a:gd name="T113" fmla="*/ 800 h 1616"/>
                <a:gd name="T114" fmla="*/ 154 w 1942"/>
                <a:gd name="T115" fmla="*/ 81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2" h="1616">
                  <a:moveTo>
                    <a:pt x="138" y="820"/>
                  </a:moveTo>
                  <a:lnTo>
                    <a:pt x="138" y="820"/>
                  </a:lnTo>
                  <a:lnTo>
                    <a:pt x="130" y="818"/>
                  </a:lnTo>
                  <a:lnTo>
                    <a:pt x="124" y="816"/>
                  </a:lnTo>
                  <a:lnTo>
                    <a:pt x="122" y="814"/>
                  </a:lnTo>
                  <a:lnTo>
                    <a:pt x="118" y="814"/>
                  </a:lnTo>
                  <a:lnTo>
                    <a:pt x="118" y="814"/>
                  </a:lnTo>
                  <a:lnTo>
                    <a:pt x="116" y="814"/>
                  </a:lnTo>
                  <a:lnTo>
                    <a:pt x="114" y="818"/>
                  </a:lnTo>
                  <a:lnTo>
                    <a:pt x="114" y="824"/>
                  </a:lnTo>
                  <a:lnTo>
                    <a:pt x="112" y="832"/>
                  </a:lnTo>
                  <a:lnTo>
                    <a:pt x="112" y="834"/>
                  </a:lnTo>
                  <a:lnTo>
                    <a:pt x="110" y="834"/>
                  </a:lnTo>
                  <a:lnTo>
                    <a:pt x="110" y="834"/>
                  </a:lnTo>
                  <a:lnTo>
                    <a:pt x="102" y="832"/>
                  </a:lnTo>
                  <a:lnTo>
                    <a:pt x="94" y="832"/>
                  </a:lnTo>
                  <a:lnTo>
                    <a:pt x="94" y="832"/>
                  </a:lnTo>
                  <a:lnTo>
                    <a:pt x="90" y="832"/>
                  </a:lnTo>
                  <a:lnTo>
                    <a:pt x="88" y="834"/>
                  </a:lnTo>
                  <a:lnTo>
                    <a:pt x="82" y="840"/>
                  </a:lnTo>
                  <a:lnTo>
                    <a:pt x="76" y="850"/>
                  </a:lnTo>
                  <a:lnTo>
                    <a:pt x="72" y="864"/>
                  </a:lnTo>
                  <a:lnTo>
                    <a:pt x="64" y="890"/>
                  </a:lnTo>
                  <a:lnTo>
                    <a:pt x="60" y="902"/>
                  </a:lnTo>
                  <a:lnTo>
                    <a:pt x="56" y="910"/>
                  </a:lnTo>
                  <a:lnTo>
                    <a:pt x="56" y="910"/>
                  </a:lnTo>
                  <a:lnTo>
                    <a:pt x="50" y="920"/>
                  </a:lnTo>
                  <a:lnTo>
                    <a:pt x="40" y="926"/>
                  </a:lnTo>
                  <a:lnTo>
                    <a:pt x="32" y="934"/>
                  </a:lnTo>
                  <a:lnTo>
                    <a:pt x="28" y="944"/>
                  </a:lnTo>
                  <a:lnTo>
                    <a:pt x="28" y="944"/>
                  </a:lnTo>
                  <a:lnTo>
                    <a:pt x="26" y="952"/>
                  </a:lnTo>
                  <a:lnTo>
                    <a:pt x="26" y="964"/>
                  </a:lnTo>
                  <a:lnTo>
                    <a:pt x="28" y="984"/>
                  </a:lnTo>
                  <a:lnTo>
                    <a:pt x="28" y="984"/>
                  </a:lnTo>
                  <a:lnTo>
                    <a:pt x="32" y="1004"/>
                  </a:lnTo>
                  <a:lnTo>
                    <a:pt x="36" y="1014"/>
                  </a:lnTo>
                  <a:lnTo>
                    <a:pt x="36" y="1022"/>
                  </a:lnTo>
                  <a:lnTo>
                    <a:pt x="36" y="1022"/>
                  </a:lnTo>
                  <a:lnTo>
                    <a:pt x="34" y="1034"/>
                  </a:lnTo>
                  <a:lnTo>
                    <a:pt x="30" y="1044"/>
                  </a:lnTo>
                  <a:lnTo>
                    <a:pt x="30" y="1044"/>
                  </a:lnTo>
                  <a:lnTo>
                    <a:pt x="24" y="1054"/>
                  </a:lnTo>
                  <a:lnTo>
                    <a:pt x="16" y="1064"/>
                  </a:lnTo>
                  <a:lnTo>
                    <a:pt x="16" y="1064"/>
                  </a:lnTo>
                  <a:lnTo>
                    <a:pt x="14" y="1074"/>
                  </a:lnTo>
                  <a:lnTo>
                    <a:pt x="12" y="1084"/>
                  </a:lnTo>
                  <a:lnTo>
                    <a:pt x="12" y="1084"/>
                  </a:lnTo>
                  <a:lnTo>
                    <a:pt x="6" y="1096"/>
                  </a:lnTo>
                  <a:lnTo>
                    <a:pt x="0" y="1108"/>
                  </a:lnTo>
                  <a:lnTo>
                    <a:pt x="0" y="1108"/>
                  </a:lnTo>
                  <a:lnTo>
                    <a:pt x="0" y="1128"/>
                  </a:lnTo>
                  <a:lnTo>
                    <a:pt x="2" y="1154"/>
                  </a:lnTo>
                  <a:lnTo>
                    <a:pt x="4" y="1184"/>
                  </a:lnTo>
                  <a:lnTo>
                    <a:pt x="18" y="1214"/>
                  </a:lnTo>
                  <a:lnTo>
                    <a:pt x="18" y="1214"/>
                  </a:lnTo>
                  <a:lnTo>
                    <a:pt x="20" y="1218"/>
                  </a:lnTo>
                  <a:lnTo>
                    <a:pt x="26" y="1222"/>
                  </a:lnTo>
                  <a:lnTo>
                    <a:pt x="32" y="1226"/>
                  </a:lnTo>
                  <a:lnTo>
                    <a:pt x="32" y="1226"/>
                  </a:lnTo>
                  <a:lnTo>
                    <a:pt x="160" y="1264"/>
                  </a:lnTo>
                  <a:lnTo>
                    <a:pt x="324" y="1308"/>
                  </a:lnTo>
                  <a:lnTo>
                    <a:pt x="522" y="1362"/>
                  </a:lnTo>
                  <a:lnTo>
                    <a:pt x="938" y="1468"/>
                  </a:lnTo>
                  <a:lnTo>
                    <a:pt x="1322" y="1558"/>
                  </a:lnTo>
                  <a:lnTo>
                    <a:pt x="1596" y="1616"/>
                  </a:lnTo>
                  <a:lnTo>
                    <a:pt x="1708" y="1074"/>
                  </a:lnTo>
                  <a:lnTo>
                    <a:pt x="1718" y="1058"/>
                  </a:lnTo>
                  <a:lnTo>
                    <a:pt x="1718" y="1058"/>
                  </a:lnTo>
                  <a:lnTo>
                    <a:pt x="1726" y="1054"/>
                  </a:lnTo>
                  <a:lnTo>
                    <a:pt x="1726" y="1054"/>
                  </a:lnTo>
                  <a:lnTo>
                    <a:pt x="1730" y="1044"/>
                  </a:lnTo>
                  <a:lnTo>
                    <a:pt x="1736" y="1034"/>
                  </a:lnTo>
                  <a:lnTo>
                    <a:pt x="1742" y="1014"/>
                  </a:lnTo>
                  <a:lnTo>
                    <a:pt x="1742" y="1014"/>
                  </a:lnTo>
                  <a:lnTo>
                    <a:pt x="1742" y="1000"/>
                  </a:lnTo>
                  <a:lnTo>
                    <a:pt x="1742" y="992"/>
                  </a:lnTo>
                  <a:lnTo>
                    <a:pt x="1744" y="988"/>
                  </a:lnTo>
                  <a:lnTo>
                    <a:pt x="1744" y="988"/>
                  </a:lnTo>
                  <a:lnTo>
                    <a:pt x="1748" y="982"/>
                  </a:lnTo>
                  <a:lnTo>
                    <a:pt x="1752" y="976"/>
                  </a:lnTo>
                  <a:lnTo>
                    <a:pt x="1758" y="972"/>
                  </a:lnTo>
                  <a:lnTo>
                    <a:pt x="1760" y="966"/>
                  </a:lnTo>
                  <a:lnTo>
                    <a:pt x="1760" y="966"/>
                  </a:lnTo>
                  <a:lnTo>
                    <a:pt x="1758" y="962"/>
                  </a:lnTo>
                  <a:lnTo>
                    <a:pt x="1756" y="956"/>
                  </a:lnTo>
                  <a:lnTo>
                    <a:pt x="1748" y="948"/>
                  </a:lnTo>
                  <a:lnTo>
                    <a:pt x="1748" y="948"/>
                  </a:lnTo>
                  <a:lnTo>
                    <a:pt x="1738" y="940"/>
                  </a:lnTo>
                  <a:lnTo>
                    <a:pt x="1730" y="934"/>
                  </a:lnTo>
                  <a:lnTo>
                    <a:pt x="1730" y="934"/>
                  </a:lnTo>
                  <a:lnTo>
                    <a:pt x="1720" y="932"/>
                  </a:lnTo>
                  <a:lnTo>
                    <a:pt x="1710" y="928"/>
                  </a:lnTo>
                  <a:lnTo>
                    <a:pt x="1710" y="928"/>
                  </a:lnTo>
                  <a:lnTo>
                    <a:pt x="1706" y="924"/>
                  </a:lnTo>
                  <a:lnTo>
                    <a:pt x="1702" y="918"/>
                  </a:lnTo>
                  <a:lnTo>
                    <a:pt x="1702" y="918"/>
                  </a:lnTo>
                  <a:lnTo>
                    <a:pt x="1702" y="904"/>
                  </a:lnTo>
                  <a:lnTo>
                    <a:pt x="1706" y="886"/>
                  </a:lnTo>
                  <a:lnTo>
                    <a:pt x="1710" y="870"/>
                  </a:lnTo>
                  <a:lnTo>
                    <a:pt x="1716" y="858"/>
                  </a:lnTo>
                  <a:lnTo>
                    <a:pt x="1716" y="858"/>
                  </a:lnTo>
                  <a:lnTo>
                    <a:pt x="1720" y="852"/>
                  </a:lnTo>
                  <a:lnTo>
                    <a:pt x="1724" y="848"/>
                  </a:lnTo>
                  <a:lnTo>
                    <a:pt x="1734" y="838"/>
                  </a:lnTo>
                  <a:lnTo>
                    <a:pt x="1734" y="838"/>
                  </a:lnTo>
                  <a:lnTo>
                    <a:pt x="1746" y="818"/>
                  </a:lnTo>
                  <a:lnTo>
                    <a:pt x="1752" y="808"/>
                  </a:lnTo>
                  <a:lnTo>
                    <a:pt x="1760" y="800"/>
                  </a:lnTo>
                  <a:lnTo>
                    <a:pt x="1760" y="800"/>
                  </a:lnTo>
                  <a:lnTo>
                    <a:pt x="1766" y="796"/>
                  </a:lnTo>
                  <a:lnTo>
                    <a:pt x="1776" y="790"/>
                  </a:lnTo>
                  <a:lnTo>
                    <a:pt x="1792" y="780"/>
                  </a:lnTo>
                  <a:lnTo>
                    <a:pt x="1792" y="780"/>
                  </a:lnTo>
                  <a:lnTo>
                    <a:pt x="1800" y="770"/>
                  </a:lnTo>
                  <a:lnTo>
                    <a:pt x="1808" y="760"/>
                  </a:lnTo>
                  <a:lnTo>
                    <a:pt x="1808" y="760"/>
                  </a:lnTo>
                  <a:lnTo>
                    <a:pt x="1814" y="750"/>
                  </a:lnTo>
                  <a:lnTo>
                    <a:pt x="1820" y="740"/>
                  </a:lnTo>
                  <a:lnTo>
                    <a:pt x="1820" y="740"/>
                  </a:lnTo>
                  <a:lnTo>
                    <a:pt x="1820" y="732"/>
                  </a:lnTo>
                  <a:lnTo>
                    <a:pt x="1822" y="724"/>
                  </a:lnTo>
                  <a:lnTo>
                    <a:pt x="1822" y="724"/>
                  </a:lnTo>
                  <a:lnTo>
                    <a:pt x="1828" y="714"/>
                  </a:lnTo>
                  <a:lnTo>
                    <a:pt x="1838" y="704"/>
                  </a:lnTo>
                  <a:lnTo>
                    <a:pt x="1848" y="694"/>
                  </a:lnTo>
                  <a:lnTo>
                    <a:pt x="1856" y="686"/>
                  </a:lnTo>
                  <a:lnTo>
                    <a:pt x="1856" y="686"/>
                  </a:lnTo>
                  <a:lnTo>
                    <a:pt x="1864" y="670"/>
                  </a:lnTo>
                  <a:lnTo>
                    <a:pt x="1874" y="652"/>
                  </a:lnTo>
                  <a:lnTo>
                    <a:pt x="1874" y="652"/>
                  </a:lnTo>
                  <a:lnTo>
                    <a:pt x="1882" y="638"/>
                  </a:lnTo>
                  <a:lnTo>
                    <a:pt x="1888" y="626"/>
                  </a:lnTo>
                  <a:lnTo>
                    <a:pt x="1888" y="626"/>
                  </a:lnTo>
                  <a:lnTo>
                    <a:pt x="1910" y="600"/>
                  </a:lnTo>
                  <a:lnTo>
                    <a:pt x="1930" y="574"/>
                  </a:lnTo>
                  <a:lnTo>
                    <a:pt x="1930" y="574"/>
                  </a:lnTo>
                  <a:lnTo>
                    <a:pt x="1938" y="566"/>
                  </a:lnTo>
                  <a:lnTo>
                    <a:pt x="1942" y="556"/>
                  </a:lnTo>
                  <a:lnTo>
                    <a:pt x="1942" y="556"/>
                  </a:lnTo>
                  <a:lnTo>
                    <a:pt x="1942" y="546"/>
                  </a:lnTo>
                  <a:lnTo>
                    <a:pt x="1940" y="536"/>
                  </a:lnTo>
                  <a:lnTo>
                    <a:pt x="1938" y="524"/>
                  </a:lnTo>
                  <a:lnTo>
                    <a:pt x="1934" y="516"/>
                  </a:lnTo>
                  <a:lnTo>
                    <a:pt x="1934" y="516"/>
                  </a:lnTo>
                  <a:lnTo>
                    <a:pt x="1928" y="506"/>
                  </a:lnTo>
                  <a:lnTo>
                    <a:pt x="1918" y="498"/>
                  </a:lnTo>
                  <a:lnTo>
                    <a:pt x="1900" y="480"/>
                  </a:lnTo>
                  <a:lnTo>
                    <a:pt x="1900" y="480"/>
                  </a:lnTo>
                  <a:lnTo>
                    <a:pt x="1890" y="468"/>
                  </a:lnTo>
                  <a:lnTo>
                    <a:pt x="1880" y="448"/>
                  </a:lnTo>
                  <a:lnTo>
                    <a:pt x="1876" y="422"/>
                  </a:lnTo>
                  <a:lnTo>
                    <a:pt x="1630" y="370"/>
                  </a:lnTo>
                  <a:lnTo>
                    <a:pt x="1630" y="370"/>
                  </a:lnTo>
                  <a:lnTo>
                    <a:pt x="1606" y="362"/>
                  </a:lnTo>
                  <a:lnTo>
                    <a:pt x="1552" y="346"/>
                  </a:lnTo>
                  <a:lnTo>
                    <a:pt x="1520" y="336"/>
                  </a:lnTo>
                  <a:lnTo>
                    <a:pt x="1488" y="330"/>
                  </a:lnTo>
                  <a:lnTo>
                    <a:pt x="1460" y="326"/>
                  </a:lnTo>
                  <a:lnTo>
                    <a:pt x="1448" y="324"/>
                  </a:lnTo>
                  <a:lnTo>
                    <a:pt x="1436" y="326"/>
                  </a:lnTo>
                  <a:lnTo>
                    <a:pt x="1436" y="326"/>
                  </a:lnTo>
                  <a:lnTo>
                    <a:pt x="1432" y="328"/>
                  </a:lnTo>
                  <a:lnTo>
                    <a:pt x="1426" y="332"/>
                  </a:lnTo>
                  <a:lnTo>
                    <a:pt x="1422" y="334"/>
                  </a:lnTo>
                  <a:lnTo>
                    <a:pt x="1416" y="336"/>
                  </a:lnTo>
                  <a:lnTo>
                    <a:pt x="1416" y="336"/>
                  </a:lnTo>
                  <a:lnTo>
                    <a:pt x="1406" y="336"/>
                  </a:lnTo>
                  <a:lnTo>
                    <a:pt x="1396" y="334"/>
                  </a:lnTo>
                  <a:lnTo>
                    <a:pt x="1396" y="334"/>
                  </a:lnTo>
                  <a:lnTo>
                    <a:pt x="1386" y="332"/>
                  </a:lnTo>
                  <a:lnTo>
                    <a:pt x="1374" y="328"/>
                  </a:lnTo>
                  <a:lnTo>
                    <a:pt x="1374" y="328"/>
                  </a:lnTo>
                  <a:lnTo>
                    <a:pt x="1364" y="326"/>
                  </a:lnTo>
                  <a:lnTo>
                    <a:pt x="1352" y="326"/>
                  </a:lnTo>
                  <a:lnTo>
                    <a:pt x="1340" y="326"/>
                  </a:lnTo>
                  <a:lnTo>
                    <a:pt x="1330" y="326"/>
                  </a:lnTo>
                  <a:lnTo>
                    <a:pt x="1330" y="326"/>
                  </a:lnTo>
                  <a:lnTo>
                    <a:pt x="1322" y="322"/>
                  </a:lnTo>
                  <a:lnTo>
                    <a:pt x="1314" y="320"/>
                  </a:lnTo>
                  <a:lnTo>
                    <a:pt x="1314" y="320"/>
                  </a:lnTo>
                  <a:lnTo>
                    <a:pt x="1310" y="322"/>
                  </a:lnTo>
                  <a:lnTo>
                    <a:pt x="1304" y="326"/>
                  </a:lnTo>
                  <a:lnTo>
                    <a:pt x="1300" y="328"/>
                  </a:lnTo>
                  <a:lnTo>
                    <a:pt x="1296" y="332"/>
                  </a:lnTo>
                  <a:lnTo>
                    <a:pt x="1296" y="332"/>
                  </a:lnTo>
                  <a:lnTo>
                    <a:pt x="1282" y="332"/>
                  </a:lnTo>
                  <a:lnTo>
                    <a:pt x="1264" y="332"/>
                  </a:lnTo>
                  <a:lnTo>
                    <a:pt x="1248" y="330"/>
                  </a:lnTo>
                  <a:lnTo>
                    <a:pt x="1234" y="330"/>
                  </a:lnTo>
                  <a:lnTo>
                    <a:pt x="1234" y="330"/>
                  </a:lnTo>
                  <a:lnTo>
                    <a:pt x="1194" y="334"/>
                  </a:lnTo>
                  <a:lnTo>
                    <a:pt x="1194" y="334"/>
                  </a:lnTo>
                  <a:lnTo>
                    <a:pt x="1174" y="338"/>
                  </a:lnTo>
                  <a:lnTo>
                    <a:pt x="1164" y="342"/>
                  </a:lnTo>
                  <a:lnTo>
                    <a:pt x="1156" y="342"/>
                  </a:lnTo>
                  <a:lnTo>
                    <a:pt x="1156" y="342"/>
                  </a:lnTo>
                  <a:lnTo>
                    <a:pt x="1134" y="340"/>
                  </a:lnTo>
                  <a:lnTo>
                    <a:pt x="1122" y="338"/>
                  </a:lnTo>
                  <a:lnTo>
                    <a:pt x="1112" y="334"/>
                  </a:lnTo>
                  <a:lnTo>
                    <a:pt x="1106" y="332"/>
                  </a:lnTo>
                  <a:lnTo>
                    <a:pt x="1096" y="326"/>
                  </a:lnTo>
                  <a:lnTo>
                    <a:pt x="1088" y="324"/>
                  </a:lnTo>
                  <a:lnTo>
                    <a:pt x="1074" y="322"/>
                  </a:lnTo>
                  <a:lnTo>
                    <a:pt x="1074" y="322"/>
                  </a:lnTo>
                  <a:lnTo>
                    <a:pt x="1064" y="324"/>
                  </a:lnTo>
                  <a:lnTo>
                    <a:pt x="1052" y="328"/>
                  </a:lnTo>
                  <a:lnTo>
                    <a:pt x="1036" y="330"/>
                  </a:lnTo>
                  <a:lnTo>
                    <a:pt x="1016" y="332"/>
                  </a:lnTo>
                  <a:lnTo>
                    <a:pt x="1016" y="332"/>
                  </a:lnTo>
                  <a:lnTo>
                    <a:pt x="1012" y="330"/>
                  </a:lnTo>
                  <a:lnTo>
                    <a:pt x="1008" y="328"/>
                  </a:lnTo>
                  <a:lnTo>
                    <a:pt x="1002" y="324"/>
                  </a:lnTo>
                  <a:lnTo>
                    <a:pt x="998" y="324"/>
                  </a:lnTo>
                  <a:lnTo>
                    <a:pt x="998" y="324"/>
                  </a:lnTo>
                  <a:lnTo>
                    <a:pt x="988" y="324"/>
                  </a:lnTo>
                  <a:lnTo>
                    <a:pt x="978" y="326"/>
                  </a:lnTo>
                  <a:lnTo>
                    <a:pt x="966" y="328"/>
                  </a:lnTo>
                  <a:lnTo>
                    <a:pt x="962" y="328"/>
                  </a:lnTo>
                  <a:lnTo>
                    <a:pt x="958" y="326"/>
                  </a:lnTo>
                  <a:lnTo>
                    <a:pt x="958" y="326"/>
                  </a:lnTo>
                  <a:lnTo>
                    <a:pt x="956" y="322"/>
                  </a:lnTo>
                  <a:lnTo>
                    <a:pt x="956" y="316"/>
                  </a:lnTo>
                  <a:lnTo>
                    <a:pt x="956" y="310"/>
                  </a:lnTo>
                  <a:lnTo>
                    <a:pt x="954" y="306"/>
                  </a:lnTo>
                  <a:lnTo>
                    <a:pt x="954" y="306"/>
                  </a:lnTo>
                  <a:lnTo>
                    <a:pt x="950" y="302"/>
                  </a:lnTo>
                  <a:lnTo>
                    <a:pt x="944" y="298"/>
                  </a:lnTo>
                  <a:lnTo>
                    <a:pt x="934" y="292"/>
                  </a:lnTo>
                  <a:lnTo>
                    <a:pt x="934" y="292"/>
                  </a:lnTo>
                  <a:lnTo>
                    <a:pt x="924" y="290"/>
                  </a:lnTo>
                  <a:lnTo>
                    <a:pt x="914" y="288"/>
                  </a:lnTo>
                  <a:lnTo>
                    <a:pt x="914" y="288"/>
                  </a:lnTo>
                  <a:lnTo>
                    <a:pt x="904" y="282"/>
                  </a:lnTo>
                  <a:lnTo>
                    <a:pt x="894" y="276"/>
                  </a:lnTo>
                  <a:lnTo>
                    <a:pt x="894" y="276"/>
                  </a:lnTo>
                  <a:lnTo>
                    <a:pt x="886" y="276"/>
                  </a:lnTo>
                  <a:lnTo>
                    <a:pt x="878" y="276"/>
                  </a:lnTo>
                  <a:lnTo>
                    <a:pt x="860" y="274"/>
                  </a:lnTo>
                  <a:lnTo>
                    <a:pt x="860" y="274"/>
                  </a:lnTo>
                  <a:lnTo>
                    <a:pt x="850" y="270"/>
                  </a:lnTo>
                  <a:lnTo>
                    <a:pt x="842" y="268"/>
                  </a:lnTo>
                  <a:lnTo>
                    <a:pt x="842" y="268"/>
                  </a:lnTo>
                  <a:lnTo>
                    <a:pt x="832" y="266"/>
                  </a:lnTo>
                  <a:lnTo>
                    <a:pt x="822" y="268"/>
                  </a:lnTo>
                  <a:lnTo>
                    <a:pt x="822" y="268"/>
                  </a:lnTo>
                  <a:lnTo>
                    <a:pt x="812" y="272"/>
                  </a:lnTo>
                  <a:lnTo>
                    <a:pt x="802" y="278"/>
                  </a:lnTo>
                  <a:lnTo>
                    <a:pt x="802" y="278"/>
                  </a:lnTo>
                  <a:lnTo>
                    <a:pt x="782" y="282"/>
                  </a:lnTo>
                  <a:lnTo>
                    <a:pt x="782" y="282"/>
                  </a:lnTo>
                  <a:lnTo>
                    <a:pt x="744" y="286"/>
                  </a:lnTo>
                  <a:lnTo>
                    <a:pt x="724" y="284"/>
                  </a:lnTo>
                  <a:lnTo>
                    <a:pt x="724" y="284"/>
                  </a:lnTo>
                  <a:lnTo>
                    <a:pt x="716" y="278"/>
                  </a:lnTo>
                  <a:lnTo>
                    <a:pt x="704" y="270"/>
                  </a:lnTo>
                  <a:lnTo>
                    <a:pt x="704" y="270"/>
                  </a:lnTo>
                  <a:lnTo>
                    <a:pt x="694" y="270"/>
                  </a:lnTo>
                  <a:lnTo>
                    <a:pt x="674" y="256"/>
                  </a:lnTo>
                  <a:lnTo>
                    <a:pt x="674" y="256"/>
                  </a:lnTo>
                  <a:lnTo>
                    <a:pt x="660" y="252"/>
                  </a:lnTo>
                  <a:lnTo>
                    <a:pt x="650" y="246"/>
                  </a:lnTo>
                  <a:lnTo>
                    <a:pt x="644" y="242"/>
                  </a:lnTo>
                  <a:lnTo>
                    <a:pt x="644" y="242"/>
                  </a:lnTo>
                  <a:lnTo>
                    <a:pt x="638" y="238"/>
                  </a:lnTo>
                  <a:lnTo>
                    <a:pt x="636" y="232"/>
                  </a:lnTo>
                  <a:lnTo>
                    <a:pt x="636" y="232"/>
                  </a:lnTo>
                  <a:lnTo>
                    <a:pt x="634" y="220"/>
                  </a:lnTo>
                  <a:lnTo>
                    <a:pt x="636" y="206"/>
                  </a:lnTo>
                  <a:lnTo>
                    <a:pt x="640" y="172"/>
                  </a:lnTo>
                  <a:lnTo>
                    <a:pt x="648" y="132"/>
                  </a:lnTo>
                  <a:lnTo>
                    <a:pt x="648" y="132"/>
                  </a:lnTo>
                  <a:lnTo>
                    <a:pt x="644" y="114"/>
                  </a:lnTo>
                  <a:lnTo>
                    <a:pt x="642" y="102"/>
                  </a:lnTo>
                  <a:lnTo>
                    <a:pt x="638" y="92"/>
                  </a:lnTo>
                  <a:lnTo>
                    <a:pt x="638" y="92"/>
                  </a:lnTo>
                  <a:lnTo>
                    <a:pt x="634" y="88"/>
                  </a:lnTo>
                  <a:lnTo>
                    <a:pt x="628" y="82"/>
                  </a:lnTo>
                  <a:lnTo>
                    <a:pt x="616" y="74"/>
                  </a:lnTo>
                  <a:lnTo>
                    <a:pt x="616" y="74"/>
                  </a:lnTo>
                  <a:lnTo>
                    <a:pt x="612" y="64"/>
                  </a:lnTo>
                  <a:lnTo>
                    <a:pt x="608" y="58"/>
                  </a:lnTo>
                  <a:lnTo>
                    <a:pt x="606" y="54"/>
                  </a:lnTo>
                  <a:lnTo>
                    <a:pt x="606" y="54"/>
                  </a:lnTo>
                  <a:lnTo>
                    <a:pt x="598" y="50"/>
                  </a:lnTo>
                  <a:lnTo>
                    <a:pt x="590" y="48"/>
                  </a:lnTo>
                  <a:lnTo>
                    <a:pt x="590" y="48"/>
                  </a:lnTo>
                  <a:lnTo>
                    <a:pt x="586" y="50"/>
                  </a:lnTo>
                  <a:lnTo>
                    <a:pt x="582" y="54"/>
                  </a:lnTo>
                  <a:lnTo>
                    <a:pt x="576" y="56"/>
                  </a:lnTo>
                  <a:lnTo>
                    <a:pt x="572" y="58"/>
                  </a:lnTo>
                  <a:lnTo>
                    <a:pt x="572" y="58"/>
                  </a:lnTo>
                  <a:lnTo>
                    <a:pt x="566" y="56"/>
                  </a:lnTo>
                  <a:lnTo>
                    <a:pt x="560" y="54"/>
                  </a:lnTo>
                  <a:lnTo>
                    <a:pt x="552" y="48"/>
                  </a:lnTo>
                  <a:lnTo>
                    <a:pt x="550" y="46"/>
                  </a:lnTo>
                  <a:lnTo>
                    <a:pt x="538" y="30"/>
                  </a:lnTo>
                  <a:lnTo>
                    <a:pt x="538" y="30"/>
                  </a:lnTo>
                  <a:lnTo>
                    <a:pt x="530" y="22"/>
                  </a:lnTo>
                  <a:lnTo>
                    <a:pt x="524" y="18"/>
                  </a:lnTo>
                  <a:lnTo>
                    <a:pt x="520" y="14"/>
                  </a:lnTo>
                  <a:lnTo>
                    <a:pt x="520" y="14"/>
                  </a:lnTo>
                  <a:lnTo>
                    <a:pt x="514" y="14"/>
                  </a:lnTo>
                  <a:lnTo>
                    <a:pt x="508" y="16"/>
                  </a:lnTo>
                  <a:lnTo>
                    <a:pt x="498" y="20"/>
                  </a:lnTo>
                  <a:lnTo>
                    <a:pt x="498" y="20"/>
                  </a:lnTo>
                  <a:lnTo>
                    <a:pt x="488" y="20"/>
                  </a:lnTo>
                  <a:lnTo>
                    <a:pt x="484" y="20"/>
                  </a:lnTo>
                  <a:lnTo>
                    <a:pt x="480" y="18"/>
                  </a:lnTo>
                  <a:lnTo>
                    <a:pt x="480" y="18"/>
                  </a:lnTo>
                  <a:lnTo>
                    <a:pt x="476" y="14"/>
                  </a:lnTo>
                  <a:lnTo>
                    <a:pt x="476" y="10"/>
                  </a:lnTo>
                  <a:lnTo>
                    <a:pt x="474" y="8"/>
                  </a:lnTo>
                  <a:lnTo>
                    <a:pt x="474" y="8"/>
                  </a:lnTo>
                  <a:lnTo>
                    <a:pt x="470" y="10"/>
                  </a:lnTo>
                  <a:lnTo>
                    <a:pt x="466" y="12"/>
                  </a:lnTo>
                  <a:lnTo>
                    <a:pt x="460" y="16"/>
                  </a:lnTo>
                  <a:lnTo>
                    <a:pt x="456" y="16"/>
                  </a:lnTo>
                  <a:lnTo>
                    <a:pt x="456" y="16"/>
                  </a:lnTo>
                  <a:lnTo>
                    <a:pt x="452" y="12"/>
                  </a:lnTo>
                  <a:lnTo>
                    <a:pt x="448" y="6"/>
                  </a:lnTo>
                  <a:lnTo>
                    <a:pt x="442" y="2"/>
                  </a:lnTo>
                  <a:lnTo>
                    <a:pt x="440" y="0"/>
                  </a:lnTo>
                  <a:lnTo>
                    <a:pt x="438" y="0"/>
                  </a:lnTo>
                  <a:lnTo>
                    <a:pt x="438" y="0"/>
                  </a:lnTo>
                  <a:lnTo>
                    <a:pt x="434" y="4"/>
                  </a:lnTo>
                  <a:lnTo>
                    <a:pt x="432" y="10"/>
                  </a:lnTo>
                  <a:lnTo>
                    <a:pt x="430" y="20"/>
                  </a:lnTo>
                  <a:lnTo>
                    <a:pt x="430" y="20"/>
                  </a:lnTo>
                  <a:lnTo>
                    <a:pt x="428" y="36"/>
                  </a:lnTo>
                  <a:lnTo>
                    <a:pt x="426" y="50"/>
                  </a:lnTo>
                  <a:lnTo>
                    <a:pt x="422" y="60"/>
                  </a:lnTo>
                  <a:lnTo>
                    <a:pt x="422" y="60"/>
                  </a:lnTo>
                  <a:lnTo>
                    <a:pt x="420" y="64"/>
                  </a:lnTo>
                  <a:lnTo>
                    <a:pt x="414" y="70"/>
                  </a:lnTo>
                  <a:lnTo>
                    <a:pt x="408" y="74"/>
                  </a:lnTo>
                  <a:lnTo>
                    <a:pt x="406" y="78"/>
                  </a:lnTo>
                  <a:lnTo>
                    <a:pt x="406" y="78"/>
                  </a:lnTo>
                  <a:lnTo>
                    <a:pt x="408" y="82"/>
                  </a:lnTo>
                  <a:lnTo>
                    <a:pt x="408" y="82"/>
                  </a:lnTo>
                  <a:lnTo>
                    <a:pt x="406" y="92"/>
                  </a:lnTo>
                  <a:lnTo>
                    <a:pt x="404" y="102"/>
                  </a:lnTo>
                  <a:lnTo>
                    <a:pt x="404" y="102"/>
                  </a:lnTo>
                  <a:lnTo>
                    <a:pt x="400" y="110"/>
                  </a:lnTo>
                  <a:lnTo>
                    <a:pt x="394" y="120"/>
                  </a:lnTo>
                  <a:lnTo>
                    <a:pt x="394" y="120"/>
                  </a:lnTo>
                  <a:lnTo>
                    <a:pt x="394" y="130"/>
                  </a:lnTo>
                  <a:lnTo>
                    <a:pt x="396" y="140"/>
                  </a:lnTo>
                  <a:lnTo>
                    <a:pt x="396" y="140"/>
                  </a:lnTo>
                  <a:lnTo>
                    <a:pt x="400" y="148"/>
                  </a:lnTo>
                  <a:lnTo>
                    <a:pt x="402" y="154"/>
                  </a:lnTo>
                  <a:lnTo>
                    <a:pt x="402" y="154"/>
                  </a:lnTo>
                  <a:lnTo>
                    <a:pt x="400" y="158"/>
                  </a:lnTo>
                  <a:lnTo>
                    <a:pt x="396" y="164"/>
                  </a:lnTo>
                  <a:lnTo>
                    <a:pt x="388" y="172"/>
                  </a:lnTo>
                  <a:lnTo>
                    <a:pt x="388" y="172"/>
                  </a:lnTo>
                  <a:lnTo>
                    <a:pt x="380" y="182"/>
                  </a:lnTo>
                  <a:lnTo>
                    <a:pt x="378" y="188"/>
                  </a:lnTo>
                  <a:lnTo>
                    <a:pt x="378" y="194"/>
                  </a:lnTo>
                  <a:lnTo>
                    <a:pt x="378" y="194"/>
                  </a:lnTo>
                  <a:lnTo>
                    <a:pt x="380" y="198"/>
                  </a:lnTo>
                  <a:lnTo>
                    <a:pt x="386" y="204"/>
                  </a:lnTo>
                  <a:lnTo>
                    <a:pt x="390" y="208"/>
                  </a:lnTo>
                  <a:lnTo>
                    <a:pt x="392" y="210"/>
                  </a:lnTo>
                  <a:lnTo>
                    <a:pt x="390" y="212"/>
                  </a:lnTo>
                  <a:lnTo>
                    <a:pt x="390" y="212"/>
                  </a:lnTo>
                  <a:lnTo>
                    <a:pt x="388" y="216"/>
                  </a:lnTo>
                  <a:lnTo>
                    <a:pt x="382" y="218"/>
                  </a:lnTo>
                  <a:lnTo>
                    <a:pt x="372" y="222"/>
                  </a:lnTo>
                  <a:lnTo>
                    <a:pt x="372" y="222"/>
                  </a:lnTo>
                  <a:lnTo>
                    <a:pt x="370" y="226"/>
                  </a:lnTo>
                  <a:lnTo>
                    <a:pt x="370" y="230"/>
                  </a:lnTo>
                  <a:lnTo>
                    <a:pt x="370" y="238"/>
                  </a:lnTo>
                  <a:lnTo>
                    <a:pt x="370" y="238"/>
                  </a:lnTo>
                  <a:lnTo>
                    <a:pt x="366" y="246"/>
                  </a:lnTo>
                  <a:lnTo>
                    <a:pt x="360" y="256"/>
                  </a:lnTo>
                  <a:lnTo>
                    <a:pt x="360" y="256"/>
                  </a:lnTo>
                  <a:lnTo>
                    <a:pt x="358" y="262"/>
                  </a:lnTo>
                  <a:lnTo>
                    <a:pt x="358" y="262"/>
                  </a:lnTo>
                  <a:lnTo>
                    <a:pt x="354" y="272"/>
                  </a:lnTo>
                  <a:lnTo>
                    <a:pt x="350" y="282"/>
                  </a:lnTo>
                  <a:lnTo>
                    <a:pt x="350" y="282"/>
                  </a:lnTo>
                  <a:lnTo>
                    <a:pt x="348" y="292"/>
                  </a:lnTo>
                  <a:lnTo>
                    <a:pt x="346" y="302"/>
                  </a:lnTo>
                  <a:lnTo>
                    <a:pt x="346" y="302"/>
                  </a:lnTo>
                  <a:lnTo>
                    <a:pt x="342" y="310"/>
                  </a:lnTo>
                  <a:lnTo>
                    <a:pt x="336" y="318"/>
                  </a:lnTo>
                  <a:lnTo>
                    <a:pt x="324" y="334"/>
                  </a:lnTo>
                  <a:lnTo>
                    <a:pt x="324" y="334"/>
                  </a:lnTo>
                  <a:lnTo>
                    <a:pt x="322" y="344"/>
                  </a:lnTo>
                  <a:lnTo>
                    <a:pt x="320" y="354"/>
                  </a:lnTo>
                  <a:lnTo>
                    <a:pt x="320" y="354"/>
                  </a:lnTo>
                  <a:lnTo>
                    <a:pt x="312" y="366"/>
                  </a:lnTo>
                  <a:lnTo>
                    <a:pt x="304" y="382"/>
                  </a:lnTo>
                  <a:lnTo>
                    <a:pt x="296" y="398"/>
                  </a:lnTo>
                  <a:lnTo>
                    <a:pt x="290" y="410"/>
                  </a:lnTo>
                  <a:lnTo>
                    <a:pt x="290" y="410"/>
                  </a:lnTo>
                  <a:lnTo>
                    <a:pt x="286" y="430"/>
                  </a:lnTo>
                  <a:lnTo>
                    <a:pt x="282" y="448"/>
                  </a:lnTo>
                  <a:lnTo>
                    <a:pt x="282" y="448"/>
                  </a:lnTo>
                  <a:lnTo>
                    <a:pt x="272" y="468"/>
                  </a:lnTo>
                  <a:lnTo>
                    <a:pt x="268" y="478"/>
                  </a:lnTo>
                  <a:lnTo>
                    <a:pt x="264" y="488"/>
                  </a:lnTo>
                  <a:lnTo>
                    <a:pt x="264" y="488"/>
                  </a:lnTo>
                  <a:lnTo>
                    <a:pt x="266" y="498"/>
                  </a:lnTo>
                  <a:lnTo>
                    <a:pt x="268" y="508"/>
                  </a:lnTo>
                  <a:lnTo>
                    <a:pt x="268" y="508"/>
                  </a:lnTo>
                  <a:lnTo>
                    <a:pt x="266" y="516"/>
                  </a:lnTo>
                  <a:lnTo>
                    <a:pt x="266" y="516"/>
                  </a:lnTo>
                  <a:lnTo>
                    <a:pt x="260" y="520"/>
                  </a:lnTo>
                  <a:lnTo>
                    <a:pt x="254" y="526"/>
                  </a:lnTo>
                  <a:lnTo>
                    <a:pt x="254" y="526"/>
                  </a:lnTo>
                  <a:lnTo>
                    <a:pt x="248" y="534"/>
                  </a:lnTo>
                  <a:lnTo>
                    <a:pt x="242" y="544"/>
                  </a:lnTo>
                  <a:lnTo>
                    <a:pt x="242" y="544"/>
                  </a:lnTo>
                  <a:lnTo>
                    <a:pt x="236" y="564"/>
                  </a:lnTo>
                  <a:lnTo>
                    <a:pt x="230" y="584"/>
                  </a:lnTo>
                  <a:lnTo>
                    <a:pt x="230" y="584"/>
                  </a:lnTo>
                  <a:lnTo>
                    <a:pt x="212" y="634"/>
                  </a:lnTo>
                  <a:lnTo>
                    <a:pt x="192" y="684"/>
                  </a:lnTo>
                  <a:lnTo>
                    <a:pt x="192" y="684"/>
                  </a:lnTo>
                  <a:lnTo>
                    <a:pt x="180" y="704"/>
                  </a:lnTo>
                  <a:lnTo>
                    <a:pt x="180" y="704"/>
                  </a:lnTo>
                  <a:lnTo>
                    <a:pt x="174" y="714"/>
                  </a:lnTo>
                  <a:lnTo>
                    <a:pt x="174" y="720"/>
                  </a:lnTo>
                  <a:lnTo>
                    <a:pt x="174" y="724"/>
                  </a:lnTo>
                  <a:lnTo>
                    <a:pt x="174" y="724"/>
                  </a:lnTo>
                  <a:lnTo>
                    <a:pt x="176" y="724"/>
                  </a:lnTo>
                  <a:lnTo>
                    <a:pt x="178" y="724"/>
                  </a:lnTo>
                  <a:lnTo>
                    <a:pt x="184" y="720"/>
                  </a:lnTo>
                  <a:lnTo>
                    <a:pt x="190" y="716"/>
                  </a:lnTo>
                  <a:lnTo>
                    <a:pt x="192" y="716"/>
                  </a:lnTo>
                  <a:lnTo>
                    <a:pt x="194" y="716"/>
                  </a:lnTo>
                  <a:lnTo>
                    <a:pt x="194" y="716"/>
                  </a:lnTo>
                  <a:lnTo>
                    <a:pt x="196" y="720"/>
                  </a:lnTo>
                  <a:lnTo>
                    <a:pt x="198" y="730"/>
                  </a:lnTo>
                  <a:lnTo>
                    <a:pt x="196" y="744"/>
                  </a:lnTo>
                  <a:lnTo>
                    <a:pt x="196" y="744"/>
                  </a:lnTo>
                  <a:lnTo>
                    <a:pt x="192" y="744"/>
                  </a:lnTo>
                  <a:lnTo>
                    <a:pt x="186" y="744"/>
                  </a:lnTo>
                  <a:lnTo>
                    <a:pt x="180" y="744"/>
                  </a:lnTo>
                  <a:lnTo>
                    <a:pt x="176" y="744"/>
                  </a:lnTo>
                  <a:lnTo>
                    <a:pt x="176" y="744"/>
                  </a:lnTo>
                  <a:lnTo>
                    <a:pt x="172" y="744"/>
                  </a:lnTo>
                  <a:lnTo>
                    <a:pt x="166" y="742"/>
                  </a:lnTo>
                  <a:lnTo>
                    <a:pt x="162" y="740"/>
                  </a:lnTo>
                  <a:lnTo>
                    <a:pt x="160" y="742"/>
                  </a:lnTo>
                  <a:lnTo>
                    <a:pt x="160" y="742"/>
                  </a:lnTo>
                  <a:lnTo>
                    <a:pt x="146" y="760"/>
                  </a:lnTo>
                  <a:lnTo>
                    <a:pt x="136" y="780"/>
                  </a:lnTo>
                  <a:lnTo>
                    <a:pt x="136" y="780"/>
                  </a:lnTo>
                  <a:lnTo>
                    <a:pt x="130" y="790"/>
                  </a:lnTo>
                  <a:lnTo>
                    <a:pt x="128" y="796"/>
                  </a:lnTo>
                  <a:lnTo>
                    <a:pt x="128" y="798"/>
                  </a:lnTo>
                  <a:lnTo>
                    <a:pt x="128" y="800"/>
                  </a:lnTo>
                  <a:lnTo>
                    <a:pt x="128" y="800"/>
                  </a:lnTo>
                  <a:lnTo>
                    <a:pt x="134" y="804"/>
                  </a:lnTo>
                  <a:lnTo>
                    <a:pt x="140" y="806"/>
                  </a:lnTo>
                  <a:lnTo>
                    <a:pt x="146" y="806"/>
                  </a:lnTo>
                  <a:lnTo>
                    <a:pt x="146" y="806"/>
                  </a:lnTo>
                  <a:lnTo>
                    <a:pt x="152" y="808"/>
                  </a:lnTo>
                  <a:lnTo>
                    <a:pt x="158" y="812"/>
                  </a:lnTo>
                  <a:lnTo>
                    <a:pt x="158" y="814"/>
                  </a:lnTo>
                  <a:lnTo>
                    <a:pt x="154" y="816"/>
                  </a:lnTo>
                  <a:lnTo>
                    <a:pt x="148" y="818"/>
                  </a:lnTo>
                  <a:lnTo>
                    <a:pt x="138" y="820"/>
                  </a:lnTo>
                  <a:lnTo>
                    <a:pt x="138" y="820"/>
                  </a:lnTo>
                  <a:close/>
                </a:path>
              </a:pathLst>
            </a:cu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6"/>
            <p:cNvSpPr>
              <a:spLocks/>
            </p:cNvSpPr>
            <p:nvPr/>
          </p:nvSpPr>
          <p:spPr bwMode="auto">
            <a:xfrm>
              <a:off x="2887" y="1149"/>
              <a:ext cx="1438" cy="2330"/>
            </a:xfrm>
            <a:custGeom>
              <a:avLst/>
              <a:gdLst>
                <a:gd name="T0" fmla="*/ 1438 w 1438"/>
                <a:gd name="T1" fmla="*/ 1570 h 2330"/>
                <a:gd name="T2" fmla="*/ 1394 w 1438"/>
                <a:gd name="T3" fmla="*/ 1496 h 2330"/>
                <a:gd name="T4" fmla="*/ 1356 w 1438"/>
                <a:gd name="T5" fmla="*/ 1506 h 2330"/>
                <a:gd name="T6" fmla="*/ 1342 w 1438"/>
                <a:gd name="T7" fmla="*/ 1542 h 2330"/>
                <a:gd name="T8" fmla="*/ 1296 w 1438"/>
                <a:gd name="T9" fmla="*/ 1534 h 2330"/>
                <a:gd name="T10" fmla="*/ 1266 w 1438"/>
                <a:gd name="T11" fmla="*/ 1526 h 2330"/>
                <a:gd name="T12" fmla="*/ 1218 w 1438"/>
                <a:gd name="T13" fmla="*/ 1522 h 2330"/>
                <a:gd name="T14" fmla="*/ 1176 w 1438"/>
                <a:gd name="T15" fmla="*/ 1514 h 2330"/>
                <a:gd name="T16" fmla="*/ 1116 w 1438"/>
                <a:gd name="T17" fmla="*/ 1524 h 2330"/>
                <a:gd name="T18" fmla="*/ 1062 w 1438"/>
                <a:gd name="T19" fmla="*/ 1522 h 2330"/>
                <a:gd name="T20" fmla="*/ 1054 w 1438"/>
                <a:gd name="T21" fmla="*/ 1546 h 2330"/>
                <a:gd name="T22" fmla="*/ 1028 w 1438"/>
                <a:gd name="T23" fmla="*/ 1530 h 2330"/>
                <a:gd name="T24" fmla="*/ 1020 w 1438"/>
                <a:gd name="T25" fmla="*/ 1492 h 2330"/>
                <a:gd name="T26" fmla="*/ 1010 w 1438"/>
                <a:gd name="T27" fmla="*/ 1452 h 2330"/>
                <a:gd name="T28" fmla="*/ 988 w 1438"/>
                <a:gd name="T29" fmla="*/ 1402 h 2330"/>
                <a:gd name="T30" fmla="*/ 962 w 1438"/>
                <a:gd name="T31" fmla="*/ 1404 h 2330"/>
                <a:gd name="T32" fmla="*/ 942 w 1438"/>
                <a:gd name="T33" fmla="*/ 1366 h 2330"/>
                <a:gd name="T34" fmla="*/ 950 w 1438"/>
                <a:gd name="T35" fmla="*/ 1320 h 2330"/>
                <a:gd name="T36" fmla="*/ 928 w 1438"/>
                <a:gd name="T37" fmla="*/ 1280 h 2330"/>
                <a:gd name="T38" fmla="*/ 908 w 1438"/>
                <a:gd name="T39" fmla="*/ 1158 h 2330"/>
                <a:gd name="T40" fmla="*/ 886 w 1438"/>
                <a:gd name="T41" fmla="*/ 1130 h 2330"/>
                <a:gd name="T42" fmla="*/ 846 w 1438"/>
                <a:gd name="T43" fmla="*/ 1134 h 2330"/>
                <a:gd name="T44" fmla="*/ 786 w 1438"/>
                <a:gd name="T45" fmla="*/ 1160 h 2330"/>
                <a:gd name="T46" fmla="*/ 744 w 1438"/>
                <a:gd name="T47" fmla="*/ 1126 h 2330"/>
                <a:gd name="T48" fmla="*/ 762 w 1438"/>
                <a:gd name="T49" fmla="*/ 1090 h 2330"/>
                <a:gd name="T50" fmla="*/ 760 w 1438"/>
                <a:gd name="T51" fmla="*/ 1060 h 2330"/>
                <a:gd name="T52" fmla="*/ 788 w 1438"/>
                <a:gd name="T53" fmla="*/ 1042 h 2330"/>
                <a:gd name="T54" fmla="*/ 794 w 1438"/>
                <a:gd name="T55" fmla="*/ 998 h 2330"/>
                <a:gd name="T56" fmla="*/ 792 w 1438"/>
                <a:gd name="T57" fmla="*/ 968 h 2330"/>
                <a:gd name="T58" fmla="*/ 788 w 1438"/>
                <a:gd name="T59" fmla="*/ 944 h 2330"/>
                <a:gd name="T60" fmla="*/ 830 w 1438"/>
                <a:gd name="T61" fmla="*/ 866 h 2330"/>
                <a:gd name="T62" fmla="*/ 806 w 1438"/>
                <a:gd name="T63" fmla="*/ 802 h 2330"/>
                <a:gd name="T64" fmla="*/ 792 w 1438"/>
                <a:gd name="T65" fmla="*/ 776 h 2330"/>
                <a:gd name="T66" fmla="*/ 772 w 1438"/>
                <a:gd name="T67" fmla="*/ 772 h 2330"/>
                <a:gd name="T68" fmla="*/ 744 w 1438"/>
                <a:gd name="T69" fmla="*/ 734 h 2330"/>
                <a:gd name="T70" fmla="*/ 744 w 1438"/>
                <a:gd name="T71" fmla="*/ 704 h 2330"/>
                <a:gd name="T72" fmla="*/ 704 w 1438"/>
                <a:gd name="T73" fmla="*/ 646 h 2330"/>
                <a:gd name="T74" fmla="*/ 680 w 1438"/>
                <a:gd name="T75" fmla="*/ 590 h 2330"/>
                <a:gd name="T76" fmla="*/ 648 w 1438"/>
                <a:gd name="T77" fmla="*/ 570 h 2330"/>
                <a:gd name="T78" fmla="*/ 608 w 1438"/>
                <a:gd name="T79" fmla="*/ 518 h 2330"/>
                <a:gd name="T80" fmla="*/ 628 w 1438"/>
                <a:gd name="T81" fmla="*/ 510 h 2330"/>
                <a:gd name="T82" fmla="*/ 618 w 1438"/>
                <a:gd name="T83" fmla="*/ 490 h 2330"/>
                <a:gd name="T84" fmla="*/ 624 w 1438"/>
                <a:gd name="T85" fmla="*/ 450 h 2330"/>
                <a:gd name="T86" fmla="*/ 606 w 1438"/>
                <a:gd name="T87" fmla="*/ 400 h 2330"/>
                <a:gd name="T88" fmla="*/ 436 w 1438"/>
                <a:gd name="T89" fmla="*/ 0 h 2330"/>
                <a:gd name="T90" fmla="*/ 280 w 1438"/>
                <a:gd name="T91" fmla="*/ 760 h 2330"/>
                <a:gd name="T92" fmla="*/ 282 w 1438"/>
                <a:gd name="T93" fmla="*/ 810 h 2330"/>
                <a:gd name="T94" fmla="*/ 274 w 1438"/>
                <a:gd name="T95" fmla="*/ 878 h 2330"/>
                <a:gd name="T96" fmla="*/ 300 w 1438"/>
                <a:gd name="T97" fmla="*/ 956 h 2330"/>
                <a:gd name="T98" fmla="*/ 346 w 1438"/>
                <a:gd name="T99" fmla="*/ 1022 h 2330"/>
                <a:gd name="T100" fmla="*/ 278 w 1438"/>
                <a:gd name="T101" fmla="*/ 1126 h 2330"/>
                <a:gd name="T102" fmla="*/ 226 w 1438"/>
                <a:gd name="T103" fmla="*/ 1200 h 2330"/>
                <a:gd name="T104" fmla="*/ 212 w 1438"/>
                <a:gd name="T105" fmla="*/ 1236 h 2330"/>
                <a:gd name="T106" fmla="*/ 164 w 1438"/>
                <a:gd name="T107" fmla="*/ 1276 h 2330"/>
                <a:gd name="T108" fmla="*/ 120 w 1438"/>
                <a:gd name="T109" fmla="*/ 1334 h 2330"/>
                <a:gd name="T110" fmla="*/ 110 w 1438"/>
                <a:gd name="T111" fmla="*/ 1400 h 2330"/>
                <a:gd name="T112" fmla="*/ 152 w 1438"/>
                <a:gd name="T113" fmla="*/ 1424 h 2330"/>
                <a:gd name="T114" fmla="*/ 156 w 1438"/>
                <a:gd name="T115" fmla="*/ 1452 h 2330"/>
                <a:gd name="T116" fmla="*/ 146 w 1438"/>
                <a:gd name="T117" fmla="*/ 1490 h 2330"/>
                <a:gd name="T118" fmla="*/ 116 w 1438"/>
                <a:gd name="T119" fmla="*/ 1544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8" h="2330">
                  <a:moveTo>
                    <a:pt x="6" y="2094"/>
                  </a:moveTo>
                  <a:lnTo>
                    <a:pt x="358" y="2166"/>
                  </a:lnTo>
                  <a:lnTo>
                    <a:pt x="658" y="2220"/>
                  </a:lnTo>
                  <a:lnTo>
                    <a:pt x="746" y="2238"/>
                  </a:lnTo>
                  <a:lnTo>
                    <a:pt x="1062" y="2290"/>
                  </a:lnTo>
                  <a:lnTo>
                    <a:pt x="1326" y="2330"/>
                  </a:lnTo>
                  <a:lnTo>
                    <a:pt x="1438" y="1570"/>
                  </a:lnTo>
                  <a:lnTo>
                    <a:pt x="1418" y="1552"/>
                  </a:lnTo>
                  <a:lnTo>
                    <a:pt x="1408" y="1530"/>
                  </a:lnTo>
                  <a:lnTo>
                    <a:pt x="1408" y="1530"/>
                  </a:lnTo>
                  <a:lnTo>
                    <a:pt x="1404" y="1516"/>
                  </a:lnTo>
                  <a:lnTo>
                    <a:pt x="1398" y="1504"/>
                  </a:lnTo>
                  <a:lnTo>
                    <a:pt x="1394" y="1496"/>
                  </a:lnTo>
                  <a:lnTo>
                    <a:pt x="1394" y="1496"/>
                  </a:lnTo>
                  <a:lnTo>
                    <a:pt x="1384" y="1490"/>
                  </a:lnTo>
                  <a:lnTo>
                    <a:pt x="1380" y="1490"/>
                  </a:lnTo>
                  <a:lnTo>
                    <a:pt x="1374" y="1490"/>
                  </a:lnTo>
                  <a:lnTo>
                    <a:pt x="1374" y="1490"/>
                  </a:lnTo>
                  <a:lnTo>
                    <a:pt x="1370" y="1492"/>
                  </a:lnTo>
                  <a:lnTo>
                    <a:pt x="1366" y="1496"/>
                  </a:lnTo>
                  <a:lnTo>
                    <a:pt x="1356" y="1506"/>
                  </a:lnTo>
                  <a:lnTo>
                    <a:pt x="1348" y="1518"/>
                  </a:lnTo>
                  <a:lnTo>
                    <a:pt x="1342" y="1530"/>
                  </a:lnTo>
                  <a:lnTo>
                    <a:pt x="1342" y="1530"/>
                  </a:lnTo>
                  <a:lnTo>
                    <a:pt x="1344" y="1536"/>
                  </a:lnTo>
                  <a:lnTo>
                    <a:pt x="1344" y="1540"/>
                  </a:lnTo>
                  <a:lnTo>
                    <a:pt x="1342" y="1542"/>
                  </a:lnTo>
                  <a:lnTo>
                    <a:pt x="1342" y="1542"/>
                  </a:lnTo>
                  <a:lnTo>
                    <a:pt x="1340" y="1544"/>
                  </a:lnTo>
                  <a:lnTo>
                    <a:pt x="1336" y="1542"/>
                  </a:lnTo>
                  <a:lnTo>
                    <a:pt x="1324" y="1538"/>
                  </a:lnTo>
                  <a:lnTo>
                    <a:pt x="1314" y="1534"/>
                  </a:lnTo>
                  <a:lnTo>
                    <a:pt x="1306" y="1530"/>
                  </a:lnTo>
                  <a:lnTo>
                    <a:pt x="1306" y="1530"/>
                  </a:lnTo>
                  <a:lnTo>
                    <a:pt x="1296" y="1534"/>
                  </a:lnTo>
                  <a:lnTo>
                    <a:pt x="1290" y="1536"/>
                  </a:lnTo>
                  <a:lnTo>
                    <a:pt x="1286" y="1536"/>
                  </a:lnTo>
                  <a:lnTo>
                    <a:pt x="1286" y="1536"/>
                  </a:lnTo>
                  <a:lnTo>
                    <a:pt x="1282" y="1534"/>
                  </a:lnTo>
                  <a:lnTo>
                    <a:pt x="1276" y="1532"/>
                  </a:lnTo>
                  <a:lnTo>
                    <a:pt x="1270" y="1528"/>
                  </a:lnTo>
                  <a:lnTo>
                    <a:pt x="1266" y="1526"/>
                  </a:lnTo>
                  <a:lnTo>
                    <a:pt x="1266" y="1526"/>
                  </a:lnTo>
                  <a:lnTo>
                    <a:pt x="1258" y="1524"/>
                  </a:lnTo>
                  <a:lnTo>
                    <a:pt x="1246" y="1526"/>
                  </a:lnTo>
                  <a:lnTo>
                    <a:pt x="1236" y="1526"/>
                  </a:lnTo>
                  <a:lnTo>
                    <a:pt x="1228" y="1526"/>
                  </a:lnTo>
                  <a:lnTo>
                    <a:pt x="1228" y="1526"/>
                  </a:lnTo>
                  <a:lnTo>
                    <a:pt x="1218" y="1522"/>
                  </a:lnTo>
                  <a:lnTo>
                    <a:pt x="1208" y="1518"/>
                  </a:lnTo>
                  <a:lnTo>
                    <a:pt x="1196" y="1512"/>
                  </a:lnTo>
                  <a:lnTo>
                    <a:pt x="1186" y="1510"/>
                  </a:lnTo>
                  <a:lnTo>
                    <a:pt x="1186" y="1510"/>
                  </a:lnTo>
                  <a:lnTo>
                    <a:pt x="1180" y="1512"/>
                  </a:lnTo>
                  <a:lnTo>
                    <a:pt x="1176" y="1514"/>
                  </a:lnTo>
                  <a:lnTo>
                    <a:pt x="1176" y="1514"/>
                  </a:lnTo>
                  <a:lnTo>
                    <a:pt x="1166" y="1522"/>
                  </a:lnTo>
                  <a:lnTo>
                    <a:pt x="1162" y="1528"/>
                  </a:lnTo>
                  <a:lnTo>
                    <a:pt x="1156" y="1530"/>
                  </a:lnTo>
                  <a:lnTo>
                    <a:pt x="1156" y="1530"/>
                  </a:lnTo>
                  <a:lnTo>
                    <a:pt x="1146" y="1532"/>
                  </a:lnTo>
                  <a:lnTo>
                    <a:pt x="1138" y="1530"/>
                  </a:lnTo>
                  <a:lnTo>
                    <a:pt x="1116" y="1524"/>
                  </a:lnTo>
                  <a:lnTo>
                    <a:pt x="1116" y="1524"/>
                  </a:lnTo>
                  <a:lnTo>
                    <a:pt x="1100" y="1520"/>
                  </a:lnTo>
                  <a:lnTo>
                    <a:pt x="1088" y="1516"/>
                  </a:lnTo>
                  <a:lnTo>
                    <a:pt x="1078" y="1516"/>
                  </a:lnTo>
                  <a:lnTo>
                    <a:pt x="1078" y="1516"/>
                  </a:lnTo>
                  <a:lnTo>
                    <a:pt x="1068" y="1520"/>
                  </a:lnTo>
                  <a:lnTo>
                    <a:pt x="1062" y="1522"/>
                  </a:lnTo>
                  <a:lnTo>
                    <a:pt x="1058" y="1526"/>
                  </a:lnTo>
                  <a:lnTo>
                    <a:pt x="1058" y="1526"/>
                  </a:lnTo>
                  <a:lnTo>
                    <a:pt x="1056" y="1530"/>
                  </a:lnTo>
                  <a:lnTo>
                    <a:pt x="1056" y="1536"/>
                  </a:lnTo>
                  <a:lnTo>
                    <a:pt x="1056" y="1542"/>
                  </a:lnTo>
                  <a:lnTo>
                    <a:pt x="1054" y="1546"/>
                  </a:lnTo>
                  <a:lnTo>
                    <a:pt x="1054" y="1546"/>
                  </a:lnTo>
                  <a:lnTo>
                    <a:pt x="1052" y="1548"/>
                  </a:lnTo>
                  <a:lnTo>
                    <a:pt x="1048" y="1550"/>
                  </a:lnTo>
                  <a:lnTo>
                    <a:pt x="1048" y="1550"/>
                  </a:lnTo>
                  <a:lnTo>
                    <a:pt x="1042" y="1548"/>
                  </a:lnTo>
                  <a:lnTo>
                    <a:pt x="1036" y="1542"/>
                  </a:lnTo>
                  <a:lnTo>
                    <a:pt x="1028" y="1530"/>
                  </a:lnTo>
                  <a:lnTo>
                    <a:pt x="1028" y="1530"/>
                  </a:lnTo>
                  <a:lnTo>
                    <a:pt x="1022" y="1520"/>
                  </a:lnTo>
                  <a:lnTo>
                    <a:pt x="1016" y="1510"/>
                  </a:lnTo>
                  <a:lnTo>
                    <a:pt x="1016" y="1510"/>
                  </a:lnTo>
                  <a:lnTo>
                    <a:pt x="1018" y="1506"/>
                  </a:lnTo>
                  <a:lnTo>
                    <a:pt x="1018" y="1500"/>
                  </a:lnTo>
                  <a:lnTo>
                    <a:pt x="1020" y="1496"/>
                  </a:lnTo>
                  <a:lnTo>
                    <a:pt x="1020" y="1492"/>
                  </a:lnTo>
                  <a:lnTo>
                    <a:pt x="1020" y="1492"/>
                  </a:lnTo>
                  <a:lnTo>
                    <a:pt x="1018" y="1486"/>
                  </a:lnTo>
                  <a:lnTo>
                    <a:pt x="1014" y="1482"/>
                  </a:lnTo>
                  <a:lnTo>
                    <a:pt x="1012" y="1476"/>
                  </a:lnTo>
                  <a:lnTo>
                    <a:pt x="1010" y="1472"/>
                  </a:lnTo>
                  <a:lnTo>
                    <a:pt x="1010" y="1472"/>
                  </a:lnTo>
                  <a:lnTo>
                    <a:pt x="1010" y="1452"/>
                  </a:lnTo>
                  <a:lnTo>
                    <a:pt x="1010" y="1452"/>
                  </a:lnTo>
                  <a:lnTo>
                    <a:pt x="1008" y="1434"/>
                  </a:lnTo>
                  <a:lnTo>
                    <a:pt x="1006" y="1426"/>
                  </a:lnTo>
                  <a:lnTo>
                    <a:pt x="1004" y="1418"/>
                  </a:lnTo>
                  <a:lnTo>
                    <a:pt x="1004" y="1418"/>
                  </a:lnTo>
                  <a:lnTo>
                    <a:pt x="994" y="1406"/>
                  </a:lnTo>
                  <a:lnTo>
                    <a:pt x="988" y="1402"/>
                  </a:lnTo>
                  <a:lnTo>
                    <a:pt x="982" y="1398"/>
                  </a:lnTo>
                  <a:lnTo>
                    <a:pt x="982" y="1398"/>
                  </a:lnTo>
                  <a:lnTo>
                    <a:pt x="978" y="1400"/>
                  </a:lnTo>
                  <a:lnTo>
                    <a:pt x="972" y="1402"/>
                  </a:lnTo>
                  <a:lnTo>
                    <a:pt x="966" y="1404"/>
                  </a:lnTo>
                  <a:lnTo>
                    <a:pt x="962" y="1404"/>
                  </a:lnTo>
                  <a:lnTo>
                    <a:pt x="962" y="1404"/>
                  </a:lnTo>
                  <a:lnTo>
                    <a:pt x="958" y="1402"/>
                  </a:lnTo>
                  <a:lnTo>
                    <a:pt x="954" y="1396"/>
                  </a:lnTo>
                  <a:lnTo>
                    <a:pt x="948" y="1386"/>
                  </a:lnTo>
                  <a:lnTo>
                    <a:pt x="948" y="1386"/>
                  </a:lnTo>
                  <a:lnTo>
                    <a:pt x="944" y="1376"/>
                  </a:lnTo>
                  <a:lnTo>
                    <a:pt x="942" y="1366"/>
                  </a:lnTo>
                  <a:lnTo>
                    <a:pt x="942" y="1366"/>
                  </a:lnTo>
                  <a:lnTo>
                    <a:pt x="944" y="1358"/>
                  </a:lnTo>
                  <a:lnTo>
                    <a:pt x="946" y="1352"/>
                  </a:lnTo>
                  <a:lnTo>
                    <a:pt x="950" y="1344"/>
                  </a:lnTo>
                  <a:lnTo>
                    <a:pt x="950" y="1338"/>
                  </a:lnTo>
                  <a:lnTo>
                    <a:pt x="950" y="1338"/>
                  </a:lnTo>
                  <a:lnTo>
                    <a:pt x="950" y="1330"/>
                  </a:lnTo>
                  <a:lnTo>
                    <a:pt x="950" y="1320"/>
                  </a:lnTo>
                  <a:lnTo>
                    <a:pt x="950" y="1320"/>
                  </a:lnTo>
                  <a:lnTo>
                    <a:pt x="946" y="1310"/>
                  </a:lnTo>
                  <a:lnTo>
                    <a:pt x="944" y="1300"/>
                  </a:lnTo>
                  <a:lnTo>
                    <a:pt x="944" y="1300"/>
                  </a:lnTo>
                  <a:lnTo>
                    <a:pt x="936" y="1290"/>
                  </a:lnTo>
                  <a:lnTo>
                    <a:pt x="928" y="1280"/>
                  </a:lnTo>
                  <a:lnTo>
                    <a:pt x="928" y="1280"/>
                  </a:lnTo>
                  <a:lnTo>
                    <a:pt x="924" y="1270"/>
                  </a:lnTo>
                  <a:lnTo>
                    <a:pt x="918" y="1258"/>
                  </a:lnTo>
                  <a:lnTo>
                    <a:pt x="914" y="1240"/>
                  </a:lnTo>
                  <a:lnTo>
                    <a:pt x="906" y="1188"/>
                  </a:lnTo>
                  <a:lnTo>
                    <a:pt x="906" y="1188"/>
                  </a:lnTo>
                  <a:lnTo>
                    <a:pt x="908" y="1172"/>
                  </a:lnTo>
                  <a:lnTo>
                    <a:pt x="908" y="1158"/>
                  </a:lnTo>
                  <a:lnTo>
                    <a:pt x="906" y="1148"/>
                  </a:lnTo>
                  <a:lnTo>
                    <a:pt x="906" y="1148"/>
                  </a:lnTo>
                  <a:lnTo>
                    <a:pt x="902" y="1144"/>
                  </a:lnTo>
                  <a:lnTo>
                    <a:pt x="896" y="1138"/>
                  </a:lnTo>
                  <a:lnTo>
                    <a:pt x="890" y="1134"/>
                  </a:lnTo>
                  <a:lnTo>
                    <a:pt x="886" y="1130"/>
                  </a:lnTo>
                  <a:lnTo>
                    <a:pt x="886" y="1130"/>
                  </a:lnTo>
                  <a:lnTo>
                    <a:pt x="886" y="1120"/>
                  </a:lnTo>
                  <a:lnTo>
                    <a:pt x="886" y="1114"/>
                  </a:lnTo>
                  <a:lnTo>
                    <a:pt x="884" y="1112"/>
                  </a:lnTo>
                  <a:lnTo>
                    <a:pt x="884" y="1112"/>
                  </a:lnTo>
                  <a:lnTo>
                    <a:pt x="884" y="1112"/>
                  </a:lnTo>
                  <a:lnTo>
                    <a:pt x="866" y="1120"/>
                  </a:lnTo>
                  <a:lnTo>
                    <a:pt x="846" y="1134"/>
                  </a:lnTo>
                  <a:lnTo>
                    <a:pt x="822" y="1146"/>
                  </a:lnTo>
                  <a:lnTo>
                    <a:pt x="804" y="1156"/>
                  </a:lnTo>
                  <a:lnTo>
                    <a:pt x="804" y="1156"/>
                  </a:lnTo>
                  <a:lnTo>
                    <a:pt x="794" y="1160"/>
                  </a:lnTo>
                  <a:lnTo>
                    <a:pt x="790" y="1160"/>
                  </a:lnTo>
                  <a:lnTo>
                    <a:pt x="786" y="1160"/>
                  </a:lnTo>
                  <a:lnTo>
                    <a:pt x="786" y="1160"/>
                  </a:lnTo>
                  <a:lnTo>
                    <a:pt x="778" y="1154"/>
                  </a:lnTo>
                  <a:lnTo>
                    <a:pt x="772" y="1146"/>
                  </a:lnTo>
                  <a:lnTo>
                    <a:pt x="766" y="1134"/>
                  </a:lnTo>
                  <a:lnTo>
                    <a:pt x="766" y="1134"/>
                  </a:lnTo>
                  <a:lnTo>
                    <a:pt x="756" y="1132"/>
                  </a:lnTo>
                  <a:lnTo>
                    <a:pt x="748" y="1130"/>
                  </a:lnTo>
                  <a:lnTo>
                    <a:pt x="744" y="1126"/>
                  </a:lnTo>
                  <a:lnTo>
                    <a:pt x="744" y="1126"/>
                  </a:lnTo>
                  <a:lnTo>
                    <a:pt x="744" y="1122"/>
                  </a:lnTo>
                  <a:lnTo>
                    <a:pt x="744" y="1116"/>
                  </a:lnTo>
                  <a:lnTo>
                    <a:pt x="750" y="1104"/>
                  </a:lnTo>
                  <a:lnTo>
                    <a:pt x="750" y="1104"/>
                  </a:lnTo>
                  <a:lnTo>
                    <a:pt x="758" y="1096"/>
                  </a:lnTo>
                  <a:lnTo>
                    <a:pt x="762" y="1090"/>
                  </a:lnTo>
                  <a:lnTo>
                    <a:pt x="764" y="1086"/>
                  </a:lnTo>
                  <a:lnTo>
                    <a:pt x="764" y="1086"/>
                  </a:lnTo>
                  <a:lnTo>
                    <a:pt x="764" y="1082"/>
                  </a:lnTo>
                  <a:lnTo>
                    <a:pt x="762" y="1076"/>
                  </a:lnTo>
                  <a:lnTo>
                    <a:pt x="758" y="1066"/>
                  </a:lnTo>
                  <a:lnTo>
                    <a:pt x="758" y="1066"/>
                  </a:lnTo>
                  <a:lnTo>
                    <a:pt x="760" y="1060"/>
                  </a:lnTo>
                  <a:lnTo>
                    <a:pt x="762" y="1056"/>
                  </a:lnTo>
                  <a:lnTo>
                    <a:pt x="770" y="1046"/>
                  </a:lnTo>
                  <a:lnTo>
                    <a:pt x="770" y="1046"/>
                  </a:lnTo>
                  <a:lnTo>
                    <a:pt x="774" y="1046"/>
                  </a:lnTo>
                  <a:lnTo>
                    <a:pt x="780" y="1044"/>
                  </a:lnTo>
                  <a:lnTo>
                    <a:pt x="786" y="1044"/>
                  </a:lnTo>
                  <a:lnTo>
                    <a:pt x="788" y="1042"/>
                  </a:lnTo>
                  <a:lnTo>
                    <a:pt x="788" y="1042"/>
                  </a:lnTo>
                  <a:lnTo>
                    <a:pt x="794" y="1034"/>
                  </a:lnTo>
                  <a:lnTo>
                    <a:pt x="796" y="1024"/>
                  </a:lnTo>
                  <a:lnTo>
                    <a:pt x="796" y="1012"/>
                  </a:lnTo>
                  <a:lnTo>
                    <a:pt x="796" y="1004"/>
                  </a:lnTo>
                  <a:lnTo>
                    <a:pt x="796" y="1004"/>
                  </a:lnTo>
                  <a:lnTo>
                    <a:pt x="794" y="998"/>
                  </a:lnTo>
                  <a:lnTo>
                    <a:pt x="790" y="994"/>
                  </a:lnTo>
                  <a:lnTo>
                    <a:pt x="786" y="988"/>
                  </a:lnTo>
                  <a:lnTo>
                    <a:pt x="786" y="984"/>
                  </a:lnTo>
                  <a:lnTo>
                    <a:pt x="786" y="984"/>
                  </a:lnTo>
                  <a:lnTo>
                    <a:pt x="786" y="980"/>
                  </a:lnTo>
                  <a:lnTo>
                    <a:pt x="790" y="974"/>
                  </a:lnTo>
                  <a:lnTo>
                    <a:pt x="792" y="968"/>
                  </a:lnTo>
                  <a:lnTo>
                    <a:pt x="794" y="964"/>
                  </a:lnTo>
                  <a:lnTo>
                    <a:pt x="794" y="964"/>
                  </a:lnTo>
                  <a:lnTo>
                    <a:pt x="794" y="960"/>
                  </a:lnTo>
                  <a:lnTo>
                    <a:pt x="792" y="954"/>
                  </a:lnTo>
                  <a:lnTo>
                    <a:pt x="790" y="950"/>
                  </a:lnTo>
                  <a:lnTo>
                    <a:pt x="788" y="944"/>
                  </a:lnTo>
                  <a:lnTo>
                    <a:pt x="788" y="944"/>
                  </a:lnTo>
                  <a:lnTo>
                    <a:pt x="792" y="940"/>
                  </a:lnTo>
                  <a:lnTo>
                    <a:pt x="796" y="936"/>
                  </a:lnTo>
                  <a:lnTo>
                    <a:pt x="804" y="926"/>
                  </a:lnTo>
                  <a:lnTo>
                    <a:pt x="804" y="926"/>
                  </a:lnTo>
                  <a:lnTo>
                    <a:pt x="808" y="914"/>
                  </a:lnTo>
                  <a:lnTo>
                    <a:pt x="810" y="906"/>
                  </a:lnTo>
                  <a:lnTo>
                    <a:pt x="830" y="866"/>
                  </a:lnTo>
                  <a:lnTo>
                    <a:pt x="852" y="808"/>
                  </a:lnTo>
                  <a:lnTo>
                    <a:pt x="832" y="800"/>
                  </a:lnTo>
                  <a:lnTo>
                    <a:pt x="832" y="800"/>
                  </a:lnTo>
                  <a:lnTo>
                    <a:pt x="822" y="802"/>
                  </a:lnTo>
                  <a:lnTo>
                    <a:pt x="812" y="802"/>
                  </a:lnTo>
                  <a:lnTo>
                    <a:pt x="806" y="802"/>
                  </a:lnTo>
                  <a:lnTo>
                    <a:pt x="806" y="802"/>
                  </a:lnTo>
                  <a:lnTo>
                    <a:pt x="796" y="798"/>
                  </a:lnTo>
                  <a:lnTo>
                    <a:pt x="790" y="794"/>
                  </a:lnTo>
                  <a:lnTo>
                    <a:pt x="788" y="790"/>
                  </a:lnTo>
                  <a:lnTo>
                    <a:pt x="788" y="790"/>
                  </a:lnTo>
                  <a:lnTo>
                    <a:pt x="788" y="786"/>
                  </a:lnTo>
                  <a:lnTo>
                    <a:pt x="790" y="780"/>
                  </a:lnTo>
                  <a:lnTo>
                    <a:pt x="792" y="776"/>
                  </a:lnTo>
                  <a:lnTo>
                    <a:pt x="790" y="772"/>
                  </a:lnTo>
                  <a:lnTo>
                    <a:pt x="790" y="772"/>
                  </a:lnTo>
                  <a:lnTo>
                    <a:pt x="788" y="770"/>
                  </a:lnTo>
                  <a:lnTo>
                    <a:pt x="782" y="770"/>
                  </a:lnTo>
                  <a:lnTo>
                    <a:pt x="776" y="772"/>
                  </a:lnTo>
                  <a:lnTo>
                    <a:pt x="772" y="772"/>
                  </a:lnTo>
                  <a:lnTo>
                    <a:pt x="772" y="772"/>
                  </a:lnTo>
                  <a:lnTo>
                    <a:pt x="768" y="768"/>
                  </a:lnTo>
                  <a:lnTo>
                    <a:pt x="766" y="762"/>
                  </a:lnTo>
                  <a:lnTo>
                    <a:pt x="762" y="750"/>
                  </a:lnTo>
                  <a:lnTo>
                    <a:pt x="762" y="750"/>
                  </a:lnTo>
                  <a:lnTo>
                    <a:pt x="752" y="742"/>
                  </a:lnTo>
                  <a:lnTo>
                    <a:pt x="748" y="738"/>
                  </a:lnTo>
                  <a:lnTo>
                    <a:pt x="744" y="734"/>
                  </a:lnTo>
                  <a:lnTo>
                    <a:pt x="744" y="734"/>
                  </a:lnTo>
                  <a:lnTo>
                    <a:pt x="740" y="724"/>
                  </a:lnTo>
                  <a:lnTo>
                    <a:pt x="740" y="712"/>
                  </a:lnTo>
                  <a:lnTo>
                    <a:pt x="740" y="712"/>
                  </a:lnTo>
                  <a:lnTo>
                    <a:pt x="742" y="708"/>
                  </a:lnTo>
                  <a:lnTo>
                    <a:pt x="744" y="704"/>
                  </a:lnTo>
                  <a:lnTo>
                    <a:pt x="744" y="704"/>
                  </a:lnTo>
                  <a:lnTo>
                    <a:pt x="742" y="698"/>
                  </a:lnTo>
                  <a:lnTo>
                    <a:pt x="738" y="694"/>
                  </a:lnTo>
                  <a:lnTo>
                    <a:pt x="728" y="684"/>
                  </a:lnTo>
                  <a:lnTo>
                    <a:pt x="728" y="684"/>
                  </a:lnTo>
                  <a:lnTo>
                    <a:pt x="716" y="666"/>
                  </a:lnTo>
                  <a:lnTo>
                    <a:pt x="704" y="646"/>
                  </a:lnTo>
                  <a:lnTo>
                    <a:pt x="704" y="646"/>
                  </a:lnTo>
                  <a:lnTo>
                    <a:pt x="696" y="624"/>
                  </a:lnTo>
                  <a:lnTo>
                    <a:pt x="696" y="624"/>
                  </a:lnTo>
                  <a:lnTo>
                    <a:pt x="690" y="616"/>
                  </a:lnTo>
                  <a:lnTo>
                    <a:pt x="684" y="606"/>
                  </a:lnTo>
                  <a:lnTo>
                    <a:pt x="684" y="606"/>
                  </a:lnTo>
                  <a:lnTo>
                    <a:pt x="680" y="596"/>
                  </a:lnTo>
                  <a:lnTo>
                    <a:pt x="680" y="590"/>
                  </a:lnTo>
                  <a:lnTo>
                    <a:pt x="678" y="586"/>
                  </a:lnTo>
                  <a:lnTo>
                    <a:pt x="678" y="586"/>
                  </a:lnTo>
                  <a:lnTo>
                    <a:pt x="672" y="582"/>
                  </a:lnTo>
                  <a:lnTo>
                    <a:pt x="662" y="578"/>
                  </a:lnTo>
                  <a:lnTo>
                    <a:pt x="654" y="574"/>
                  </a:lnTo>
                  <a:lnTo>
                    <a:pt x="648" y="570"/>
                  </a:lnTo>
                  <a:lnTo>
                    <a:pt x="648" y="570"/>
                  </a:lnTo>
                  <a:lnTo>
                    <a:pt x="644" y="560"/>
                  </a:lnTo>
                  <a:lnTo>
                    <a:pt x="640" y="550"/>
                  </a:lnTo>
                  <a:lnTo>
                    <a:pt x="640" y="550"/>
                  </a:lnTo>
                  <a:lnTo>
                    <a:pt x="632" y="542"/>
                  </a:lnTo>
                  <a:lnTo>
                    <a:pt x="620" y="532"/>
                  </a:lnTo>
                  <a:lnTo>
                    <a:pt x="610" y="522"/>
                  </a:lnTo>
                  <a:lnTo>
                    <a:pt x="608" y="518"/>
                  </a:lnTo>
                  <a:lnTo>
                    <a:pt x="608" y="514"/>
                  </a:lnTo>
                  <a:lnTo>
                    <a:pt x="608" y="514"/>
                  </a:lnTo>
                  <a:lnTo>
                    <a:pt x="610" y="512"/>
                  </a:lnTo>
                  <a:lnTo>
                    <a:pt x="612" y="512"/>
                  </a:lnTo>
                  <a:lnTo>
                    <a:pt x="618" y="512"/>
                  </a:lnTo>
                  <a:lnTo>
                    <a:pt x="624" y="512"/>
                  </a:lnTo>
                  <a:lnTo>
                    <a:pt x="628" y="510"/>
                  </a:lnTo>
                  <a:lnTo>
                    <a:pt x="628" y="510"/>
                  </a:lnTo>
                  <a:lnTo>
                    <a:pt x="628" y="510"/>
                  </a:lnTo>
                  <a:lnTo>
                    <a:pt x="628" y="506"/>
                  </a:lnTo>
                  <a:lnTo>
                    <a:pt x="624" y="500"/>
                  </a:lnTo>
                  <a:lnTo>
                    <a:pt x="620" y="496"/>
                  </a:lnTo>
                  <a:lnTo>
                    <a:pt x="618" y="490"/>
                  </a:lnTo>
                  <a:lnTo>
                    <a:pt x="618" y="490"/>
                  </a:lnTo>
                  <a:lnTo>
                    <a:pt x="618" y="486"/>
                  </a:lnTo>
                  <a:lnTo>
                    <a:pt x="622" y="480"/>
                  </a:lnTo>
                  <a:lnTo>
                    <a:pt x="624" y="474"/>
                  </a:lnTo>
                  <a:lnTo>
                    <a:pt x="626" y="470"/>
                  </a:lnTo>
                  <a:lnTo>
                    <a:pt x="626" y="470"/>
                  </a:lnTo>
                  <a:lnTo>
                    <a:pt x="626" y="460"/>
                  </a:lnTo>
                  <a:lnTo>
                    <a:pt x="624" y="450"/>
                  </a:lnTo>
                  <a:lnTo>
                    <a:pt x="624" y="450"/>
                  </a:lnTo>
                  <a:lnTo>
                    <a:pt x="614" y="430"/>
                  </a:lnTo>
                  <a:lnTo>
                    <a:pt x="610" y="418"/>
                  </a:lnTo>
                  <a:lnTo>
                    <a:pt x="606" y="410"/>
                  </a:lnTo>
                  <a:lnTo>
                    <a:pt x="606" y="410"/>
                  </a:lnTo>
                  <a:lnTo>
                    <a:pt x="606" y="400"/>
                  </a:lnTo>
                  <a:lnTo>
                    <a:pt x="606" y="400"/>
                  </a:lnTo>
                  <a:lnTo>
                    <a:pt x="600" y="384"/>
                  </a:lnTo>
                  <a:lnTo>
                    <a:pt x="588" y="364"/>
                  </a:lnTo>
                  <a:lnTo>
                    <a:pt x="574" y="342"/>
                  </a:lnTo>
                  <a:lnTo>
                    <a:pt x="632" y="52"/>
                  </a:lnTo>
                  <a:lnTo>
                    <a:pt x="634" y="42"/>
                  </a:lnTo>
                  <a:lnTo>
                    <a:pt x="590" y="32"/>
                  </a:lnTo>
                  <a:lnTo>
                    <a:pt x="436" y="0"/>
                  </a:lnTo>
                  <a:lnTo>
                    <a:pt x="434" y="12"/>
                  </a:lnTo>
                  <a:lnTo>
                    <a:pt x="288" y="698"/>
                  </a:lnTo>
                  <a:lnTo>
                    <a:pt x="288" y="698"/>
                  </a:lnTo>
                  <a:lnTo>
                    <a:pt x="286" y="724"/>
                  </a:lnTo>
                  <a:lnTo>
                    <a:pt x="284" y="744"/>
                  </a:lnTo>
                  <a:lnTo>
                    <a:pt x="280" y="760"/>
                  </a:lnTo>
                  <a:lnTo>
                    <a:pt x="280" y="760"/>
                  </a:lnTo>
                  <a:lnTo>
                    <a:pt x="274" y="770"/>
                  </a:lnTo>
                  <a:lnTo>
                    <a:pt x="272" y="774"/>
                  </a:lnTo>
                  <a:lnTo>
                    <a:pt x="270" y="778"/>
                  </a:lnTo>
                  <a:lnTo>
                    <a:pt x="270" y="778"/>
                  </a:lnTo>
                  <a:lnTo>
                    <a:pt x="272" y="788"/>
                  </a:lnTo>
                  <a:lnTo>
                    <a:pt x="276" y="798"/>
                  </a:lnTo>
                  <a:lnTo>
                    <a:pt x="282" y="810"/>
                  </a:lnTo>
                  <a:lnTo>
                    <a:pt x="284" y="818"/>
                  </a:lnTo>
                  <a:lnTo>
                    <a:pt x="284" y="818"/>
                  </a:lnTo>
                  <a:lnTo>
                    <a:pt x="282" y="832"/>
                  </a:lnTo>
                  <a:lnTo>
                    <a:pt x="280" y="848"/>
                  </a:lnTo>
                  <a:lnTo>
                    <a:pt x="276" y="866"/>
                  </a:lnTo>
                  <a:lnTo>
                    <a:pt x="274" y="878"/>
                  </a:lnTo>
                  <a:lnTo>
                    <a:pt x="274" y="878"/>
                  </a:lnTo>
                  <a:lnTo>
                    <a:pt x="276" y="888"/>
                  </a:lnTo>
                  <a:lnTo>
                    <a:pt x="280" y="898"/>
                  </a:lnTo>
                  <a:lnTo>
                    <a:pt x="280" y="898"/>
                  </a:lnTo>
                  <a:lnTo>
                    <a:pt x="284" y="924"/>
                  </a:lnTo>
                  <a:lnTo>
                    <a:pt x="294" y="944"/>
                  </a:lnTo>
                  <a:lnTo>
                    <a:pt x="300" y="956"/>
                  </a:lnTo>
                  <a:lnTo>
                    <a:pt x="300" y="956"/>
                  </a:lnTo>
                  <a:lnTo>
                    <a:pt x="318" y="970"/>
                  </a:lnTo>
                  <a:lnTo>
                    <a:pt x="330" y="982"/>
                  </a:lnTo>
                  <a:lnTo>
                    <a:pt x="338" y="992"/>
                  </a:lnTo>
                  <a:lnTo>
                    <a:pt x="338" y="992"/>
                  </a:lnTo>
                  <a:lnTo>
                    <a:pt x="342" y="1000"/>
                  </a:lnTo>
                  <a:lnTo>
                    <a:pt x="344" y="1012"/>
                  </a:lnTo>
                  <a:lnTo>
                    <a:pt x="346" y="1022"/>
                  </a:lnTo>
                  <a:lnTo>
                    <a:pt x="346" y="1032"/>
                  </a:lnTo>
                  <a:lnTo>
                    <a:pt x="346" y="1032"/>
                  </a:lnTo>
                  <a:lnTo>
                    <a:pt x="340" y="1042"/>
                  </a:lnTo>
                  <a:lnTo>
                    <a:pt x="334" y="1050"/>
                  </a:lnTo>
                  <a:lnTo>
                    <a:pt x="290" y="1102"/>
                  </a:lnTo>
                  <a:lnTo>
                    <a:pt x="290" y="1102"/>
                  </a:lnTo>
                  <a:lnTo>
                    <a:pt x="278" y="1126"/>
                  </a:lnTo>
                  <a:lnTo>
                    <a:pt x="268" y="1146"/>
                  </a:lnTo>
                  <a:lnTo>
                    <a:pt x="260" y="1162"/>
                  </a:lnTo>
                  <a:lnTo>
                    <a:pt x="260" y="1162"/>
                  </a:lnTo>
                  <a:lnTo>
                    <a:pt x="252" y="1170"/>
                  </a:lnTo>
                  <a:lnTo>
                    <a:pt x="242" y="1180"/>
                  </a:lnTo>
                  <a:lnTo>
                    <a:pt x="232" y="1190"/>
                  </a:lnTo>
                  <a:lnTo>
                    <a:pt x="226" y="1200"/>
                  </a:lnTo>
                  <a:lnTo>
                    <a:pt x="226" y="1200"/>
                  </a:lnTo>
                  <a:lnTo>
                    <a:pt x="224" y="1208"/>
                  </a:lnTo>
                  <a:lnTo>
                    <a:pt x="224" y="1216"/>
                  </a:lnTo>
                  <a:lnTo>
                    <a:pt x="224" y="1216"/>
                  </a:lnTo>
                  <a:lnTo>
                    <a:pt x="218" y="1228"/>
                  </a:lnTo>
                  <a:lnTo>
                    <a:pt x="212" y="1236"/>
                  </a:lnTo>
                  <a:lnTo>
                    <a:pt x="212" y="1236"/>
                  </a:lnTo>
                  <a:lnTo>
                    <a:pt x="206" y="1244"/>
                  </a:lnTo>
                  <a:lnTo>
                    <a:pt x="196" y="1256"/>
                  </a:lnTo>
                  <a:lnTo>
                    <a:pt x="196" y="1256"/>
                  </a:lnTo>
                  <a:lnTo>
                    <a:pt x="178" y="1266"/>
                  </a:lnTo>
                  <a:lnTo>
                    <a:pt x="170" y="1272"/>
                  </a:lnTo>
                  <a:lnTo>
                    <a:pt x="164" y="1276"/>
                  </a:lnTo>
                  <a:lnTo>
                    <a:pt x="164" y="1276"/>
                  </a:lnTo>
                  <a:lnTo>
                    <a:pt x="156" y="1284"/>
                  </a:lnTo>
                  <a:lnTo>
                    <a:pt x="150" y="1296"/>
                  </a:lnTo>
                  <a:lnTo>
                    <a:pt x="138" y="1314"/>
                  </a:lnTo>
                  <a:lnTo>
                    <a:pt x="138" y="1314"/>
                  </a:lnTo>
                  <a:lnTo>
                    <a:pt x="128" y="1324"/>
                  </a:lnTo>
                  <a:lnTo>
                    <a:pt x="124" y="1328"/>
                  </a:lnTo>
                  <a:lnTo>
                    <a:pt x="120" y="1334"/>
                  </a:lnTo>
                  <a:lnTo>
                    <a:pt x="120" y="1334"/>
                  </a:lnTo>
                  <a:lnTo>
                    <a:pt x="114" y="1346"/>
                  </a:lnTo>
                  <a:lnTo>
                    <a:pt x="110" y="1362"/>
                  </a:lnTo>
                  <a:lnTo>
                    <a:pt x="106" y="1380"/>
                  </a:lnTo>
                  <a:lnTo>
                    <a:pt x="106" y="1394"/>
                  </a:lnTo>
                  <a:lnTo>
                    <a:pt x="106" y="1394"/>
                  </a:lnTo>
                  <a:lnTo>
                    <a:pt x="110" y="1400"/>
                  </a:lnTo>
                  <a:lnTo>
                    <a:pt x="114" y="1404"/>
                  </a:lnTo>
                  <a:lnTo>
                    <a:pt x="114" y="1404"/>
                  </a:lnTo>
                  <a:lnTo>
                    <a:pt x="124" y="1408"/>
                  </a:lnTo>
                  <a:lnTo>
                    <a:pt x="134" y="1410"/>
                  </a:lnTo>
                  <a:lnTo>
                    <a:pt x="134" y="1410"/>
                  </a:lnTo>
                  <a:lnTo>
                    <a:pt x="142" y="1416"/>
                  </a:lnTo>
                  <a:lnTo>
                    <a:pt x="152" y="1424"/>
                  </a:lnTo>
                  <a:lnTo>
                    <a:pt x="152" y="1424"/>
                  </a:lnTo>
                  <a:lnTo>
                    <a:pt x="158" y="1432"/>
                  </a:lnTo>
                  <a:lnTo>
                    <a:pt x="162" y="1438"/>
                  </a:lnTo>
                  <a:lnTo>
                    <a:pt x="164" y="1442"/>
                  </a:lnTo>
                  <a:lnTo>
                    <a:pt x="164" y="1442"/>
                  </a:lnTo>
                  <a:lnTo>
                    <a:pt x="160" y="1448"/>
                  </a:lnTo>
                  <a:lnTo>
                    <a:pt x="156" y="1452"/>
                  </a:lnTo>
                  <a:lnTo>
                    <a:pt x="152" y="1458"/>
                  </a:lnTo>
                  <a:lnTo>
                    <a:pt x="148" y="1464"/>
                  </a:lnTo>
                  <a:lnTo>
                    <a:pt x="148" y="1464"/>
                  </a:lnTo>
                  <a:lnTo>
                    <a:pt x="148" y="1468"/>
                  </a:lnTo>
                  <a:lnTo>
                    <a:pt x="146" y="1476"/>
                  </a:lnTo>
                  <a:lnTo>
                    <a:pt x="146" y="1490"/>
                  </a:lnTo>
                  <a:lnTo>
                    <a:pt x="146" y="1490"/>
                  </a:lnTo>
                  <a:lnTo>
                    <a:pt x="140" y="1510"/>
                  </a:lnTo>
                  <a:lnTo>
                    <a:pt x="134" y="1520"/>
                  </a:lnTo>
                  <a:lnTo>
                    <a:pt x="130" y="1530"/>
                  </a:lnTo>
                  <a:lnTo>
                    <a:pt x="130" y="1530"/>
                  </a:lnTo>
                  <a:lnTo>
                    <a:pt x="122" y="1534"/>
                  </a:lnTo>
                  <a:lnTo>
                    <a:pt x="122" y="1534"/>
                  </a:lnTo>
                  <a:lnTo>
                    <a:pt x="116" y="1544"/>
                  </a:lnTo>
                  <a:lnTo>
                    <a:pt x="112" y="1550"/>
                  </a:lnTo>
                  <a:lnTo>
                    <a:pt x="2" y="2084"/>
                  </a:lnTo>
                  <a:lnTo>
                    <a:pt x="0" y="2092"/>
                  </a:lnTo>
                  <a:lnTo>
                    <a:pt x="6" y="209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7"/>
            <p:cNvSpPr>
              <a:spLocks noEditPoints="1"/>
            </p:cNvSpPr>
            <p:nvPr/>
          </p:nvSpPr>
          <p:spPr bwMode="auto">
            <a:xfrm>
              <a:off x="2879" y="1143"/>
              <a:ext cx="1452" cy="2342"/>
            </a:xfrm>
            <a:custGeom>
              <a:avLst/>
              <a:gdLst>
                <a:gd name="T0" fmla="*/ 132 w 1452"/>
                <a:gd name="T1" fmla="*/ 1532 h 2342"/>
                <a:gd name="T2" fmla="*/ 166 w 1452"/>
                <a:gd name="T3" fmla="*/ 1448 h 2342"/>
                <a:gd name="T4" fmla="*/ 108 w 1452"/>
                <a:gd name="T5" fmla="*/ 1386 h 2342"/>
                <a:gd name="T6" fmla="*/ 176 w 1452"/>
                <a:gd name="T7" fmla="*/ 1272 h 2342"/>
                <a:gd name="T8" fmla="*/ 236 w 1452"/>
                <a:gd name="T9" fmla="*/ 1192 h 2342"/>
                <a:gd name="T10" fmla="*/ 348 w 1452"/>
                <a:gd name="T11" fmla="*/ 1018 h 2342"/>
                <a:gd name="T12" fmla="*/ 278 w 1452"/>
                <a:gd name="T13" fmla="*/ 892 h 2342"/>
                <a:gd name="T14" fmla="*/ 272 w 1452"/>
                <a:gd name="T15" fmla="*/ 784 h 2342"/>
                <a:gd name="T16" fmla="*/ 620 w 1452"/>
                <a:gd name="T17" fmla="*/ 404 h 2342"/>
                <a:gd name="T18" fmla="*/ 636 w 1452"/>
                <a:gd name="T19" fmla="*/ 488 h 2342"/>
                <a:gd name="T20" fmla="*/ 626 w 1452"/>
                <a:gd name="T21" fmla="*/ 522 h 2342"/>
                <a:gd name="T22" fmla="*/ 672 w 1452"/>
                <a:gd name="T23" fmla="*/ 578 h 2342"/>
                <a:gd name="T24" fmla="*/ 718 w 1452"/>
                <a:gd name="T25" fmla="*/ 648 h 2342"/>
                <a:gd name="T26" fmla="*/ 754 w 1452"/>
                <a:gd name="T27" fmla="*/ 720 h 2342"/>
                <a:gd name="T28" fmla="*/ 796 w 1452"/>
                <a:gd name="T29" fmla="*/ 770 h 2342"/>
                <a:gd name="T30" fmla="*/ 832 w 1452"/>
                <a:gd name="T31" fmla="*/ 802 h 2342"/>
                <a:gd name="T32" fmla="*/ 804 w 1452"/>
                <a:gd name="T33" fmla="*/ 958 h 2342"/>
                <a:gd name="T34" fmla="*/ 810 w 1452"/>
                <a:gd name="T35" fmla="*/ 1018 h 2342"/>
                <a:gd name="T36" fmla="*/ 778 w 1452"/>
                <a:gd name="T37" fmla="*/ 1086 h 2342"/>
                <a:gd name="T38" fmla="*/ 780 w 1452"/>
                <a:gd name="T39" fmla="*/ 1136 h 2342"/>
                <a:gd name="T40" fmla="*/ 892 w 1452"/>
                <a:gd name="T41" fmla="*/ 1112 h 2342"/>
                <a:gd name="T42" fmla="*/ 926 w 1452"/>
                <a:gd name="T43" fmla="*/ 1246 h 2342"/>
                <a:gd name="T44" fmla="*/ 962 w 1452"/>
                <a:gd name="T45" fmla="*/ 1352 h 2342"/>
                <a:gd name="T46" fmla="*/ 990 w 1452"/>
                <a:gd name="T47" fmla="*/ 1400 h 2342"/>
                <a:gd name="T48" fmla="*/ 1028 w 1452"/>
                <a:gd name="T49" fmla="*/ 1484 h 2342"/>
                <a:gd name="T50" fmla="*/ 1052 w 1452"/>
                <a:gd name="T51" fmla="*/ 1548 h 2342"/>
                <a:gd name="T52" fmla="*/ 1108 w 1452"/>
                <a:gd name="T53" fmla="*/ 1520 h 2342"/>
                <a:gd name="T54" fmla="*/ 1194 w 1452"/>
                <a:gd name="T55" fmla="*/ 1510 h 2342"/>
                <a:gd name="T56" fmla="*/ 1286 w 1452"/>
                <a:gd name="T57" fmla="*/ 1532 h 2342"/>
                <a:gd name="T58" fmla="*/ 1346 w 1452"/>
                <a:gd name="T59" fmla="*/ 1542 h 2342"/>
                <a:gd name="T60" fmla="*/ 1410 w 1452"/>
                <a:gd name="T61" fmla="*/ 1504 h 2342"/>
                <a:gd name="T62" fmla="*/ 1422 w 1452"/>
                <a:gd name="T63" fmla="*/ 1560 h 2342"/>
                <a:gd name="T64" fmla="*/ 1356 w 1452"/>
                <a:gd name="T65" fmla="*/ 1540 h 2342"/>
                <a:gd name="T66" fmla="*/ 1300 w 1452"/>
                <a:gd name="T67" fmla="*/ 1548 h 2342"/>
                <a:gd name="T68" fmla="*/ 1216 w 1452"/>
                <a:gd name="T69" fmla="*/ 1530 h 2342"/>
                <a:gd name="T70" fmla="*/ 1144 w 1452"/>
                <a:gd name="T71" fmla="*/ 1542 h 2342"/>
                <a:gd name="T72" fmla="*/ 1062 w 1452"/>
                <a:gd name="T73" fmla="*/ 1560 h 2342"/>
                <a:gd name="T74" fmla="*/ 1024 w 1452"/>
                <a:gd name="T75" fmla="*/ 1498 h 2342"/>
                <a:gd name="T76" fmla="*/ 994 w 1452"/>
                <a:gd name="T77" fmla="*/ 1412 h 2342"/>
                <a:gd name="T78" fmla="*/ 946 w 1452"/>
                <a:gd name="T79" fmla="*/ 1364 h 2342"/>
                <a:gd name="T80" fmla="*/ 922 w 1452"/>
                <a:gd name="T81" fmla="*/ 1266 h 2342"/>
                <a:gd name="T82" fmla="*/ 888 w 1452"/>
                <a:gd name="T83" fmla="*/ 1128 h 2342"/>
                <a:gd name="T84" fmla="*/ 770 w 1452"/>
                <a:gd name="T85" fmla="*/ 1144 h 2342"/>
                <a:gd name="T86" fmla="*/ 766 w 1452"/>
                <a:gd name="T87" fmla="*/ 1090 h 2342"/>
                <a:gd name="T88" fmla="*/ 794 w 1452"/>
                <a:gd name="T89" fmla="*/ 1044 h 2342"/>
                <a:gd name="T90" fmla="*/ 796 w 1452"/>
                <a:gd name="T91" fmla="*/ 970 h 2342"/>
                <a:gd name="T92" fmla="*/ 840 w 1452"/>
                <a:gd name="T93" fmla="*/ 812 h 2342"/>
                <a:gd name="T94" fmla="*/ 790 w 1452"/>
                <a:gd name="T95" fmla="*/ 782 h 2342"/>
                <a:gd name="T96" fmla="*/ 746 w 1452"/>
                <a:gd name="T97" fmla="*/ 742 h 2342"/>
                <a:gd name="T98" fmla="*/ 704 w 1452"/>
                <a:gd name="T99" fmla="*/ 644 h 2342"/>
                <a:gd name="T100" fmla="*/ 658 w 1452"/>
                <a:gd name="T101" fmla="*/ 584 h 2342"/>
                <a:gd name="T102" fmla="*/ 610 w 1452"/>
                <a:gd name="T103" fmla="*/ 518 h 2342"/>
                <a:gd name="T104" fmla="*/ 622 w 1452"/>
                <a:gd name="T105" fmla="*/ 490 h 2342"/>
                <a:gd name="T106" fmla="*/ 608 w 1452"/>
                <a:gd name="T107" fmla="*/ 408 h 2342"/>
                <a:gd name="T108" fmla="*/ 288 w 1452"/>
                <a:gd name="T109" fmla="*/ 776 h 2342"/>
                <a:gd name="T110" fmla="*/ 288 w 1452"/>
                <a:gd name="T111" fmla="*/ 884 h 2342"/>
                <a:gd name="T112" fmla="*/ 360 w 1452"/>
                <a:gd name="T113" fmla="*/ 1028 h 2342"/>
                <a:gd name="T114" fmla="*/ 246 w 1452"/>
                <a:gd name="T115" fmla="*/ 1198 h 2342"/>
                <a:gd name="T116" fmla="*/ 182 w 1452"/>
                <a:gd name="T117" fmla="*/ 1282 h 2342"/>
                <a:gd name="T118" fmla="*/ 120 w 1452"/>
                <a:gd name="T119" fmla="*/ 1398 h 2342"/>
                <a:gd name="T120" fmla="*/ 176 w 1452"/>
                <a:gd name="T121" fmla="*/ 1452 h 2342"/>
                <a:gd name="T122" fmla="*/ 136 w 1452"/>
                <a:gd name="T123" fmla="*/ 1542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2" h="2342">
                  <a:moveTo>
                    <a:pt x="1338" y="2342"/>
                  </a:moveTo>
                  <a:lnTo>
                    <a:pt x="1070" y="2302"/>
                  </a:lnTo>
                  <a:lnTo>
                    <a:pt x="752" y="2250"/>
                  </a:lnTo>
                  <a:lnTo>
                    <a:pt x="666" y="2232"/>
                  </a:lnTo>
                  <a:lnTo>
                    <a:pt x="364" y="2178"/>
                  </a:lnTo>
                  <a:lnTo>
                    <a:pt x="0" y="2102"/>
                  </a:lnTo>
                  <a:lnTo>
                    <a:pt x="116" y="1554"/>
                  </a:lnTo>
                  <a:lnTo>
                    <a:pt x="116" y="1554"/>
                  </a:lnTo>
                  <a:lnTo>
                    <a:pt x="120" y="1546"/>
                  </a:lnTo>
                  <a:lnTo>
                    <a:pt x="126" y="1536"/>
                  </a:lnTo>
                  <a:lnTo>
                    <a:pt x="126" y="1536"/>
                  </a:lnTo>
                  <a:lnTo>
                    <a:pt x="130" y="1534"/>
                  </a:lnTo>
                  <a:lnTo>
                    <a:pt x="130" y="1534"/>
                  </a:lnTo>
                  <a:lnTo>
                    <a:pt x="132" y="1532"/>
                  </a:lnTo>
                  <a:lnTo>
                    <a:pt x="132" y="1532"/>
                  </a:lnTo>
                  <a:lnTo>
                    <a:pt x="138" y="1524"/>
                  </a:lnTo>
                  <a:lnTo>
                    <a:pt x="142" y="1514"/>
                  </a:lnTo>
                  <a:lnTo>
                    <a:pt x="148" y="1494"/>
                  </a:lnTo>
                  <a:lnTo>
                    <a:pt x="148" y="1494"/>
                  </a:lnTo>
                  <a:lnTo>
                    <a:pt x="150" y="1484"/>
                  </a:lnTo>
                  <a:lnTo>
                    <a:pt x="150" y="1484"/>
                  </a:lnTo>
                  <a:lnTo>
                    <a:pt x="150" y="1474"/>
                  </a:lnTo>
                  <a:lnTo>
                    <a:pt x="150" y="1468"/>
                  </a:lnTo>
                  <a:lnTo>
                    <a:pt x="150" y="1468"/>
                  </a:lnTo>
                  <a:lnTo>
                    <a:pt x="154" y="1462"/>
                  </a:lnTo>
                  <a:lnTo>
                    <a:pt x="160" y="1456"/>
                  </a:lnTo>
                  <a:lnTo>
                    <a:pt x="160" y="1456"/>
                  </a:lnTo>
                  <a:lnTo>
                    <a:pt x="164" y="1452"/>
                  </a:lnTo>
                  <a:lnTo>
                    <a:pt x="166" y="1448"/>
                  </a:lnTo>
                  <a:lnTo>
                    <a:pt x="166" y="1448"/>
                  </a:lnTo>
                  <a:lnTo>
                    <a:pt x="164" y="1442"/>
                  </a:lnTo>
                  <a:lnTo>
                    <a:pt x="156" y="1434"/>
                  </a:lnTo>
                  <a:lnTo>
                    <a:pt x="156" y="1434"/>
                  </a:lnTo>
                  <a:lnTo>
                    <a:pt x="148" y="1426"/>
                  </a:lnTo>
                  <a:lnTo>
                    <a:pt x="138" y="1422"/>
                  </a:lnTo>
                  <a:lnTo>
                    <a:pt x="138" y="1422"/>
                  </a:lnTo>
                  <a:lnTo>
                    <a:pt x="132" y="1420"/>
                  </a:lnTo>
                  <a:lnTo>
                    <a:pt x="132" y="1420"/>
                  </a:lnTo>
                  <a:lnTo>
                    <a:pt x="124" y="1418"/>
                  </a:lnTo>
                  <a:lnTo>
                    <a:pt x="118" y="1416"/>
                  </a:lnTo>
                  <a:lnTo>
                    <a:pt x="118" y="1416"/>
                  </a:lnTo>
                  <a:lnTo>
                    <a:pt x="112" y="1408"/>
                  </a:lnTo>
                  <a:lnTo>
                    <a:pt x="110" y="1400"/>
                  </a:lnTo>
                  <a:lnTo>
                    <a:pt x="110" y="1400"/>
                  </a:lnTo>
                  <a:lnTo>
                    <a:pt x="108" y="1386"/>
                  </a:lnTo>
                  <a:lnTo>
                    <a:pt x="112" y="1368"/>
                  </a:lnTo>
                  <a:lnTo>
                    <a:pt x="118" y="1350"/>
                  </a:lnTo>
                  <a:lnTo>
                    <a:pt x="122" y="1336"/>
                  </a:lnTo>
                  <a:lnTo>
                    <a:pt x="122" y="1336"/>
                  </a:lnTo>
                  <a:lnTo>
                    <a:pt x="128" y="1330"/>
                  </a:lnTo>
                  <a:lnTo>
                    <a:pt x="136" y="1324"/>
                  </a:lnTo>
                  <a:lnTo>
                    <a:pt x="136" y="1324"/>
                  </a:lnTo>
                  <a:lnTo>
                    <a:pt x="142" y="1316"/>
                  </a:lnTo>
                  <a:lnTo>
                    <a:pt x="142" y="1316"/>
                  </a:lnTo>
                  <a:lnTo>
                    <a:pt x="152" y="1302"/>
                  </a:lnTo>
                  <a:lnTo>
                    <a:pt x="152" y="1302"/>
                  </a:lnTo>
                  <a:lnTo>
                    <a:pt x="160" y="1288"/>
                  </a:lnTo>
                  <a:lnTo>
                    <a:pt x="168" y="1278"/>
                  </a:lnTo>
                  <a:lnTo>
                    <a:pt x="168" y="1278"/>
                  </a:lnTo>
                  <a:lnTo>
                    <a:pt x="176" y="1272"/>
                  </a:lnTo>
                  <a:lnTo>
                    <a:pt x="186" y="1266"/>
                  </a:lnTo>
                  <a:lnTo>
                    <a:pt x="186" y="1266"/>
                  </a:lnTo>
                  <a:lnTo>
                    <a:pt x="200" y="1258"/>
                  </a:lnTo>
                  <a:lnTo>
                    <a:pt x="200" y="1258"/>
                  </a:lnTo>
                  <a:lnTo>
                    <a:pt x="216" y="1240"/>
                  </a:lnTo>
                  <a:lnTo>
                    <a:pt x="216" y="1240"/>
                  </a:lnTo>
                  <a:lnTo>
                    <a:pt x="226" y="1220"/>
                  </a:lnTo>
                  <a:lnTo>
                    <a:pt x="226" y="1220"/>
                  </a:lnTo>
                  <a:lnTo>
                    <a:pt x="226" y="1214"/>
                  </a:lnTo>
                  <a:lnTo>
                    <a:pt x="226" y="1214"/>
                  </a:lnTo>
                  <a:lnTo>
                    <a:pt x="226" y="1208"/>
                  </a:lnTo>
                  <a:lnTo>
                    <a:pt x="228" y="1202"/>
                  </a:lnTo>
                  <a:lnTo>
                    <a:pt x="228" y="1202"/>
                  </a:lnTo>
                  <a:lnTo>
                    <a:pt x="232" y="1198"/>
                  </a:lnTo>
                  <a:lnTo>
                    <a:pt x="236" y="1192"/>
                  </a:lnTo>
                  <a:lnTo>
                    <a:pt x="248" y="1178"/>
                  </a:lnTo>
                  <a:lnTo>
                    <a:pt x="248" y="1178"/>
                  </a:lnTo>
                  <a:lnTo>
                    <a:pt x="262" y="1164"/>
                  </a:lnTo>
                  <a:lnTo>
                    <a:pt x="262" y="1164"/>
                  </a:lnTo>
                  <a:lnTo>
                    <a:pt x="272" y="1150"/>
                  </a:lnTo>
                  <a:lnTo>
                    <a:pt x="280" y="1130"/>
                  </a:lnTo>
                  <a:lnTo>
                    <a:pt x="292" y="1104"/>
                  </a:lnTo>
                  <a:lnTo>
                    <a:pt x="294" y="1104"/>
                  </a:lnTo>
                  <a:lnTo>
                    <a:pt x="338" y="1052"/>
                  </a:lnTo>
                  <a:lnTo>
                    <a:pt x="338" y="1052"/>
                  </a:lnTo>
                  <a:lnTo>
                    <a:pt x="344" y="1044"/>
                  </a:lnTo>
                  <a:lnTo>
                    <a:pt x="348" y="1036"/>
                  </a:lnTo>
                  <a:lnTo>
                    <a:pt x="348" y="1036"/>
                  </a:lnTo>
                  <a:lnTo>
                    <a:pt x="348" y="1028"/>
                  </a:lnTo>
                  <a:lnTo>
                    <a:pt x="348" y="1018"/>
                  </a:lnTo>
                  <a:lnTo>
                    <a:pt x="344" y="1008"/>
                  </a:lnTo>
                  <a:lnTo>
                    <a:pt x="342" y="1000"/>
                  </a:lnTo>
                  <a:lnTo>
                    <a:pt x="342" y="1000"/>
                  </a:lnTo>
                  <a:lnTo>
                    <a:pt x="336" y="992"/>
                  </a:lnTo>
                  <a:lnTo>
                    <a:pt x="324" y="982"/>
                  </a:lnTo>
                  <a:lnTo>
                    <a:pt x="306" y="966"/>
                  </a:lnTo>
                  <a:lnTo>
                    <a:pt x="304" y="966"/>
                  </a:lnTo>
                  <a:lnTo>
                    <a:pt x="296" y="954"/>
                  </a:lnTo>
                  <a:lnTo>
                    <a:pt x="286" y="930"/>
                  </a:lnTo>
                  <a:lnTo>
                    <a:pt x="286" y="930"/>
                  </a:lnTo>
                  <a:lnTo>
                    <a:pt x="282" y="904"/>
                  </a:lnTo>
                  <a:lnTo>
                    <a:pt x="282" y="904"/>
                  </a:lnTo>
                  <a:lnTo>
                    <a:pt x="280" y="898"/>
                  </a:lnTo>
                  <a:lnTo>
                    <a:pt x="280" y="898"/>
                  </a:lnTo>
                  <a:lnTo>
                    <a:pt x="278" y="892"/>
                  </a:lnTo>
                  <a:lnTo>
                    <a:pt x="276" y="886"/>
                  </a:lnTo>
                  <a:lnTo>
                    <a:pt x="276" y="886"/>
                  </a:lnTo>
                  <a:lnTo>
                    <a:pt x="278" y="870"/>
                  </a:lnTo>
                  <a:lnTo>
                    <a:pt x="282" y="854"/>
                  </a:lnTo>
                  <a:lnTo>
                    <a:pt x="282" y="854"/>
                  </a:lnTo>
                  <a:lnTo>
                    <a:pt x="286" y="838"/>
                  </a:lnTo>
                  <a:lnTo>
                    <a:pt x="286" y="824"/>
                  </a:lnTo>
                  <a:lnTo>
                    <a:pt x="286" y="824"/>
                  </a:lnTo>
                  <a:lnTo>
                    <a:pt x="284" y="818"/>
                  </a:lnTo>
                  <a:lnTo>
                    <a:pt x="280" y="808"/>
                  </a:lnTo>
                  <a:lnTo>
                    <a:pt x="280" y="808"/>
                  </a:lnTo>
                  <a:lnTo>
                    <a:pt x="276" y="796"/>
                  </a:lnTo>
                  <a:lnTo>
                    <a:pt x="274" y="790"/>
                  </a:lnTo>
                  <a:lnTo>
                    <a:pt x="272" y="784"/>
                  </a:lnTo>
                  <a:lnTo>
                    <a:pt x="272" y="784"/>
                  </a:lnTo>
                  <a:lnTo>
                    <a:pt x="276" y="778"/>
                  </a:lnTo>
                  <a:lnTo>
                    <a:pt x="280" y="770"/>
                  </a:lnTo>
                  <a:lnTo>
                    <a:pt x="280" y="770"/>
                  </a:lnTo>
                  <a:lnTo>
                    <a:pt x="282" y="764"/>
                  </a:lnTo>
                  <a:lnTo>
                    <a:pt x="282" y="764"/>
                  </a:lnTo>
                  <a:lnTo>
                    <a:pt x="286" y="750"/>
                  </a:lnTo>
                  <a:lnTo>
                    <a:pt x="288" y="728"/>
                  </a:lnTo>
                  <a:lnTo>
                    <a:pt x="290" y="704"/>
                  </a:lnTo>
                  <a:lnTo>
                    <a:pt x="440" y="0"/>
                  </a:lnTo>
                  <a:lnTo>
                    <a:pt x="648" y="44"/>
                  </a:lnTo>
                  <a:lnTo>
                    <a:pt x="588" y="346"/>
                  </a:lnTo>
                  <a:lnTo>
                    <a:pt x="588" y="346"/>
                  </a:lnTo>
                  <a:lnTo>
                    <a:pt x="604" y="374"/>
                  </a:lnTo>
                  <a:lnTo>
                    <a:pt x="614" y="390"/>
                  </a:lnTo>
                  <a:lnTo>
                    <a:pt x="620" y="404"/>
                  </a:lnTo>
                  <a:lnTo>
                    <a:pt x="620" y="404"/>
                  </a:lnTo>
                  <a:lnTo>
                    <a:pt x="620" y="412"/>
                  </a:lnTo>
                  <a:lnTo>
                    <a:pt x="620" y="412"/>
                  </a:lnTo>
                  <a:lnTo>
                    <a:pt x="620" y="414"/>
                  </a:lnTo>
                  <a:lnTo>
                    <a:pt x="620" y="414"/>
                  </a:lnTo>
                  <a:lnTo>
                    <a:pt x="624" y="424"/>
                  </a:lnTo>
                  <a:lnTo>
                    <a:pt x="628" y="436"/>
                  </a:lnTo>
                  <a:lnTo>
                    <a:pt x="628" y="436"/>
                  </a:lnTo>
                  <a:lnTo>
                    <a:pt x="636" y="454"/>
                  </a:lnTo>
                  <a:lnTo>
                    <a:pt x="636" y="454"/>
                  </a:lnTo>
                  <a:lnTo>
                    <a:pt x="640" y="466"/>
                  </a:lnTo>
                  <a:lnTo>
                    <a:pt x="640" y="476"/>
                  </a:lnTo>
                  <a:lnTo>
                    <a:pt x="640" y="476"/>
                  </a:lnTo>
                  <a:lnTo>
                    <a:pt x="638" y="482"/>
                  </a:lnTo>
                  <a:lnTo>
                    <a:pt x="636" y="488"/>
                  </a:lnTo>
                  <a:lnTo>
                    <a:pt x="636" y="488"/>
                  </a:lnTo>
                  <a:lnTo>
                    <a:pt x="632" y="496"/>
                  </a:lnTo>
                  <a:lnTo>
                    <a:pt x="632" y="496"/>
                  </a:lnTo>
                  <a:lnTo>
                    <a:pt x="636" y="502"/>
                  </a:lnTo>
                  <a:lnTo>
                    <a:pt x="636" y="502"/>
                  </a:lnTo>
                  <a:lnTo>
                    <a:pt x="642" y="508"/>
                  </a:lnTo>
                  <a:lnTo>
                    <a:pt x="642" y="514"/>
                  </a:lnTo>
                  <a:lnTo>
                    <a:pt x="642" y="518"/>
                  </a:lnTo>
                  <a:lnTo>
                    <a:pt x="642" y="518"/>
                  </a:lnTo>
                  <a:lnTo>
                    <a:pt x="640" y="520"/>
                  </a:lnTo>
                  <a:lnTo>
                    <a:pt x="636" y="522"/>
                  </a:lnTo>
                  <a:lnTo>
                    <a:pt x="630" y="524"/>
                  </a:lnTo>
                  <a:lnTo>
                    <a:pt x="630" y="524"/>
                  </a:lnTo>
                  <a:lnTo>
                    <a:pt x="626" y="522"/>
                  </a:lnTo>
                  <a:lnTo>
                    <a:pt x="626" y="522"/>
                  </a:lnTo>
                  <a:lnTo>
                    <a:pt x="622" y="522"/>
                  </a:lnTo>
                  <a:lnTo>
                    <a:pt x="622" y="522"/>
                  </a:lnTo>
                  <a:lnTo>
                    <a:pt x="628" y="530"/>
                  </a:lnTo>
                  <a:lnTo>
                    <a:pt x="638" y="540"/>
                  </a:lnTo>
                  <a:lnTo>
                    <a:pt x="638" y="540"/>
                  </a:lnTo>
                  <a:lnTo>
                    <a:pt x="646" y="546"/>
                  </a:lnTo>
                  <a:lnTo>
                    <a:pt x="652" y="554"/>
                  </a:lnTo>
                  <a:lnTo>
                    <a:pt x="652" y="554"/>
                  </a:lnTo>
                  <a:lnTo>
                    <a:pt x="656" y="564"/>
                  </a:lnTo>
                  <a:lnTo>
                    <a:pt x="656" y="564"/>
                  </a:lnTo>
                  <a:lnTo>
                    <a:pt x="660" y="572"/>
                  </a:lnTo>
                  <a:lnTo>
                    <a:pt x="660" y="572"/>
                  </a:lnTo>
                  <a:lnTo>
                    <a:pt x="664" y="576"/>
                  </a:lnTo>
                  <a:lnTo>
                    <a:pt x="672" y="578"/>
                  </a:lnTo>
                  <a:lnTo>
                    <a:pt x="672" y="578"/>
                  </a:lnTo>
                  <a:lnTo>
                    <a:pt x="682" y="584"/>
                  </a:lnTo>
                  <a:lnTo>
                    <a:pt x="690" y="590"/>
                  </a:lnTo>
                  <a:lnTo>
                    <a:pt x="690" y="590"/>
                  </a:lnTo>
                  <a:lnTo>
                    <a:pt x="694" y="596"/>
                  </a:lnTo>
                  <a:lnTo>
                    <a:pt x="694" y="602"/>
                  </a:lnTo>
                  <a:lnTo>
                    <a:pt x="694" y="602"/>
                  </a:lnTo>
                  <a:lnTo>
                    <a:pt x="696" y="610"/>
                  </a:lnTo>
                  <a:lnTo>
                    <a:pt x="696" y="610"/>
                  </a:lnTo>
                  <a:lnTo>
                    <a:pt x="702" y="618"/>
                  </a:lnTo>
                  <a:lnTo>
                    <a:pt x="702" y="618"/>
                  </a:lnTo>
                  <a:lnTo>
                    <a:pt x="710" y="628"/>
                  </a:lnTo>
                  <a:lnTo>
                    <a:pt x="710" y="628"/>
                  </a:lnTo>
                  <a:lnTo>
                    <a:pt x="714" y="640"/>
                  </a:lnTo>
                  <a:lnTo>
                    <a:pt x="714" y="640"/>
                  </a:lnTo>
                  <a:lnTo>
                    <a:pt x="718" y="648"/>
                  </a:lnTo>
                  <a:lnTo>
                    <a:pt x="718" y="648"/>
                  </a:lnTo>
                  <a:lnTo>
                    <a:pt x="728" y="668"/>
                  </a:lnTo>
                  <a:lnTo>
                    <a:pt x="742" y="688"/>
                  </a:lnTo>
                  <a:lnTo>
                    <a:pt x="742" y="688"/>
                  </a:lnTo>
                  <a:lnTo>
                    <a:pt x="746" y="692"/>
                  </a:lnTo>
                  <a:lnTo>
                    <a:pt x="746" y="692"/>
                  </a:lnTo>
                  <a:lnTo>
                    <a:pt x="754" y="700"/>
                  </a:lnTo>
                  <a:lnTo>
                    <a:pt x="756" y="704"/>
                  </a:lnTo>
                  <a:lnTo>
                    <a:pt x="758" y="708"/>
                  </a:lnTo>
                  <a:lnTo>
                    <a:pt x="758" y="708"/>
                  </a:lnTo>
                  <a:lnTo>
                    <a:pt x="756" y="714"/>
                  </a:lnTo>
                  <a:lnTo>
                    <a:pt x="754" y="718"/>
                  </a:lnTo>
                  <a:lnTo>
                    <a:pt x="754" y="718"/>
                  </a:lnTo>
                  <a:lnTo>
                    <a:pt x="754" y="720"/>
                  </a:lnTo>
                  <a:lnTo>
                    <a:pt x="754" y="720"/>
                  </a:lnTo>
                  <a:lnTo>
                    <a:pt x="754" y="728"/>
                  </a:lnTo>
                  <a:lnTo>
                    <a:pt x="756" y="738"/>
                  </a:lnTo>
                  <a:lnTo>
                    <a:pt x="756" y="738"/>
                  </a:lnTo>
                  <a:lnTo>
                    <a:pt x="766" y="744"/>
                  </a:lnTo>
                  <a:lnTo>
                    <a:pt x="766" y="744"/>
                  </a:lnTo>
                  <a:lnTo>
                    <a:pt x="770" y="748"/>
                  </a:lnTo>
                  <a:lnTo>
                    <a:pt x="774" y="754"/>
                  </a:lnTo>
                  <a:lnTo>
                    <a:pt x="774" y="754"/>
                  </a:lnTo>
                  <a:lnTo>
                    <a:pt x="780" y="764"/>
                  </a:lnTo>
                  <a:lnTo>
                    <a:pt x="780" y="764"/>
                  </a:lnTo>
                  <a:lnTo>
                    <a:pt x="782" y="772"/>
                  </a:lnTo>
                  <a:lnTo>
                    <a:pt x="782" y="772"/>
                  </a:lnTo>
                  <a:lnTo>
                    <a:pt x="788" y="772"/>
                  </a:lnTo>
                  <a:lnTo>
                    <a:pt x="788" y="772"/>
                  </a:lnTo>
                  <a:lnTo>
                    <a:pt x="796" y="770"/>
                  </a:lnTo>
                  <a:lnTo>
                    <a:pt x="800" y="772"/>
                  </a:lnTo>
                  <a:lnTo>
                    <a:pt x="804" y="774"/>
                  </a:lnTo>
                  <a:lnTo>
                    <a:pt x="804" y="774"/>
                  </a:lnTo>
                  <a:lnTo>
                    <a:pt x="804" y="778"/>
                  </a:lnTo>
                  <a:lnTo>
                    <a:pt x="804" y="782"/>
                  </a:lnTo>
                  <a:lnTo>
                    <a:pt x="802" y="790"/>
                  </a:lnTo>
                  <a:lnTo>
                    <a:pt x="802" y="790"/>
                  </a:lnTo>
                  <a:lnTo>
                    <a:pt x="800" y="794"/>
                  </a:lnTo>
                  <a:lnTo>
                    <a:pt x="800" y="794"/>
                  </a:lnTo>
                  <a:lnTo>
                    <a:pt x="806" y="798"/>
                  </a:lnTo>
                  <a:lnTo>
                    <a:pt x="816" y="802"/>
                  </a:lnTo>
                  <a:lnTo>
                    <a:pt x="816" y="802"/>
                  </a:lnTo>
                  <a:lnTo>
                    <a:pt x="818" y="802"/>
                  </a:lnTo>
                  <a:lnTo>
                    <a:pt x="818" y="802"/>
                  </a:lnTo>
                  <a:lnTo>
                    <a:pt x="832" y="802"/>
                  </a:lnTo>
                  <a:lnTo>
                    <a:pt x="840" y="800"/>
                  </a:lnTo>
                  <a:lnTo>
                    <a:pt x="840" y="800"/>
                  </a:lnTo>
                  <a:lnTo>
                    <a:pt x="866" y="810"/>
                  </a:lnTo>
                  <a:lnTo>
                    <a:pt x="844" y="874"/>
                  </a:lnTo>
                  <a:lnTo>
                    <a:pt x="822" y="914"/>
                  </a:lnTo>
                  <a:lnTo>
                    <a:pt x="822" y="914"/>
                  </a:lnTo>
                  <a:lnTo>
                    <a:pt x="820" y="924"/>
                  </a:lnTo>
                  <a:lnTo>
                    <a:pt x="818" y="934"/>
                  </a:lnTo>
                  <a:lnTo>
                    <a:pt x="818" y="934"/>
                  </a:lnTo>
                  <a:lnTo>
                    <a:pt x="810" y="944"/>
                  </a:lnTo>
                  <a:lnTo>
                    <a:pt x="810" y="944"/>
                  </a:lnTo>
                  <a:lnTo>
                    <a:pt x="806" y="948"/>
                  </a:lnTo>
                  <a:lnTo>
                    <a:pt x="802" y="952"/>
                  </a:lnTo>
                  <a:lnTo>
                    <a:pt x="802" y="952"/>
                  </a:lnTo>
                  <a:lnTo>
                    <a:pt x="804" y="958"/>
                  </a:lnTo>
                  <a:lnTo>
                    <a:pt x="804" y="958"/>
                  </a:lnTo>
                  <a:lnTo>
                    <a:pt x="808" y="964"/>
                  </a:lnTo>
                  <a:lnTo>
                    <a:pt x="808" y="970"/>
                  </a:lnTo>
                  <a:lnTo>
                    <a:pt x="808" y="970"/>
                  </a:lnTo>
                  <a:lnTo>
                    <a:pt x="806" y="976"/>
                  </a:lnTo>
                  <a:lnTo>
                    <a:pt x="802" y="982"/>
                  </a:lnTo>
                  <a:lnTo>
                    <a:pt x="802" y="982"/>
                  </a:lnTo>
                  <a:lnTo>
                    <a:pt x="798" y="990"/>
                  </a:lnTo>
                  <a:lnTo>
                    <a:pt x="798" y="990"/>
                  </a:lnTo>
                  <a:lnTo>
                    <a:pt x="804" y="996"/>
                  </a:lnTo>
                  <a:lnTo>
                    <a:pt x="804" y="996"/>
                  </a:lnTo>
                  <a:lnTo>
                    <a:pt x="808" y="1002"/>
                  </a:lnTo>
                  <a:lnTo>
                    <a:pt x="810" y="1008"/>
                  </a:lnTo>
                  <a:lnTo>
                    <a:pt x="810" y="1008"/>
                  </a:lnTo>
                  <a:lnTo>
                    <a:pt x="810" y="1018"/>
                  </a:lnTo>
                  <a:lnTo>
                    <a:pt x="810" y="1032"/>
                  </a:lnTo>
                  <a:lnTo>
                    <a:pt x="806" y="1044"/>
                  </a:lnTo>
                  <a:lnTo>
                    <a:pt x="800" y="1052"/>
                  </a:lnTo>
                  <a:lnTo>
                    <a:pt x="800" y="1052"/>
                  </a:lnTo>
                  <a:lnTo>
                    <a:pt x="794" y="1056"/>
                  </a:lnTo>
                  <a:lnTo>
                    <a:pt x="788" y="1056"/>
                  </a:lnTo>
                  <a:lnTo>
                    <a:pt x="788" y="1056"/>
                  </a:lnTo>
                  <a:lnTo>
                    <a:pt x="782" y="1058"/>
                  </a:lnTo>
                  <a:lnTo>
                    <a:pt x="782" y="1058"/>
                  </a:lnTo>
                  <a:lnTo>
                    <a:pt x="776" y="1064"/>
                  </a:lnTo>
                  <a:lnTo>
                    <a:pt x="772" y="1072"/>
                  </a:lnTo>
                  <a:lnTo>
                    <a:pt x="772" y="1072"/>
                  </a:lnTo>
                  <a:lnTo>
                    <a:pt x="774" y="1078"/>
                  </a:lnTo>
                  <a:lnTo>
                    <a:pt x="774" y="1078"/>
                  </a:lnTo>
                  <a:lnTo>
                    <a:pt x="778" y="1086"/>
                  </a:lnTo>
                  <a:lnTo>
                    <a:pt x="778" y="1094"/>
                  </a:lnTo>
                  <a:lnTo>
                    <a:pt x="778" y="1094"/>
                  </a:lnTo>
                  <a:lnTo>
                    <a:pt x="774" y="1100"/>
                  </a:lnTo>
                  <a:lnTo>
                    <a:pt x="768" y="1108"/>
                  </a:lnTo>
                  <a:lnTo>
                    <a:pt x="768" y="1108"/>
                  </a:lnTo>
                  <a:lnTo>
                    <a:pt x="762" y="1114"/>
                  </a:lnTo>
                  <a:lnTo>
                    <a:pt x="762" y="1114"/>
                  </a:lnTo>
                  <a:lnTo>
                    <a:pt x="758" y="1126"/>
                  </a:lnTo>
                  <a:lnTo>
                    <a:pt x="756" y="1130"/>
                  </a:lnTo>
                  <a:lnTo>
                    <a:pt x="756" y="1130"/>
                  </a:lnTo>
                  <a:lnTo>
                    <a:pt x="764" y="1132"/>
                  </a:lnTo>
                  <a:lnTo>
                    <a:pt x="774" y="1134"/>
                  </a:lnTo>
                  <a:lnTo>
                    <a:pt x="778" y="1134"/>
                  </a:lnTo>
                  <a:lnTo>
                    <a:pt x="780" y="1136"/>
                  </a:lnTo>
                  <a:lnTo>
                    <a:pt x="780" y="1136"/>
                  </a:lnTo>
                  <a:lnTo>
                    <a:pt x="788" y="1152"/>
                  </a:lnTo>
                  <a:lnTo>
                    <a:pt x="796" y="1160"/>
                  </a:lnTo>
                  <a:lnTo>
                    <a:pt x="796" y="1160"/>
                  </a:lnTo>
                  <a:lnTo>
                    <a:pt x="796" y="1160"/>
                  </a:lnTo>
                  <a:lnTo>
                    <a:pt x="796" y="1160"/>
                  </a:lnTo>
                  <a:lnTo>
                    <a:pt x="802" y="1160"/>
                  </a:lnTo>
                  <a:lnTo>
                    <a:pt x="808" y="1158"/>
                  </a:lnTo>
                  <a:lnTo>
                    <a:pt x="808" y="1158"/>
                  </a:lnTo>
                  <a:lnTo>
                    <a:pt x="828" y="1148"/>
                  </a:lnTo>
                  <a:lnTo>
                    <a:pt x="850" y="1134"/>
                  </a:lnTo>
                  <a:lnTo>
                    <a:pt x="850" y="1134"/>
                  </a:lnTo>
                  <a:lnTo>
                    <a:pt x="872" y="1122"/>
                  </a:lnTo>
                  <a:lnTo>
                    <a:pt x="890" y="1114"/>
                  </a:lnTo>
                  <a:lnTo>
                    <a:pt x="892" y="1112"/>
                  </a:lnTo>
                  <a:lnTo>
                    <a:pt x="892" y="1112"/>
                  </a:lnTo>
                  <a:lnTo>
                    <a:pt x="896" y="1114"/>
                  </a:lnTo>
                  <a:lnTo>
                    <a:pt x="898" y="1118"/>
                  </a:lnTo>
                  <a:lnTo>
                    <a:pt x="900" y="1128"/>
                  </a:lnTo>
                  <a:lnTo>
                    <a:pt x="900" y="1128"/>
                  </a:lnTo>
                  <a:lnTo>
                    <a:pt x="900" y="1134"/>
                  </a:lnTo>
                  <a:lnTo>
                    <a:pt x="900" y="1134"/>
                  </a:lnTo>
                  <a:lnTo>
                    <a:pt x="908" y="1140"/>
                  </a:lnTo>
                  <a:lnTo>
                    <a:pt x="908" y="1140"/>
                  </a:lnTo>
                  <a:lnTo>
                    <a:pt x="914" y="1146"/>
                  </a:lnTo>
                  <a:lnTo>
                    <a:pt x="918" y="1152"/>
                  </a:lnTo>
                  <a:lnTo>
                    <a:pt x="918" y="1152"/>
                  </a:lnTo>
                  <a:lnTo>
                    <a:pt x="920" y="1162"/>
                  </a:lnTo>
                  <a:lnTo>
                    <a:pt x="922" y="1174"/>
                  </a:lnTo>
                  <a:lnTo>
                    <a:pt x="920" y="1194"/>
                  </a:lnTo>
                  <a:lnTo>
                    <a:pt x="926" y="1246"/>
                  </a:lnTo>
                  <a:lnTo>
                    <a:pt x="926" y="1246"/>
                  </a:lnTo>
                  <a:lnTo>
                    <a:pt x="934" y="1264"/>
                  </a:lnTo>
                  <a:lnTo>
                    <a:pt x="942" y="1284"/>
                  </a:lnTo>
                  <a:lnTo>
                    <a:pt x="942" y="1284"/>
                  </a:lnTo>
                  <a:lnTo>
                    <a:pt x="948" y="1290"/>
                  </a:lnTo>
                  <a:lnTo>
                    <a:pt x="948" y="1290"/>
                  </a:lnTo>
                  <a:lnTo>
                    <a:pt x="956" y="1302"/>
                  </a:lnTo>
                  <a:lnTo>
                    <a:pt x="956" y="1302"/>
                  </a:lnTo>
                  <a:lnTo>
                    <a:pt x="960" y="1316"/>
                  </a:lnTo>
                  <a:lnTo>
                    <a:pt x="962" y="1324"/>
                  </a:lnTo>
                  <a:lnTo>
                    <a:pt x="962" y="1324"/>
                  </a:lnTo>
                  <a:lnTo>
                    <a:pt x="964" y="1334"/>
                  </a:lnTo>
                  <a:lnTo>
                    <a:pt x="964" y="1346"/>
                  </a:lnTo>
                  <a:lnTo>
                    <a:pt x="964" y="1346"/>
                  </a:lnTo>
                  <a:lnTo>
                    <a:pt x="962" y="1352"/>
                  </a:lnTo>
                  <a:lnTo>
                    <a:pt x="960" y="1360"/>
                  </a:lnTo>
                  <a:lnTo>
                    <a:pt x="960" y="1360"/>
                  </a:lnTo>
                  <a:lnTo>
                    <a:pt x="956" y="1366"/>
                  </a:lnTo>
                  <a:lnTo>
                    <a:pt x="956" y="1372"/>
                  </a:lnTo>
                  <a:lnTo>
                    <a:pt x="956" y="1372"/>
                  </a:lnTo>
                  <a:lnTo>
                    <a:pt x="956" y="1380"/>
                  </a:lnTo>
                  <a:lnTo>
                    <a:pt x="960" y="1390"/>
                  </a:lnTo>
                  <a:lnTo>
                    <a:pt x="960" y="1390"/>
                  </a:lnTo>
                  <a:lnTo>
                    <a:pt x="968" y="1402"/>
                  </a:lnTo>
                  <a:lnTo>
                    <a:pt x="972" y="1406"/>
                  </a:lnTo>
                  <a:lnTo>
                    <a:pt x="972" y="1406"/>
                  </a:lnTo>
                  <a:lnTo>
                    <a:pt x="980" y="1402"/>
                  </a:lnTo>
                  <a:lnTo>
                    <a:pt x="980" y="1402"/>
                  </a:lnTo>
                  <a:lnTo>
                    <a:pt x="984" y="1400"/>
                  </a:lnTo>
                  <a:lnTo>
                    <a:pt x="990" y="1400"/>
                  </a:lnTo>
                  <a:lnTo>
                    <a:pt x="990" y="1400"/>
                  </a:lnTo>
                  <a:lnTo>
                    <a:pt x="996" y="1400"/>
                  </a:lnTo>
                  <a:lnTo>
                    <a:pt x="1000" y="1404"/>
                  </a:lnTo>
                  <a:lnTo>
                    <a:pt x="1008" y="1410"/>
                  </a:lnTo>
                  <a:lnTo>
                    <a:pt x="1016" y="1420"/>
                  </a:lnTo>
                  <a:lnTo>
                    <a:pt x="1016" y="1420"/>
                  </a:lnTo>
                  <a:lnTo>
                    <a:pt x="1020" y="1428"/>
                  </a:lnTo>
                  <a:lnTo>
                    <a:pt x="1022" y="1436"/>
                  </a:lnTo>
                  <a:lnTo>
                    <a:pt x="1024" y="1456"/>
                  </a:lnTo>
                  <a:lnTo>
                    <a:pt x="1024" y="1456"/>
                  </a:lnTo>
                  <a:lnTo>
                    <a:pt x="1024" y="1464"/>
                  </a:lnTo>
                  <a:lnTo>
                    <a:pt x="1024" y="1464"/>
                  </a:lnTo>
                  <a:lnTo>
                    <a:pt x="1022" y="1478"/>
                  </a:lnTo>
                  <a:lnTo>
                    <a:pt x="1022" y="1478"/>
                  </a:lnTo>
                  <a:lnTo>
                    <a:pt x="1028" y="1484"/>
                  </a:lnTo>
                  <a:lnTo>
                    <a:pt x="1028" y="1484"/>
                  </a:lnTo>
                  <a:lnTo>
                    <a:pt x="1032" y="1490"/>
                  </a:lnTo>
                  <a:lnTo>
                    <a:pt x="1034" y="1496"/>
                  </a:lnTo>
                  <a:lnTo>
                    <a:pt x="1034" y="1496"/>
                  </a:lnTo>
                  <a:lnTo>
                    <a:pt x="1034" y="1502"/>
                  </a:lnTo>
                  <a:lnTo>
                    <a:pt x="1032" y="1508"/>
                  </a:lnTo>
                  <a:lnTo>
                    <a:pt x="1032" y="1508"/>
                  </a:lnTo>
                  <a:lnTo>
                    <a:pt x="1030" y="1516"/>
                  </a:lnTo>
                  <a:lnTo>
                    <a:pt x="1030" y="1516"/>
                  </a:lnTo>
                  <a:lnTo>
                    <a:pt x="1034" y="1524"/>
                  </a:lnTo>
                  <a:lnTo>
                    <a:pt x="1040" y="1534"/>
                  </a:lnTo>
                  <a:lnTo>
                    <a:pt x="1042" y="1536"/>
                  </a:lnTo>
                  <a:lnTo>
                    <a:pt x="1042" y="1536"/>
                  </a:lnTo>
                  <a:lnTo>
                    <a:pt x="1048" y="1544"/>
                  </a:lnTo>
                  <a:lnTo>
                    <a:pt x="1052" y="1548"/>
                  </a:lnTo>
                  <a:lnTo>
                    <a:pt x="1056" y="1550"/>
                  </a:lnTo>
                  <a:lnTo>
                    <a:pt x="1056" y="1550"/>
                  </a:lnTo>
                  <a:lnTo>
                    <a:pt x="1058" y="1548"/>
                  </a:lnTo>
                  <a:lnTo>
                    <a:pt x="1058" y="1548"/>
                  </a:lnTo>
                  <a:lnTo>
                    <a:pt x="1058" y="1542"/>
                  </a:lnTo>
                  <a:lnTo>
                    <a:pt x="1058" y="1542"/>
                  </a:lnTo>
                  <a:lnTo>
                    <a:pt x="1060" y="1534"/>
                  </a:lnTo>
                  <a:lnTo>
                    <a:pt x="1062" y="1528"/>
                  </a:lnTo>
                  <a:lnTo>
                    <a:pt x="1062" y="1528"/>
                  </a:lnTo>
                  <a:lnTo>
                    <a:pt x="1066" y="1524"/>
                  </a:lnTo>
                  <a:lnTo>
                    <a:pt x="1072" y="1520"/>
                  </a:lnTo>
                  <a:lnTo>
                    <a:pt x="1084" y="1516"/>
                  </a:lnTo>
                  <a:lnTo>
                    <a:pt x="1084" y="1516"/>
                  </a:lnTo>
                  <a:lnTo>
                    <a:pt x="1094" y="1516"/>
                  </a:lnTo>
                  <a:lnTo>
                    <a:pt x="1108" y="1520"/>
                  </a:lnTo>
                  <a:lnTo>
                    <a:pt x="1126" y="1524"/>
                  </a:lnTo>
                  <a:lnTo>
                    <a:pt x="1148" y="1532"/>
                  </a:lnTo>
                  <a:lnTo>
                    <a:pt x="1148" y="1532"/>
                  </a:lnTo>
                  <a:lnTo>
                    <a:pt x="1158" y="1532"/>
                  </a:lnTo>
                  <a:lnTo>
                    <a:pt x="1158" y="1532"/>
                  </a:lnTo>
                  <a:lnTo>
                    <a:pt x="1162" y="1532"/>
                  </a:lnTo>
                  <a:lnTo>
                    <a:pt x="1162" y="1532"/>
                  </a:lnTo>
                  <a:lnTo>
                    <a:pt x="1170" y="1524"/>
                  </a:lnTo>
                  <a:lnTo>
                    <a:pt x="1170" y="1524"/>
                  </a:lnTo>
                  <a:lnTo>
                    <a:pt x="1176" y="1518"/>
                  </a:lnTo>
                  <a:lnTo>
                    <a:pt x="1180" y="1516"/>
                  </a:lnTo>
                  <a:lnTo>
                    <a:pt x="1180" y="1516"/>
                  </a:lnTo>
                  <a:lnTo>
                    <a:pt x="1186" y="1512"/>
                  </a:lnTo>
                  <a:lnTo>
                    <a:pt x="1194" y="1510"/>
                  </a:lnTo>
                  <a:lnTo>
                    <a:pt x="1194" y="1510"/>
                  </a:lnTo>
                  <a:lnTo>
                    <a:pt x="1206" y="1514"/>
                  </a:lnTo>
                  <a:lnTo>
                    <a:pt x="1220" y="1520"/>
                  </a:lnTo>
                  <a:lnTo>
                    <a:pt x="1220" y="1520"/>
                  </a:lnTo>
                  <a:lnTo>
                    <a:pt x="1230" y="1524"/>
                  </a:lnTo>
                  <a:lnTo>
                    <a:pt x="1236" y="1526"/>
                  </a:lnTo>
                  <a:lnTo>
                    <a:pt x="1236" y="1526"/>
                  </a:lnTo>
                  <a:lnTo>
                    <a:pt x="1244" y="1526"/>
                  </a:lnTo>
                  <a:lnTo>
                    <a:pt x="1254" y="1526"/>
                  </a:lnTo>
                  <a:lnTo>
                    <a:pt x="1254" y="1526"/>
                  </a:lnTo>
                  <a:lnTo>
                    <a:pt x="1266" y="1524"/>
                  </a:lnTo>
                  <a:lnTo>
                    <a:pt x="1276" y="1526"/>
                  </a:lnTo>
                  <a:lnTo>
                    <a:pt x="1276" y="1526"/>
                  </a:lnTo>
                  <a:lnTo>
                    <a:pt x="1280" y="1528"/>
                  </a:lnTo>
                  <a:lnTo>
                    <a:pt x="1286" y="1532"/>
                  </a:lnTo>
                  <a:lnTo>
                    <a:pt x="1286" y="1532"/>
                  </a:lnTo>
                  <a:lnTo>
                    <a:pt x="1296" y="1536"/>
                  </a:lnTo>
                  <a:lnTo>
                    <a:pt x="1296" y="1536"/>
                  </a:lnTo>
                  <a:lnTo>
                    <a:pt x="1302" y="1534"/>
                  </a:lnTo>
                  <a:lnTo>
                    <a:pt x="1302" y="1534"/>
                  </a:lnTo>
                  <a:lnTo>
                    <a:pt x="1308" y="1532"/>
                  </a:lnTo>
                  <a:lnTo>
                    <a:pt x="1314" y="1532"/>
                  </a:lnTo>
                  <a:lnTo>
                    <a:pt x="1314" y="1532"/>
                  </a:lnTo>
                  <a:lnTo>
                    <a:pt x="1322" y="1534"/>
                  </a:lnTo>
                  <a:lnTo>
                    <a:pt x="1332" y="1538"/>
                  </a:lnTo>
                  <a:lnTo>
                    <a:pt x="1332" y="1538"/>
                  </a:lnTo>
                  <a:lnTo>
                    <a:pt x="1340" y="1542"/>
                  </a:lnTo>
                  <a:lnTo>
                    <a:pt x="1346" y="1544"/>
                  </a:lnTo>
                  <a:lnTo>
                    <a:pt x="1346" y="1544"/>
                  </a:lnTo>
                  <a:lnTo>
                    <a:pt x="1346" y="1542"/>
                  </a:lnTo>
                  <a:lnTo>
                    <a:pt x="1346" y="1542"/>
                  </a:lnTo>
                  <a:lnTo>
                    <a:pt x="1346" y="1538"/>
                  </a:lnTo>
                  <a:lnTo>
                    <a:pt x="1346" y="1534"/>
                  </a:lnTo>
                  <a:lnTo>
                    <a:pt x="1346" y="1534"/>
                  </a:lnTo>
                  <a:lnTo>
                    <a:pt x="1350" y="1522"/>
                  </a:lnTo>
                  <a:lnTo>
                    <a:pt x="1360" y="1510"/>
                  </a:lnTo>
                  <a:lnTo>
                    <a:pt x="1370" y="1496"/>
                  </a:lnTo>
                  <a:lnTo>
                    <a:pt x="1376" y="1492"/>
                  </a:lnTo>
                  <a:lnTo>
                    <a:pt x="1382" y="1490"/>
                  </a:lnTo>
                  <a:lnTo>
                    <a:pt x="1382" y="1490"/>
                  </a:lnTo>
                  <a:lnTo>
                    <a:pt x="1388" y="1490"/>
                  </a:lnTo>
                  <a:lnTo>
                    <a:pt x="1394" y="1492"/>
                  </a:lnTo>
                  <a:lnTo>
                    <a:pt x="1400" y="1494"/>
                  </a:lnTo>
                  <a:lnTo>
                    <a:pt x="1406" y="1496"/>
                  </a:lnTo>
                  <a:lnTo>
                    <a:pt x="1406" y="1496"/>
                  </a:lnTo>
                  <a:lnTo>
                    <a:pt x="1410" y="1504"/>
                  </a:lnTo>
                  <a:lnTo>
                    <a:pt x="1416" y="1516"/>
                  </a:lnTo>
                  <a:lnTo>
                    <a:pt x="1420" y="1534"/>
                  </a:lnTo>
                  <a:lnTo>
                    <a:pt x="1430" y="1554"/>
                  </a:lnTo>
                  <a:lnTo>
                    <a:pt x="1452" y="1574"/>
                  </a:lnTo>
                  <a:lnTo>
                    <a:pt x="1450" y="1578"/>
                  </a:lnTo>
                  <a:lnTo>
                    <a:pt x="1338" y="2342"/>
                  </a:lnTo>
                  <a:close/>
                  <a:moveTo>
                    <a:pt x="14" y="2094"/>
                  </a:moveTo>
                  <a:lnTo>
                    <a:pt x="16" y="2094"/>
                  </a:lnTo>
                  <a:lnTo>
                    <a:pt x="366" y="2166"/>
                  </a:lnTo>
                  <a:lnTo>
                    <a:pt x="668" y="2222"/>
                  </a:lnTo>
                  <a:lnTo>
                    <a:pt x="754" y="2238"/>
                  </a:lnTo>
                  <a:lnTo>
                    <a:pt x="1072" y="2290"/>
                  </a:lnTo>
                  <a:lnTo>
                    <a:pt x="1330" y="2330"/>
                  </a:lnTo>
                  <a:lnTo>
                    <a:pt x="1440" y="1578"/>
                  </a:lnTo>
                  <a:lnTo>
                    <a:pt x="1422" y="1560"/>
                  </a:lnTo>
                  <a:lnTo>
                    <a:pt x="1410" y="1538"/>
                  </a:lnTo>
                  <a:lnTo>
                    <a:pt x="1410" y="1538"/>
                  </a:lnTo>
                  <a:lnTo>
                    <a:pt x="1404" y="1518"/>
                  </a:lnTo>
                  <a:lnTo>
                    <a:pt x="1400" y="1510"/>
                  </a:lnTo>
                  <a:lnTo>
                    <a:pt x="1398" y="1506"/>
                  </a:lnTo>
                  <a:lnTo>
                    <a:pt x="1398" y="1506"/>
                  </a:lnTo>
                  <a:lnTo>
                    <a:pt x="1392" y="1502"/>
                  </a:lnTo>
                  <a:lnTo>
                    <a:pt x="1386" y="1500"/>
                  </a:lnTo>
                  <a:lnTo>
                    <a:pt x="1386" y="1500"/>
                  </a:lnTo>
                  <a:lnTo>
                    <a:pt x="1378" y="1506"/>
                  </a:lnTo>
                  <a:lnTo>
                    <a:pt x="1368" y="1516"/>
                  </a:lnTo>
                  <a:lnTo>
                    <a:pt x="1362" y="1526"/>
                  </a:lnTo>
                  <a:lnTo>
                    <a:pt x="1356" y="1536"/>
                  </a:lnTo>
                  <a:lnTo>
                    <a:pt x="1356" y="1536"/>
                  </a:lnTo>
                  <a:lnTo>
                    <a:pt x="1356" y="1540"/>
                  </a:lnTo>
                  <a:lnTo>
                    <a:pt x="1356" y="1540"/>
                  </a:lnTo>
                  <a:lnTo>
                    <a:pt x="1358" y="1546"/>
                  </a:lnTo>
                  <a:lnTo>
                    <a:pt x="1356" y="1550"/>
                  </a:lnTo>
                  <a:lnTo>
                    <a:pt x="1354" y="1552"/>
                  </a:lnTo>
                  <a:lnTo>
                    <a:pt x="1354" y="1552"/>
                  </a:lnTo>
                  <a:lnTo>
                    <a:pt x="1348" y="1554"/>
                  </a:lnTo>
                  <a:lnTo>
                    <a:pt x="1342" y="1554"/>
                  </a:lnTo>
                  <a:lnTo>
                    <a:pt x="1326" y="1548"/>
                  </a:lnTo>
                  <a:lnTo>
                    <a:pt x="1326" y="1548"/>
                  </a:lnTo>
                  <a:lnTo>
                    <a:pt x="1320" y="1544"/>
                  </a:lnTo>
                  <a:lnTo>
                    <a:pt x="1314" y="1542"/>
                  </a:lnTo>
                  <a:lnTo>
                    <a:pt x="1314" y="1542"/>
                  </a:lnTo>
                  <a:lnTo>
                    <a:pt x="1306" y="1544"/>
                  </a:lnTo>
                  <a:lnTo>
                    <a:pt x="1306" y="1544"/>
                  </a:lnTo>
                  <a:lnTo>
                    <a:pt x="1300" y="1548"/>
                  </a:lnTo>
                  <a:lnTo>
                    <a:pt x="1296" y="1548"/>
                  </a:lnTo>
                  <a:lnTo>
                    <a:pt x="1296" y="1548"/>
                  </a:lnTo>
                  <a:lnTo>
                    <a:pt x="1288" y="1546"/>
                  </a:lnTo>
                  <a:lnTo>
                    <a:pt x="1280" y="1542"/>
                  </a:lnTo>
                  <a:lnTo>
                    <a:pt x="1280" y="1542"/>
                  </a:lnTo>
                  <a:lnTo>
                    <a:pt x="1272" y="1536"/>
                  </a:lnTo>
                  <a:lnTo>
                    <a:pt x="1272" y="1536"/>
                  </a:lnTo>
                  <a:lnTo>
                    <a:pt x="1264" y="1536"/>
                  </a:lnTo>
                  <a:lnTo>
                    <a:pt x="1254" y="1536"/>
                  </a:lnTo>
                  <a:lnTo>
                    <a:pt x="1254" y="1536"/>
                  </a:lnTo>
                  <a:lnTo>
                    <a:pt x="1244" y="1538"/>
                  </a:lnTo>
                  <a:lnTo>
                    <a:pt x="1234" y="1536"/>
                  </a:lnTo>
                  <a:lnTo>
                    <a:pt x="1234" y="1536"/>
                  </a:lnTo>
                  <a:lnTo>
                    <a:pt x="1226" y="1534"/>
                  </a:lnTo>
                  <a:lnTo>
                    <a:pt x="1216" y="1530"/>
                  </a:lnTo>
                  <a:lnTo>
                    <a:pt x="1216" y="1530"/>
                  </a:lnTo>
                  <a:lnTo>
                    <a:pt x="1204" y="1524"/>
                  </a:lnTo>
                  <a:lnTo>
                    <a:pt x="1194" y="1522"/>
                  </a:lnTo>
                  <a:lnTo>
                    <a:pt x="1194" y="1522"/>
                  </a:lnTo>
                  <a:lnTo>
                    <a:pt x="1194" y="1522"/>
                  </a:lnTo>
                  <a:lnTo>
                    <a:pt x="1186" y="1524"/>
                  </a:lnTo>
                  <a:lnTo>
                    <a:pt x="1186" y="1524"/>
                  </a:lnTo>
                  <a:lnTo>
                    <a:pt x="1180" y="1532"/>
                  </a:lnTo>
                  <a:lnTo>
                    <a:pt x="1180" y="1532"/>
                  </a:lnTo>
                  <a:lnTo>
                    <a:pt x="1172" y="1538"/>
                  </a:lnTo>
                  <a:lnTo>
                    <a:pt x="1166" y="1542"/>
                  </a:lnTo>
                  <a:lnTo>
                    <a:pt x="1166" y="1542"/>
                  </a:lnTo>
                  <a:lnTo>
                    <a:pt x="1158" y="1544"/>
                  </a:lnTo>
                  <a:lnTo>
                    <a:pt x="1158" y="1544"/>
                  </a:lnTo>
                  <a:lnTo>
                    <a:pt x="1144" y="1542"/>
                  </a:lnTo>
                  <a:lnTo>
                    <a:pt x="1122" y="1534"/>
                  </a:lnTo>
                  <a:lnTo>
                    <a:pt x="1122" y="1534"/>
                  </a:lnTo>
                  <a:lnTo>
                    <a:pt x="1104" y="1530"/>
                  </a:lnTo>
                  <a:lnTo>
                    <a:pt x="1094" y="1528"/>
                  </a:lnTo>
                  <a:lnTo>
                    <a:pt x="1086" y="1528"/>
                  </a:lnTo>
                  <a:lnTo>
                    <a:pt x="1086" y="1528"/>
                  </a:lnTo>
                  <a:lnTo>
                    <a:pt x="1078" y="1530"/>
                  </a:lnTo>
                  <a:lnTo>
                    <a:pt x="1070" y="1534"/>
                  </a:lnTo>
                  <a:lnTo>
                    <a:pt x="1070" y="1534"/>
                  </a:lnTo>
                  <a:lnTo>
                    <a:pt x="1070" y="1542"/>
                  </a:lnTo>
                  <a:lnTo>
                    <a:pt x="1070" y="1542"/>
                  </a:lnTo>
                  <a:lnTo>
                    <a:pt x="1070" y="1550"/>
                  </a:lnTo>
                  <a:lnTo>
                    <a:pt x="1068" y="1556"/>
                  </a:lnTo>
                  <a:lnTo>
                    <a:pt x="1068" y="1556"/>
                  </a:lnTo>
                  <a:lnTo>
                    <a:pt x="1062" y="1560"/>
                  </a:lnTo>
                  <a:lnTo>
                    <a:pt x="1056" y="1562"/>
                  </a:lnTo>
                  <a:lnTo>
                    <a:pt x="1056" y="1562"/>
                  </a:lnTo>
                  <a:lnTo>
                    <a:pt x="1050" y="1560"/>
                  </a:lnTo>
                  <a:lnTo>
                    <a:pt x="1044" y="1554"/>
                  </a:lnTo>
                  <a:lnTo>
                    <a:pt x="1034" y="1542"/>
                  </a:lnTo>
                  <a:lnTo>
                    <a:pt x="1032" y="1540"/>
                  </a:lnTo>
                  <a:lnTo>
                    <a:pt x="1032" y="1540"/>
                  </a:lnTo>
                  <a:lnTo>
                    <a:pt x="1026" y="1530"/>
                  </a:lnTo>
                  <a:lnTo>
                    <a:pt x="1022" y="1524"/>
                  </a:lnTo>
                  <a:lnTo>
                    <a:pt x="1020" y="1516"/>
                  </a:lnTo>
                  <a:lnTo>
                    <a:pt x="1020" y="1516"/>
                  </a:lnTo>
                  <a:lnTo>
                    <a:pt x="1020" y="1512"/>
                  </a:lnTo>
                  <a:lnTo>
                    <a:pt x="1022" y="1506"/>
                  </a:lnTo>
                  <a:lnTo>
                    <a:pt x="1022" y="1506"/>
                  </a:lnTo>
                  <a:lnTo>
                    <a:pt x="1024" y="1498"/>
                  </a:lnTo>
                  <a:lnTo>
                    <a:pt x="1024" y="1498"/>
                  </a:lnTo>
                  <a:lnTo>
                    <a:pt x="1018" y="1492"/>
                  </a:lnTo>
                  <a:lnTo>
                    <a:pt x="1018" y="1492"/>
                  </a:lnTo>
                  <a:lnTo>
                    <a:pt x="1014" y="1486"/>
                  </a:lnTo>
                  <a:lnTo>
                    <a:pt x="1012" y="1480"/>
                  </a:lnTo>
                  <a:lnTo>
                    <a:pt x="1012" y="1480"/>
                  </a:lnTo>
                  <a:lnTo>
                    <a:pt x="1012" y="1464"/>
                  </a:lnTo>
                  <a:lnTo>
                    <a:pt x="1012" y="1464"/>
                  </a:lnTo>
                  <a:lnTo>
                    <a:pt x="1012" y="1458"/>
                  </a:lnTo>
                  <a:lnTo>
                    <a:pt x="1012" y="1458"/>
                  </a:lnTo>
                  <a:lnTo>
                    <a:pt x="1010" y="1438"/>
                  </a:lnTo>
                  <a:lnTo>
                    <a:pt x="1008" y="1426"/>
                  </a:lnTo>
                  <a:lnTo>
                    <a:pt x="1008" y="1426"/>
                  </a:lnTo>
                  <a:lnTo>
                    <a:pt x="998" y="1416"/>
                  </a:lnTo>
                  <a:lnTo>
                    <a:pt x="994" y="1412"/>
                  </a:lnTo>
                  <a:lnTo>
                    <a:pt x="990" y="1410"/>
                  </a:lnTo>
                  <a:lnTo>
                    <a:pt x="990" y="1410"/>
                  </a:lnTo>
                  <a:lnTo>
                    <a:pt x="984" y="1412"/>
                  </a:lnTo>
                  <a:lnTo>
                    <a:pt x="984" y="1412"/>
                  </a:lnTo>
                  <a:lnTo>
                    <a:pt x="976" y="1416"/>
                  </a:lnTo>
                  <a:lnTo>
                    <a:pt x="968" y="1416"/>
                  </a:lnTo>
                  <a:lnTo>
                    <a:pt x="968" y="1416"/>
                  </a:lnTo>
                  <a:lnTo>
                    <a:pt x="964" y="1414"/>
                  </a:lnTo>
                  <a:lnTo>
                    <a:pt x="960" y="1410"/>
                  </a:lnTo>
                  <a:lnTo>
                    <a:pt x="950" y="1394"/>
                  </a:lnTo>
                  <a:lnTo>
                    <a:pt x="950" y="1394"/>
                  </a:lnTo>
                  <a:lnTo>
                    <a:pt x="946" y="1384"/>
                  </a:lnTo>
                  <a:lnTo>
                    <a:pt x="944" y="1370"/>
                  </a:lnTo>
                  <a:lnTo>
                    <a:pt x="944" y="1370"/>
                  </a:lnTo>
                  <a:lnTo>
                    <a:pt x="946" y="1364"/>
                  </a:lnTo>
                  <a:lnTo>
                    <a:pt x="950" y="1354"/>
                  </a:lnTo>
                  <a:lnTo>
                    <a:pt x="950" y="1354"/>
                  </a:lnTo>
                  <a:lnTo>
                    <a:pt x="954" y="1344"/>
                  </a:lnTo>
                  <a:lnTo>
                    <a:pt x="954" y="1344"/>
                  </a:lnTo>
                  <a:lnTo>
                    <a:pt x="952" y="1326"/>
                  </a:lnTo>
                  <a:lnTo>
                    <a:pt x="952" y="1326"/>
                  </a:lnTo>
                  <a:lnTo>
                    <a:pt x="950" y="1316"/>
                  </a:lnTo>
                  <a:lnTo>
                    <a:pt x="946" y="1308"/>
                  </a:lnTo>
                  <a:lnTo>
                    <a:pt x="946" y="1308"/>
                  </a:lnTo>
                  <a:lnTo>
                    <a:pt x="938" y="1298"/>
                  </a:lnTo>
                  <a:lnTo>
                    <a:pt x="938" y="1298"/>
                  </a:lnTo>
                  <a:lnTo>
                    <a:pt x="932" y="1290"/>
                  </a:lnTo>
                  <a:lnTo>
                    <a:pt x="932" y="1290"/>
                  </a:lnTo>
                  <a:lnTo>
                    <a:pt x="926" y="1280"/>
                  </a:lnTo>
                  <a:lnTo>
                    <a:pt x="922" y="1266"/>
                  </a:lnTo>
                  <a:lnTo>
                    <a:pt x="916" y="1248"/>
                  </a:lnTo>
                  <a:lnTo>
                    <a:pt x="908" y="1194"/>
                  </a:lnTo>
                  <a:lnTo>
                    <a:pt x="908" y="1194"/>
                  </a:lnTo>
                  <a:lnTo>
                    <a:pt x="908" y="1194"/>
                  </a:lnTo>
                  <a:lnTo>
                    <a:pt x="910" y="1172"/>
                  </a:lnTo>
                  <a:lnTo>
                    <a:pt x="910" y="1162"/>
                  </a:lnTo>
                  <a:lnTo>
                    <a:pt x="908" y="1156"/>
                  </a:lnTo>
                  <a:lnTo>
                    <a:pt x="908" y="1156"/>
                  </a:lnTo>
                  <a:lnTo>
                    <a:pt x="902" y="1150"/>
                  </a:lnTo>
                  <a:lnTo>
                    <a:pt x="902" y="1150"/>
                  </a:lnTo>
                  <a:lnTo>
                    <a:pt x="894" y="1144"/>
                  </a:lnTo>
                  <a:lnTo>
                    <a:pt x="890" y="1138"/>
                  </a:lnTo>
                  <a:lnTo>
                    <a:pt x="890" y="1138"/>
                  </a:lnTo>
                  <a:lnTo>
                    <a:pt x="888" y="1128"/>
                  </a:lnTo>
                  <a:lnTo>
                    <a:pt x="888" y="1128"/>
                  </a:lnTo>
                  <a:lnTo>
                    <a:pt x="888" y="1126"/>
                  </a:lnTo>
                  <a:lnTo>
                    <a:pt x="888" y="1126"/>
                  </a:lnTo>
                  <a:lnTo>
                    <a:pt x="874" y="1134"/>
                  </a:lnTo>
                  <a:lnTo>
                    <a:pt x="856" y="1144"/>
                  </a:lnTo>
                  <a:lnTo>
                    <a:pt x="856" y="1144"/>
                  </a:lnTo>
                  <a:lnTo>
                    <a:pt x="834" y="1158"/>
                  </a:lnTo>
                  <a:lnTo>
                    <a:pt x="814" y="1168"/>
                  </a:lnTo>
                  <a:lnTo>
                    <a:pt x="814" y="1168"/>
                  </a:lnTo>
                  <a:lnTo>
                    <a:pt x="802" y="1170"/>
                  </a:lnTo>
                  <a:lnTo>
                    <a:pt x="796" y="1172"/>
                  </a:lnTo>
                  <a:lnTo>
                    <a:pt x="792" y="1170"/>
                  </a:lnTo>
                  <a:lnTo>
                    <a:pt x="792" y="1170"/>
                  </a:lnTo>
                  <a:lnTo>
                    <a:pt x="786" y="1166"/>
                  </a:lnTo>
                  <a:lnTo>
                    <a:pt x="780" y="1160"/>
                  </a:lnTo>
                  <a:lnTo>
                    <a:pt x="770" y="1144"/>
                  </a:lnTo>
                  <a:lnTo>
                    <a:pt x="770" y="1144"/>
                  </a:lnTo>
                  <a:lnTo>
                    <a:pt x="756" y="1142"/>
                  </a:lnTo>
                  <a:lnTo>
                    <a:pt x="750" y="1138"/>
                  </a:lnTo>
                  <a:lnTo>
                    <a:pt x="746" y="1134"/>
                  </a:lnTo>
                  <a:lnTo>
                    <a:pt x="746" y="1134"/>
                  </a:lnTo>
                  <a:lnTo>
                    <a:pt x="746" y="1128"/>
                  </a:lnTo>
                  <a:lnTo>
                    <a:pt x="746" y="1122"/>
                  </a:lnTo>
                  <a:lnTo>
                    <a:pt x="752" y="1108"/>
                  </a:lnTo>
                  <a:lnTo>
                    <a:pt x="752" y="1108"/>
                  </a:lnTo>
                  <a:lnTo>
                    <a:pt x="756" y="1104"/>
                  </a:lnTo>
                  <a:lnTo>
                    <a:pt x="760" y="1100"/>
                  </a:lnTo>
                  <a:lnTo>
                    <a:pt x="760" y="1100"/>
                  </a:lnTo>
                  <a:lnTo>
                    <a:pt x="764" y="1094"/>
                  </a:lnTo>
                  <a:lnTo>
                    <a:pt x="766" y="1090"/>
                  </a:lnTo>
                  <a:lnTo>
                    <a:pt x="766" y="1090"/>
                  </a:lnTo>
                  <a:lnTo>
                    <a:pt x="764" y="1082"/>
                  </a:lnTo>
                  <a:lnTo>
                    <a:pt x="764" y="1082"/>
                  </a:lnTo>
                  <a:lnTo>
                    <a:pt x="762" y="1076"/>
                  </a:lnTo>
                  <a:lnTo>
                    <a:pt x="762" y="1072"/>
                  </a:lnTo>
                  <a:lnTo>
                    <a:pt x="762" y="1072"/>
                  </a:lnTo>
                  <a:lnTo>
                    <a:pt x="762" y="1064"/>
                  </a:lnTo>
                  <a:lnTo>
                    <a:pt x="766" y="1058"/>
                  </a:lnTo>
                  <a:lnTo>
                    <a:pt x="770" y="1052"/>
                  </a:lnTo>
                  <a:lnTo>
                    <a:pt x="774" y="1048"/>
                  </a:lnTo>
                  <a:lnTo>
                    <a:pt x="774" y="1048"/>
                  </a:lnTo>
                  <a:lnTo>
                    <a:pt x="780" y="1046"/>
                  </a:lnTo>
                  <a:lnTo>
                    <a:pt x="786" y="1046"/>
                  </a:lnTo>
                  <a:lnTo>
                    <a:pt x="786" y="1046"/>
                  </a:lnTo>
                  <a:lnTo>
                    <a:pt x="794" y="1044"/>
                  </a:lnTo>
                  <a:lnTo>
                    <a:pt x="794" y="1044"/>
                  </a:lnTo>
                  <a:lnTo>
                    <a:pt x="796" y="1038"/>
                  </a:lnTo>
                  <a:lnTo>
                    <a:pt x="798" y="1030"/>
                  </a:lnTo>
                  <a:lnTo>
                    <a:pt x="800" y="1020"/>
                  </a:lnTo>
                  <a:lnTo>
                    <a:pt x="798" y="1010"/>
                  </a:lnTo>
                  <a:lnTo>
                    <a:pt x="798" y="1010"/>
                  </a:lnTo>
                  <a:lnTo>
                    <a:pt x="794" y="1004"/>
                  </a:lnTo>
                  <a:lnTo>
                    <a:pt x="794" y="1004"/>
                  </a:lnTo>
                  <a:lnTo>
                    <a:pt x="790" y="998"/>
                  </a:lnTo>
                  <a:lnTo>
                    <a:pt x="788" y="990"/>
                  </a:lnTo>
                  <a:lnTo>
                    <a:pt x="788" y="990"/>
                  </a:lnTo>
                  <a:lnTo>
                    <a:pt x="790" y="984"/>
                  </a:lnTo>
                  <a:lnTo>
                    <a:pt x="794" y="976"/>
                  </a:lnTo>
                  <a:lnTo>
                    <a:pt x="794" y="976"/>
                  </a:lnTo>
                  <a:lnTo>
                    <a:pt x="796" y="970"/>
                  </a:lnTo>
                  <a:lnTo>
                    <a:pt x="796" y="970"/>
                  </a:lnTo>
                  <a:lnTo>
                    <a:pt x="794" y="962"/>
                  </a:lnTo>
                  <a:lnTo>
                    <a:pt x="794" y="962"/>
                  </a:lnTo>
                  <a:lnTo>
                    <a:pt x="792" y="956"/>
                  </a:lnTo>
                  <a:lnTo>
                    <a:pt x="792" y="950"/>
                  </a:lnTo>
                  <a:lnTo>
                    <a:pt x="792" y="950"/>
                  </a:lnTo>
                  <a:lnTo>
                    <a:pt x="796" y="942"/>
                  </a:lnTo>
                  <a:lnTo>
                    <a:pt x="802" y="936"/>
                  </a:lnTo>
                  <a:lnTo>
                    <a:pt x="802" y="936"/>
                  </a:lnTo>
                  <a:lnTo>
                    <a:pt x="808" y="930"/>
                  </a:lnTo>
                  <a:lnTo>
                    <a:pt x="808" y="930"/>
                  </a:lnTo>
                  <a:lnTo>
                    <a:pt x="812" y="910"/>
                  </a:lnTo>
                  <a:lnTo>
                    <a:pt x="812" y="908"/>
                  </a:lnTo>
                  <a:lnTo>
                    <a:pt x="834" y="870"/>
                  </a:lnTo>
                  <a:lnTo>
                    <a:pt x="852" y="816"/>
                  </a:lnTo>
                  <a:lnTo>
                    <a:pt x="840" y="812"/>
                  </a:lnTo>
                  <a:lnTo>
                    <a:pt x="840" y="812"/>
                  </a:lnTo>
                  <a:lnTo>
                    <a:pt x="826" y="814"/>
                  </a:lnTo>
                  <a:lnTo>
                    <a:pt x="812" y="812"/>
                  </a:lnTo>
                  <a:lnTo>
                    <a:pt x="812" y="812"/>
                  </a:lnTo>
                  <a:lnTo>
                    <a:pt x="802" y="808"/>
                  </a:lnTo>
                  <a:lnTo>
                    <a:pt x="794" y="804"/>
                  </a:lnTo>
                  <a:lnTo>
                    <a:pt x="790" y="798"/>
                  </a:lnTo>
                  <a:lnTo>
                    <a:pt x="790" y="798"/>
                  </a:lnTo>
                  <a:lnTo>
                    <a:pt x="790" y="796"/>
                  </a:lnTo>
                  <a:lnTo>
                    <a:pt x="790" y="792"/>
                  </a:lnTo>
                  <a:lnTo>
                    <a:pt x="792" y="784"/>
                  </a:lnTo>
                  <a:lnTo>
                    <a:pt x="792" y="784"/>
                  </a:lnTo>
                  <a:lnTo>
                    <a:pt x="794" y="782"/>
                  </a:lnTo>
                  <a:lnTo>
                    <a:pt x="794" y="782"/>
                  </a:lnTo>
                  <a:lnTo>
                    <a:pt x="790" y="782"/>
                  </a:lnTo>
                  <a:lnTo>
                    <a:pt x="790" y="782"/>
                  </a:lnTo>
                  <a:lnTo>
                    <a:pt x="782" y="784"/>
                  </a:lnTo>
                  <a:lnTo>
                    <a:pt x="776" y="782"/>
                  </a:lnTo>
                  <a:lnTo>
                    <a:pt x="776" y="782"/>
                  </a:lnTo>
                  <a:lnTo>
                    <a:pt x="774" y="780"/>
                  </a:lnTo>
                  <a:lnTo>
                    <a:pt x="772" y="776"/>
                  </a:lnTo>
                  <a:lnTo>
                    <a:pt x="768" y="768"/>
                  </a:lnTo>
                  <a:lnTo>
                    <a:pt x="768" y="768"/>
                  </a:lnTo>
                  <a:lnTo>
                    <a:pt x="766" y="760"/>
                  </a:lnTo>
                  <a:lnTo>
                    <a:pt x="766" y="760"/>
                  </a:lnTo>
                  <a:lnTo>
                    <a:pt x="758" y="754"/>
                  </a:lnTo>
                  <a:lnTo>
                    <a:pt x="758" y="754"/>
                  </a:lnTo>
                  <a:lnTo>
                    <a:pt x="752" y="748"/>
                  </a:lnTo>
                  <a:lnTo>
                    <a:pt x="746" y="742"/>
                  </a:lnTo>
                  <a:lnTo>
                    <a:pt x="746" y="742"/>
                  </a:lnTo>
                  <a:lnTo>
                    <a:pt x="744" y="730"/>
                  </a:lnTo>
                  <a:lnTo>
                    <a:pt x="742" y="718"/>
                  </a:lnTo>
                  <a:lnTo>
                    <a:pt x="742" y="718"/>
                  </a:lnTo>
                  <a:lnTo>
                    <a:pt x="744" y="712"/>
                  </a:lnTo>
                  <a:lnTo>
                    <a:pt x="744" y="712"/>
                  </a:lnTo>
                  <a:lnTo>
                    <a:pt x="746" y="710"/>
                  </a:lnTo>
                  <a:lnTo>
                    <a:pt x="746" y="710"/>
                  </a:lnTo>
                  <a:lnTo>
                    <a:pt x="738" y="700"/>
                  </a:lnTo>
                  <a:lnTo>
                    <a:pt x="738" y="700"/>
                  </a:lnTo>
                  <a:lnTo>
                    <a:pt x="732" y="694"/>
                  </a:lnTo>
                  <a:lnTo>
                    <a:pt x="732" y="694"/>
                  </a:lnTo>
                  <a:lnTo>
                    <a:pt x="718" y="674"/>
                  </a:lnTo>
                  <a:lnTo>
                    <a:pt x="708" y="654"/>
                  </a:lnTo>
                  <a:lnTo>
                    <a:pt x="708" y="654"/>
                  </a:lnTo>
                  <a:lnTo>
                    <a:pt x="704" y="644"/>
                  </a:lnTo>
                  <a:lnTo>
                    <a:pt x="704" y="644"/>
                  </a:lnTo>
                  <a:lnTo>
                    <a:pt x="700" y="632"/>
                  </a:lnTo>
                  <a:lnTo>
                    <a:pt x="700" y="632"/>
                  </a:lnTo>
                  <a:lnTo>
                    <a:pt x="694" y="624"/>
                  </a:lnTo>
                  <a:lnTo>
                    <a:pt x="694" y="624"/>
                  </a:lnTo>
                  <a:lnTo>
                    <a:pt x="686" y="614"/>
                  </a:lnTo>
                  <a:lnTo>
                    <a:pt x="686" y="614"/>
                  </a:lnTo>
                  <a:lnTo>
                    <a:pt x="684" y="604"/>
                  </a:lnTo>
                  <a:lnTo>
                    <a:pt x="684" y="604"/>
                  </a:lnTo>
                  <a:lnTo>
                    <a:pt x="682" y="596"/>
                  </a:lnTo>
                  <a:lnTo>
                    <a:pt x="682" y="596"/>
                  </a:lnTo>
                  <a:lnTo>
                    <a:pt x="676" y="592"/>
                  </a:lnTo>
                  <a:lnTo>
                    <a:pt x="668" y="590"/>
                  </a:lnTo>
                  <a:lnTo>
                    <a:pt x="668" y="590"/>
                  </a:lnTo>
                  <a:lnTo>
                    <a:pt x="658" y="584"/>
                  </a:lnTo>
                  <a:lnTo>
                    <a:pt x="652" y="580"/>
                  </a:lnTo>
                  <a:lnTo>
                    <a:pt x="652" y="580"/>
                  </a:lnTo>
                  <a:lnTo>
                    <a:pt x="648" y="574"/>
                  </a:lnTo>
                  <a:lnTo>
                    <a:pt x="646" y="566"/>
                  </a:lnTo>
                  <a:lnTo>
                    <a:pt x="646" y="566"/>
                  </a:lnTo>
                  <a:lnTo>
                    <a:pt x="644" y="560"/>
                  </a:lnTo>
                  <a:lnTo>
                    <a:pt x="644" y="560"/>
                  </a:lnTo>
                  <a:lnTo>
                    <a:pt x="638" y="554"/>
                  </a:lnTo>
                  <a:lnTo>
                    <a:pt x="630" y="548"/>
                  </a:lnTo>
                  <a:lnTo>
                    <a:pt x="630" y="548"/>
                  </a:lnTo>
                  <a:lnTo>
                    <a:pt x="622" y="540"/>
                  </a:lnTo>
                  <a:lnTo>
                    <a:pt x="614" y="534"/>
                  </a:lnTo>
                  <a:lnTo>
                    <a:pt x="610" y="526"/>
                  </a:lnTo>
                  <a:lnTo>
                    <a:pt x="610" y="522"/>
                  </a:lnTo>
                  <a:lnTo>
                    <a:pt x="610" y="518"/>
                  </a:lnTo>
                  <a:lnTo>
                    <a:pt x="610" y="518"/>
                  </a:lnTo>
                  <a:lnTo>
                    <a:pt x="612" y="514"/>
                  </a:lnTo>
                  <a:lnTo>
                    <a:pt x="616" y="512"/>
                  </a:lnTo>
                  <a:lnTo>
                    <a:pt x="622" y="512"/>
                  </a:lnTo>
                  <a:lnTo>
                    <a:pt x="622" y="512"/>
                  </a:lnTo>
                  <a:lnTo>
                    <a:pt x="626" y="512"/>
                  </a:lnTo>
                  <a:lnTo>
                    <a:pt x="626" y="512"/>
                  </a:lnTo>
                  <a:lnTo>
                    <a:pt x="630" y="512"/>
                  </a:lnTo>
                  <a:lnTo>
                    <a:pt x="630" y="512"/>
                  </a:lnTo>
                  <a:lnTo>
                    <a:pt x="626" y="508"/>
                  </a:lnTo>
                  <a:lnTo>
                    <a:pt x="626" y="508"/>
                  </a:lnTo>
                  <a:lnTo>
                    <a:pt x="622" y="504"/>
                  </a:lnTo>
                  <a:lnTo>
                    <a:pt x="620" y="496"/>
                  </a:lnTo>
                  <a:lnTo>
                    <a:pt x="620" y="496"/>
                  </a:lnTo>
                  <a:lnTo>
                    <a:pt x="622" y="490"/>
                  </a:lnTo>
                  <a:lnTo>
                    <a:pt x="626" y="482"/>
                  </a:lnTo>
                  <a:lnTo>
                    <a:pt x="626" y="482"/>
                  </a:lnTo>
                  <a:lnTo>
                    <a:pt x="630" y="476"/>
                  </a:lnTo>
                  <a:lnTo>
                    <a:pt x="630" y="476"/>
                  </a:lnTo>
                  <a:lnTo>
                    <a:pt x="628" y="468"/>
                  </a:lnTo>
                  <a:lnTo>
                    <a:pt x="626" y="456"/>
                  </a:lnTo>
                  <a:lnTo>
                    <a:pt x="626" y="456"/>
                  </a:lnTo>
                  <a:lnTo>
                    <a:pt x="618" y="440"/>
                  </a:lnTo>
                  <a:lnTo>
                    <a:pt x="618" y="440"/>
                  </a:lnTo>
                  <a:lnTo>
                    <a:pt x="612" y="428"/>
                  </a:lnTo>
                  <a:lnTo>
                    <a:pt x="608" y="416"/>
                  </a:lnTo>
                  <a:lnTo>
                    <a:pt x="608" y="416"/>
                  </a:lnTo>
                  <a:lnTo>
                    <a:pt x="608" y="410"/>
                  </a:lnTo>
                  <a:lnTo>
                    <a:pt x="608" y="410"/>
                  </a:lnTo>
                  <a:lnTo>
                    <a:pt x="608" y="408"/>
                  </a:lnTo>
                  <a:lnTo>
                    <a:pt x="608" y="408"/>
                  </a:lnTo>
                  <a:lnTo>
                    <a:pt x="604" y="394"/>
                  </a:lnTo>
                  <a:lnTo>
                    <a:pt x="594" y="378"/>
                  </a:lnTo>
                  <a:lnTo>
                    <a:pt x="578" y="350"/>
                  </a:lnTo>
                  <a:lnTo>
                    <a:pt x="576" y="348"/>
                  </a:lnTo>
                  <a:lnTo>
                    <a:pt x="636" y="52"/>
                  </a:lnTo>
                  <a:lnTo>
                    <a:pt x="450" y="14"/>
                  </a:lnTo>
                  <a:lnTo>
                    <a:pt x="448" y="18"/>
                  </a:lnTo>
                  <a:lnTo>
                    <a:pt x="302" y="706"/>
                  </a:lnTo>
                  <a:lnTo>
                    <a:pt x="302" y="706"/>
                  </a:lnTo>
                  <a:lnTo>
                    <a:pt x="298" y="732"/>
                  </a:lnTo>
                  <a:lnTo>
                    <a:pt x="296" y="752"/>
                  </a:lnTo>
                  <a:lnTo>
                    <a:pt x="294" y="768"/>
                  </a:lnTo>
                  <a:lnTo>
                    <a:pt x="294" y="768"/>
                  </a:lnTo>
                  <a:lnTo>
                    <a:pt x="288" y="776"/>
                  </a:lnTo>
                  <a:lnTo>
                    <a:pt x="288" y="776"/>
                  </a:lnTo>
                  <a:lnTo>
                    <a:pt x="284" y="786"/>
                  </a:lnTo>
                  <a:lnTo>
                    <a:pt x="284" y="786"/>
                  </a:lnTo>
                  <a:lnTo>
                    <a:pt x="286" y="794"/>
                  </a:lnTo>
                  <a:lnTo>
                    <a:pt x="290" y="804"/>
                  </a:lnTo>
                  <a:lnTo>
                    <a:pt x="290" y="804"/>
                  </a:lnTo>
                  <a:lnTo>
                    <a:pt x="296" y="814"/>
                  </a:lnTo>
                  <a:lnTo>
                    <a:pt x="298" y="824"/>
                  </a:lnTo>
                  <a:lnTo>
                    <a:pt x="298" y="824"/>
                  </a:lnTo>
                  <a:lnTo>
                    <a:pt x="296" y="838"/>
                  </a:lnTo>
                  <a:lnTo>
                    <a:pt x="292" y="856"/>
                  </a:lnTo>
                  <a:lnTo>
                    <a:pt x="292" y="856"/>
                  </a:lnTo>
                  <a:lnTo>
                    <a:pt x="290" y="872"/>
                  </a:lnTo>
                  <a:lnTo>
                    <a:pt x="288" y="884"/>
                  </a:lnTo>
                  <a:lnTo>
                    <a:pt x="288" y="884"/>
                  </a:lnTo>
                  <a:lnTo>
                    <a:pt x="290" y="894"/>
                  </a:lnTo>
                  <a:lnTo>
                    <a:pt x="290" y="894"/>
                  </a:lnTo>
                  <a:lnTo>
                    <a:pt x="294" y="902"/>
                  </a:lnTo>
                  <a:lnTo>
                    <a:pt x="294" y="902"/>
                  </a:lnTo>
                  <a:lnTo>
                    <a:pt x="298" y="928"/>
                  </a:lnTo>
                  <a:lnTo>
                    <a:pt x="306" y="948"/>
                  </a:lnTo>
                  <a:lnTo>
                    <a:pt x="312" y="958"/>
                  </a:lnTo>
                  <a:lnTo>
                    <a:pt x="312" y="958"/>
                  </a:lnTo>
                  <a:lnTo>
                    <a:pt x="332" y="974"/>
                  </a:lnTo>
                  <a:lnTo>
                    <a:pt x="344" y="986"/>
                  </a:lnTo>
                  <a:lnTo>
                    <a:pt x="352" y="996"/>
                  </a:lnTo>
                  <a:lnTo>
                    <a:pt x="352" y="996"/>
                  </a:lnTo>
                  <a:lnTo>
                    <a:pt x="356" y="1004"/>
                  </a:lnTo>
                  <a:lnTo>
                    <a:pt x="358" y="1016"/>
                  </a:lnTo>
                  <a:lnTo>
                    <a:pt x="360" y="1028"/>
                  </a:lnTo>
                  <a:lnTo>
                    <a:pt x="360" y="1038"/>
                  </a:lnTo>
                  <a:lnTo>
                    <a:pt x="360" y="1038"/>
                  </a:lnTo>
                  <a:lnTo>
                    <a:pt x="358" y="1044"/>
                  </a:lnTo>
                  <a:lnTo>
                    <a:pt x="354" y="1050"/>
                  </a:lnTo>
                  <a:lnTo>
                    <a:pt x="348" y="1060"/>
                  </a:lnTo>
                  <a:lnTo>
                    <a:pt x="302" y="1110"/>
                  </a:lnTo>
                  <a:lnTo>
                    <a:pt x="302" y="1110"/>
                  </a:lnTo>
                  <a:lnTo>
                    <a:pt x="290" y="1138"/>
                  </a:lnTo>
                  <a:lnTo>
                    <a:pt x="280" y="1156"/>
                  </a:lnTo>
                  <a:lnTo>
                    <a:pt x="272" y="1170"/>
                  </a:lnTo>
                  <a:lnTo>
                    <a:pt x="272" y="1170"/>
                  </a:lnTo>
                  <a:lnTo>
                    <a:pt x="266" y="1178"/>
                  </a:lnTo>
                  <a:lnTo>
                    <a:pt x="256" y="1188"/>
                  </a:lnTo>
                  <a:lnTo>
                    <a:pt x="256" y="1188"/>
                  </a:lnTo>
                  <a:lnTo>
                    <a:pt x="246" y="1198"/>
                  </a:lnTo>
                  <a:lnTo>
                    <a:pt x="238" y="1208"/>
                  </a:lnTo>
                  <a:lnTo>
                    <a:pt x="238" y="1208"/>
                  </a:lnTo>
                  <a:lnTo>
                    <a:pt x="238" y="1214"/>
                  </a:lnTo>
                  <a:lnTo>
                    <a:pt x="238" y="1214"/>
                  </a:lnTo>
                  <a:lnTo>
                    <a:pt x="236" y="1224"/>
                  </a:lnTo>
                  <a:lnTo>
                    <a:pt x="236" y="1224"/>
                  </a:lnTo>
                  <a:lnTo>
                    <a:pt x="230" y="1236"/>
                  </a:lnTo>
                  <a:lnTo>
                    <a:pt x="224" y="1246"/>
                  </a:lnTo>
                  <a:lnTo>
                    <a:pt x="224" y="1246"/>
                  </a:lnTo>
                  <a:lnTo>
                    <a:pt x="218" y="1256"/>
                  </a:lnTo>
                  <a:lnTo>
                    <a:pt x="206" y="1266"/>
                  </a:lnTo>
                  <a:lnTo>
                    <a:pt x="206" y="1266"/>
                  </a:lnTo>
                  <a:lnTo>
                    <a:pt x="192" y="1276"/>
                  </a:lnTo>
                  <a:lnTo>
                    <a:pt x="192" y="1276"/>
                  </a:lnTo>
                  <a:lnTo>
                    <a:pt x="182" y="1282"/>
                  </a:lnTo>
                  <a:lnTo>
                    <a:pt x="176" y="1286"/>
                  </a:lnTo>
                  <a:lnTo>
                    <a:pt x="176" y="1286"/>
                  </a:lnTo>
                  <a:lnTo>
                    <a:pt x="168" y="1296"/>
                  </a:lnTo>
                  <a:lnTo>
                    <a:pt x="162" y="1306"/>
                  </a:lnTo>
                  <a:lnTo>
                    <a:pt x="162" y="1306"/>
                  </a:lnTo>
                  <a:lnTo>
                    <a:pt x="150" y="1324"/>
                  </a:lnTo>
                  <a:lnTo>
                    <a:pt x="150" y="1324"/>
                  </a:lnTo>
                  <a:lnTo>
                    <a:pt x="142" y="1332"/>
                  </a:lnTo>
                  <a:lnTo>
                    <a:pt x="142" y="1332"/>
                  </a:lnTo>
                  <a:lnTo>
                    <a:pt x="132" y="1342"/>
                  </a:lnTo>
                  <a:lnTo>
                    <a:pt x="132" y="1342"/>
                  </a:lnTo>
                  <a:lnTo>
                    <a:pt x="128" y="1354"/>
                  </a:lnTo>
                  <a:lnTo>
                    <a:pt x="122" y="1370"/>
                  </a:lnTo>
                  <a:lnTo>
                    <a:pt x="120" y="1386"/>
                  </a:lnTo>
                  <a:lnTo>
                    <a:pt x="120" y="1398"/>
                  </a:lnTo>
                  <a:lnTo>
                    <a:pt x="120" y="1398"/>
                  </a:lnTo>
                  <a:lnTo>
                    <a:pt x="126" y="1406"/>
                  </a:lnTo>
                  <a:lnTo>
                    <a:pt x="126" y="1406"/>
                  </a:lnTo>
                  <a:lnTo>
                    <a:pt x="134" y="1408"/>
                  </a:lnTo>
                  <a:lnTo>
                    <a:pt x="134" y="1408"/>
                  </a:lnTo>
                  <a:lnTo>
                    <a:pt x="144" y="1412"/>
                  </a:lnTo>
                  <a:lnTo>
                    <a:pt x="144" y="1412"/>
                  </a:lnTo>
                  <a:lnTo>
                    <a:pt x="154" y="1418"/>
                  </a:lnTo>
                  <a:lnTo>
                    <a:pt x="164" y="1426"/>
                  </a:lnTo>
                  <a:lnTo>
                    <a:pt x="164" y="1426"/>
                  </a:lnTo>
                  <a:lnTo>
                    <a:pt x="172" y="1436"/>
                  </a:lnTo>
                  <a:lnTo>
                    <a:pt x="176" y="1442"/>
                  </a:lnTo>
                  <a:lnTo>
                    <a:pt x="176" y="1448"/>
                  </a:lnTo>
                  <a:lnTo>
                    <a:pt x="176" y="1448"/>
                  </a:lnTo>
                  <a:lnTo>
                    <a:pt x="176" y="1452"/>
                  </a:lnTo>
                  <a:lnTo>
                    <a:pt x="174" y="1456"/>
                  </a:lnTo>
                  <a:lnTo>
                    <a:pt x="168" y="1464"/>
                  </a:lnTo>
                  <a:lnTo>
                    <a:pt x="168" y="1464"/>
                  </a:lnTo>
                  <a:lnTo>
                    <a:pt x="162" y="1470"/>
                  </a:lnTo>
                  <a:lnTo>
                    <a:pt x="162" y="1470"/>
                  </a:lnTo>
                  <a:lnTo>
                    <a:pt x="160" y="1484"/>
                  </a:lnTo>
                  <a:lnTo>
                    <a:pt x="160" y="1484"/>
                  </a:lnTo>
                  <a:lnTo>
                    <a:pt x="160" y="1496"/>
                  </a:lnTo>
                  <a:lnTo>
                    <a:pt x="160" y="1496"/>
                  </a:lnTo>
                  <a:lnTo>
                    <a:pt x="152" y="1518"/>
                  </a:lnTo>
                  <a:lnTo>
                    <a:pt x="148" y="1530"/>
                  </a:lnTo>
                  <a:lnTo>
                    <a:pt x="142" y="1538"/>
                  </a:lnTo>
                  <a:lnTo>
                    <a:pt x="142" y="1538"/>
                  </a:lnTo>
                  <a:lnTo>
                    <a:pt x="136" y="1542"/>
                  </a:lnTo>
                  <a:lnTo>
                    <a:pt x="136" y="1542"/>
                  </a:lnTo>
                  <a:lnTo>
                    <a:pt x="134" y="1544"/>
                  </a:lnTo>
                  <a:lnTo>
                    <a:pt x="134" y="1544"/>
                  </a:lnTo>
                  <a:lnTo>
                    <a:pt x="126" y="1558"/>
                  </a:lnTo>
                  <a:lnTo>
                    <a:pt x="14" y="20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8"/>
            <p:cNvSpPr>
              <a:spLocks/>
            </p:cNvSpPr>
            <p:nvPr/>
          </p:nvSpPr>
          <p:spPr bwMode="auto">
            <a:xfrm>
              <a:off x="1699" y="877"/>
              <a:ext cx="1624" cy="1170"/>
            </a:xfrm>
            <a:custGeom>
              <a:avLst/>
              <a:gdLst>
                <a:gd name="T0" fmla="*/ 228 w 1624"/>
                <a:gd name="T1" fmla="*/ 980 h 1170"/>
                <a:gd name="T2" fmla="*/ 452 w 1624"/>
                <a:gd name="T3" fmla="*/ 1022 h 1170"/>
                <a:gd name="T4" fmla="*/ 670 w 1624"/>
                <a:gd name="T5" fmla="*/ 1066 h 1170"/>
                <a:gd name="T6" fmla="*/ 826 w 1624"/>
                <a:gd name="T7" fmla="*/ 1078 h 1170"/>
                <a:gd name="T8" fmla="*/ 1472 w 1624"/>
                <a:gd name="T9" fmla="*/ 1090 h 1170"/>
                <a:gd name="T10" fmla="*/ 484 w 1624"/>
                <a:gd name="T11" fmla="*/ 4 h 1170"/>
                <a:gd name="T12" fmla="*/ 488 w 1624"/>
                <a:gd name="T13" fmla="*/ 58 h 1170"/>
                <a:gd name="T14" fmla="*/ 518 w 1624"/>
                <a:gd name="T15" fmla="*/ 106 h 1170"/>
                <a:gd name="T16" fmla="*/ 502 w 1624"/>
                <a:gd name="T17" fmla="*/ 136 h 1170"/>
                <a:gd name="T18" fmla="*/ 504 w 1624"/>
                <a:gd name="T19" fmla="*/ 172 h 1170"/>
                <a:gd name="T20" fmla="*/ 464 w 1624"/>
                <a:gd name="T21" fmla="*/ 166 h 1170"/>
                <a:gd name="T22" fmla="*/ 490 w 1624"/>
                <a:gd name="T23" fmla="*/ 202 h 1170"/>
                <a:gd name="T24" fmla="*/ 504 w 1624"/>
                <a:gd name="T25" fmla="*/ 238 h 1170"/>
                <a:gd name="T26" fmla="*/ 512 w 1624"/>
                <a:gd name="T27" fmla="*/ 304 h 1170"/>
                <a:gd name="T28" fmla="*/ 472 w 1624"/>
                <a:gd name="T29" fmla="*/ 370 h 1170"/>
                <a:gd name="T30" fmla="*/ 454 w 1624"/>
                <a:gd name="T31" fmla="*/ 402 h 1170"/>
                <a:gd name="T32" fmla="*/ 450 w 1624"/>
                <a:gd name="T33" fmla="*/ 446 h 1170"/>
                <a:gd name="T34" fmla="*/ 416 w 1624"/>
                <a:gd name="T35" fmla="*/ 510 h 1170"/>
                <a:gd name="T36" fmla="*/ 368 w 1624"/>
                <a:gd name="T37" fmla="*/ 566 h 1170"/>
                <a:gd name="T38" fmla="*/ 326 w 1624"/>
                <a:gd name="T39" fmla="*/ 550 h 1170"/>
                <a:gd name="T40" fmla="*/ 302 w 1624"/>
                <a:gd name="T41" fmla="*/ 556 h 1170"/>
                <a:gd name="T42" fmla="*/ 348 w 1624"/>
                <a:gd name="T43" fmla="*/ 470 h 1170"/>
                <a:gd name="T44" fmla="*/ 344 w 1624"/>
                <a:gd name="T45" fmla="*/ 520 h 1170"/>
                <a:gd name="T46" fmla="*/ 372 w 1624"/>
                <a:gd name="T47" fmla="*/ 482 h 1170"/>
                <a:gd name="T48" fmla="*/ 388 w 1624"/>
                <a:gd name="T49" fmla="*/ 478 h 1170"/>
                <a:gd name="T50" fmla="*/ 426 w 1624"/>
                <a:gd name="T51" fmla="*/ 440 h 1170"/>
                <a:gd name="T52" fmla="*/ 398 w 1624"/>
                <a:gd name="T53" fmla="*/ 426 h 1170"/>
                <a:gd name="T54" fmla="*/ 418 w 1624"/>
                <a:gd name="T55" fmla="*/ 398 h 1170"/>
                <a:gd name="T56" fmla="*/ 430 w 1624"/>
                <a:gd name="T57" fmla="*/ 374 h 1170"/>
                <a:gd name="T58" fmla="*/ 442 w 1624"/>
                <a:gd name="T59" fmla="*/ 324 h 1170"/>
                <a:gd name="T60" fmla="*/ 374 w 1624"/>
                <a:gd name="T61" fmla="*/ 386 h 1170"/>
                <a:gd name="T62" fmla="*/ 316 w 1624"/>
                <a:gd name="T63" fmla="*/ 438 h 1170"/>
                <a:gd name="T64" fmla="*/ 344 w 1624"/>
                <a:gd name="T65" fmla="*/ 456 h 1170"/>
                <a:gd name="T66" fmla="*/ 282 w 1624"/>
                <a:gd name="T67" fmla="*/ 416 h 1170"/>
                <a:gd name="T68" fmla="*/ 366 w 1624"/>
                <a:gd name="T69" fmla="*/ 328 h 1170"/>
                <a:gd name="T70" fmla="*/ 378 w 1624"/>
                <a:gd name="T71" fmla="*/ 342 h 1170"/>
                <a:gd name="T72" fmla="*/ 406 w 1624"/>
                <a:gd name="T73" fmla="*/ 318 h 1170"/>
                <a:gd name="T74" fmla="*/ 416 w 1624"/>
                <a:gd name="T75" fmla="*/ 258 h 1170"/>
                <a:gd name="T76" fmla="*/ 398 w 1624"/>
                <a:gd name="T77" fmla="*/ 262 h 1170"/>
                <a:gd name="T78" fmla="*/ 384 w 1624"/>
                <a:gd name="T79" fmla="*/ 248 h 1170"/>
                <a:gd name="T80" fmla="*/ 360 w 1624"/>
                <a:gd name="T81" fmla="*/ 224 h 1170"/>
                <a:gd name="T82" fmla="*/ 312 w 1624"/>
                <a:gd name="T83" fmla="*/ 220 h 1170"/>
                <a:gd name="T84" fmla="*/ 234 w 1624"/>
                <a:gd name="T85" fmla="*/ 186 h 1170"/>
                <a:gd name="T86" fmla="*/ 134 w 1624"/>
                <a:gd name="T87" fmla="*/ 128 h 1170"/>
                <a:gd name="T88" fmla="*/ 56 w 1624"/>
                <a:gd name="T89" fmla="*/ 64 h 1170"/>
                <a:gd name="T90" fmla="*/ 54 w 1624"/>
                <a:gd name="T91" fmla="*/ 104 h 1170"/>
                <a:gd name="T92" fmla="*/ 34 w 1624"/>
                <a:gd name="T93" fmla="*/ 172 h 1170"/>
                <a:gd name="T94" fmla="*/ 58 w 1624"/>
                <a:gd name="T95" fmla="*/ 254 h 1170"/>
                <a:gd name="T96" fmla="*/ 60 w 1624"/>
                <a:gd name="T97" fmla="*/ 412 h 1170"/>
                <a:gd name="T98" fmla="*/ 58 w 1624"/>
                <a:gd name="T99" fmla="*/ 506 h 1170"/>
                <a:gd name="T100" fmla="*/ 92 w 1624"/>
                <a:gd name="T101" fmla="*/ 502 h 1170"/>
                <a:gd name="T102" fmla="*/ 118 w 1624"/>
                <a:gd name="T103" fmla="*/ 534 h 1170"/>
                <a:gd name="T104" fmla="*/ 56 w 1624"/>
                <a:gd name="T105" fmla="*/ 550 h 1170"/>
                <a:gd name="T106" fmla="*/ 38 w 1624"/>
                <a:gd name="T107" fmla="*/ 568 h 1170"/>
                <a:gd name="T108" fmla="*/ 86 w 1624"/>
                <a:gd name="T109" fmla="*/ 596 h 1170"/>
                <a:gd name="T110" fmla="*/ 80 w 1624"/>
                <a:gd name="T111" fmla="*/ 610 h 1170"/>
                <a:gd name="T112" fmla="*/ 78 w 1624"/>
                <a:gd name="T113" fmla="*/ 636 h 1170"/>
                <a:gd name="T114" fmla="*/ 72 w 1624"/>
                <a:gd name="T115" fmla="*/ 668 h 1170"/>
                <a:gd name="T116" fmla="*/ 52 w 1624"/>
                <a:gd name="T117" fmla="*/ 676 h 1170"/>
                <a:gd name="T118" fmla="*/ 42 w 1624"/>
                <a:gd name="T119" fmla="*/ 640 h 1170"/>
                <a:gd name="T120" fmla="*/ 2 w 1624"/>
                <a:gd name="T121" fmla="*/ 680 h 1170"/>
                <a:gd name="T122" fmla="*/ 32 w 1624"/>
                <a:gd name="T123" fmla="*/ 718 h 1170"/>
                <a:gd name="T124" fmla="*/ 88 w 1624"/>
                <a:gd name="T125" fmla="*/ 728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4" h="1170">
                  <a:moveTo>
                    <a:pt x="124" y="754"/>
                  </a:moveTo>
                  <a:lnTo>
                    <a:pt x="134" y="758"/>
                  </a:lnTo>
                  <a:lnTo>
                    <a:pt x="140" y="760"/>
                  </a:lnTo>
                  <a:lnTo>
                    <a:pt x="146" y="780"/>
                  </a:lnTo>
                  <a:lnTo>
                    <a:pt x="164" y="798"/>
                  </a:lnTo>
                  <a:lnTo>
                    <a:pt x="182" y="796"/>
                  </a:lnTo>
                  <a:lnTo>
                    <a:pt x="198" y="802"/>
                  </a:lnTo>
                  <a:lnTo>
                    <a:pt x="208" y="822"/>
                  </a:lnTo>
                  <a:lnTo>
                    <a:pt x="230" y="840"/>
                  </a:lnTo>
                  <a:lnTo>
                    <a:pt x="240" y="880"/>
                  </a:lnTo>
                  <a:lnTo>
                    <a:pt x="228" y="980"/>
                  </a:lnTo>
                  <a:lnTo>
                    <a:pt x="236" y="990"/>
                  </a:lnTo>
                  <a:lnTo>
                    <a:pt x="266" y="1004"/>
                  </a:lnTo>
                  <a:lnTo>
                    <a:pt x="286" y="1018"/>
                  </a:lnTo>
                  <a:lnTo>
                    <a:pt x="296" y="1018"/>
                  </a:lnTo>
                  <a:lnTo>
                    <a:pt x="316" y="1032"/>
                  </a:lnTo>
                  <a:lnTo>
                    <a:pt x="336" y="1034"/>
                  </a:lnTo>
                  <a:lnTo>
                    <a:pt x="374" y="1030"/>
                  </a:lnTo>
                  <a:lnTo>
                    <a:pt x="394" y="1026"/>
                  </a:lnTo>
                  <a:lnTo>
                    <a:pt x="414" y="1016"/>
                  </a:lnTo>
                  <a:lnTo>
                    <a:pt x="434" y="1016"/>
                  </a:lnTo>
                  <a:lnTo>
                    <a:pt x="452" y="1022"/>
                  </a:lnTo>
                  <a:lnTo>
                    <a:pt x="486" y="1024"/>
                  </a:lnTo>
                  <a:lnTo>
                    <a:pt x="506" y="1036"/>
                  </a:lnTo>
                  <a:lnTo>
                    <a:pt x="526" y="1040"/>
                  </a:lnTo>
                  <a:lnTo>
                    <a:pt x="546" y="1054"/>
                  </a:lnTo>
                  <a:lnTo>
                    <a:pt x="550" y="1074"/>
                  </a:lnTo>
                  <a:lnTo>
                    <a:pt x="590" y="1072"/>
                  </a:lnTo>
                  <a:lnTo>
                    <a:pt x="608" y="1080"/>
                  </a:lnTo>
                  <a:lnTo>
                    <a:pt x="608" y="1080"/>
                  </a:lnTo>
                  <a:lnTo>
                    <a:pt x="646" y="1068"/>
                  </a:lnTo>
                  <a:lnTo>
                    <a:pt x="660" y="1066"/>
                  </a:lnTo>
                  <a:lnTo>
                    <a:pt x="670" y="1066"/>
                  </a:lnTo>
                  <a:lnTo>
                    <a:pt x="678" y="1066"/>
                  </a:lnTo>
                  <a:lnTo>
                    <a:pt x="684" y="1068"/>
                  </a:lnTo>
                  <a:lnTo>
                    <a:pt x="694" y="1076"/>
                  </a:lnTo>
                  <a:lnTo>
                    <a:pt x="700" y="1082"/>
                  </a:lnTo>
                  <a:lnTo>
                    <a:pt x="710" y="1088"/>
                  </a:lnTo>
                  <a:lnTo>
                    <a:pt x="716" y="1092"/>
                  </a:lnTo>
                  <a:lnTo>
                    <a:pt x="724" y="1092"/>
                  </a:lnTo>
                  <a:lnTo>
                    <a:pt x="734" y="1092"/>
                  </a:lnTo>
                  <a:lnTo>
                    <a:pt x="748" y="1090"/>
                  </a:lnTo>
                  <a:lnTo>
                    <a:pt x="786" y="1082"/>
                  </a:lnTo>
                  <a:lnTo>
                    <a:pt x="826" y="1078"/>
                  </a:lnTo>
                  <a:lnTo>
                    <a:pt x="888" y="1080"/>
                  </a:lnTo>
                  <a:lnTo>
                    <a:pt x="906" y="1068"/>
                  </a:lnTo>
                  <a:lnTo>
                    <a:pt x="922" y="1074"/>
                  </a:lnTo>
                  <a:lnTo>
                    <a:pt x="966" y="1076"/>
                  </a:lnTo>
                  <a:lnTo>
                    <a:pt x="988" y="1082"/>
                  </a:lnTo>
                  <a:lnTo>
                    <a:pt x="1008" y="1084"/>
                  </a:lnTo>
                  <a:lnTo>
                    <a:pt x="1028" y="1074"/>
                  </a:lnTo>
                  <a:lnTo>
                    <a:pt x="1222" y="1118"/>
                  </a:lnTo>
                  <a:lnTo>
                    <a:pt x="1468" y="1170"/>
                  </a:lnTo>
                  <a:lnTo>
                    <a:pt x="1462" y="1150"/>
                  </a:lnTo>
                  <a:lnTo>
                    <a:pt x="1472" y="1090"/>
                  </a:lnTo>
                  <a:lnTo>
                    <a:pt x="1458" y="1050"/>
                  </a:lnTo>
                  <a:lnTo>
                    <a:pt x="1468" y="1032"/>
                  </a:lnTo>
                  <a:lnTo>
                    <a:pt x="1476" y="970"/>
                  </a:lnTo>
                  <a:lnTo>
                    <a:pt x="1622" y="284"/>
                  </a:lnTo>
                  <a:lnTo>
                    <a:pt x="1624" y="272"/>
                  </a:lnTo>
                  <a:lnTo>
                    <a:pt x="1432" y="234"/>
                  </a:lnTo>
                  <a:lnTo>
                    <a:pt x="1074" y="150"/>
                  </a:lnTo>
                  <a:lnTo>
                    <a:pt x="766" y="72"/>
                  </a:lnTo>
                  <a:lnTo>
                    <a:pt x="492" y="0"/>
                  </a:lnTo>
                  <a:lnTo>
                    <a:pt x="492" y="0"/>
                  </a:lnTo>
                  <a:lnTo>
                    <a:pt x="484" y="4"/>
                  </a:lnTo>
                  <a:lnTo>
                    <a:pt x="480" y="8"/>
                  </a:lnTo>
                  <a:lnTo>
                    <a:pt x="476" y="12"/>
                  </a:lnTo>
                  <a:lnTo>
                    <a:pt x="476" y="12"/>
                  </a:lnTo>
                  <a:lnTo>
                    <a:pt x="476" y="16"/>
                  </a:lnTo>
                  <a:lnTo>
                    <a:pt x="476" y="22"/>
                  </a:lnTo>
                  <a:lnTo>
                    <a:pt x="478" y="32"/>
                  </a:lnTo>
                  <a:lnTo>
                    <a:pt x="478" y="32"/>
                  </a:lnTo>
                  <a:lnTo>
                    <a:pt x="484" y="40"/>
                  </a:lnTo>
                  <a:lnTo>
                    <a:pt x="488" y="50"/>
                  </a:lnTo>
                  <a:lnTo>
                    <a:pt x="488" y="50"/>
                  </a:lnTo>
                  <a:lnTo>
                    <a:pt x="488" y="58"/>
                  </a:lnTo>
                  <a:lnTo>
                    <a:pt x="488" y="58"/>
                  </a:lnTo>
                  <a:lnTo>
                    <a:pt x="494" y="70"/>
                  </a:lnTo>
                  <a:lnTo>
                    <a:pt x="504" y="78"/>
                  </a:lnTo>
                  <a:lnTo>
                    <a:pt x="504" y="78"/>
                  </a:lnTo>
                  <a:lnTo>
                    <a:pt x="514" y="82"/>
                  </a:lnTo>
                  <a:lnTo>
                    <a:pt x="518" y="84"/>
                  </a:lnTo>
                  <a:lnTo>
                    <a:pt x="522" y="88"/>
                  </a:lnTo>
                  <a:lnTo>
                    <a:pt x="522" y="88"/>
                  </a:lnTo>
                  <a:lnTo>
                    <a:pt x="522" y="92"/>
                  </a:lnTo>
                  <a:lnTo>
                    <a:pt x="520" y="98"/>
                  </a:lnTo>
                  <a:lnTo>
                    <a:pt x="518" y="106"/>
                  </a:lnTo>
                  <a:lnTo>
                    <a:pt x="518" y="106"/>
                  </a:lnTo>
                  <a:lnTo>
                    <a:pt x="520" y="126"/>
                  </a:lnTo>
                  <a:lnTo>
                    <a:pt x="520" y="126"/>
                  </a:lnTo>
                  <a:lnTo>
                    <a:pt x="520" y="136"/>
                  </a:lnTo>
                  <a:lnTo>
                    <a:pt x="518" y="142"/>
                  </a:lnTo>
                  <a:lnTo>
                    <a:pt x="516" y="144"/>
                  </a:lnTo>
                  <a:lnTo>
                    <a:pt x="516" y="144"/>
                  </a:lnTo>
                  <a:lnTo>
                    <a:pt x="514" y="144"/>
                  </a:lnTo>
                  <a:lnTo>
                    <a:pt x="512" y="144"/>
                  </a:lnTo>
                  <a:lnTo>
                    <a:pt x="506" y="140"/>
                  </a:lnTo>
                  <a:lnTo>
                    <a:pt x="502" y="136"/>
                  </a:lnTo>
                  <a:lnTo>
                    <a:pt x="500" y="134"/>
                  </a:lnTo>
                  <a:lnTo>
                    <a:pt x="498" y="134"/>
                  </a:lnTo>
                  <a:lnTo>
                    <a:pt x="498" y="134"/>
                  </a:lnTo>
                  <a:lnTo>
                    <a:pt x="496" y="136"/>
                  </a:lnTo>
                  <a:lnTo>
                    <a:pt x="498" y="138"/>
                  </a:lnTo>
                  <a:lnTo>
                    <a:pt x="500" y="144"/>
                  </a:lnTo>
                  <a:lnTo>
                    <a:pt x="504" y="150"/>
                  </a:lnTo>
                  <a:lnTo>
                    <a:pt x="506" y="154"/>
                  </a:lnTo>
                  <a:lnTo>
                    <a:pt x="506" y="154"/>
                  </a:lnTo>
                  <a:lnTo>
                    <a:pt x="506" y="166"/>
                  </a:lnTo>
                  <a:lnTo>
                    <a:pt x="504" y="172"/>
                  </a:lnTo>
                  <a:lnTo>
                    <a:pt x="502" y="174"/>
                  </a:lnTo>
                  <a:lnTo>
                    <a:pt x="502" y="174"/>
                  </a:lnTo>
                  <a:lnTo>
                    <a:pt x="496" y="174"/>
                  </a:lnTo>
                  <a:lnTo>
                    <a:pt x="490" y="170"/>
                  </a:lnTo>
                  <a:lnTo>
                    <a:pt x="480" y="164"/>
                  </a:lnTo>
                  <a:lnTo>
                    <a:pt x="480" y="164"/>
                  </a:lnTo>
                  <a:lnTo>
                    <a:pt x="474" y="160"/>
                  </a:lnTo>
                  <a:lnTo>
                    <a:pt x="470" y="160"/>
                  </a:lnTo>
                  <a:lnTo>
                    <a:pt x="468" y="160"/>
                  </a:lnTo>
                  <a:lnTo>
                    <a:pt x="468" y="160"/>
                  </a:lnTo>
                  <a:lnTo>
                    <a:pt x="464" y="166"/>
                  </a:lnTo>
                  <a:lnTo>
                    <a:pt x="464" y="178"/>
                  </a:lnTo>
                  <a:lnTo>
                    <a:pt x="466" y="190"/>
                  </a:lnTo>
                  <a:lnTo>
                    <a:pt x="468" y="196"/>
                  </a:lnTo>
                  <a:lnTo>
                    <a:pt x="468" y="196"/>
                  </a:lnTo>
                  <a:lnTo>
                    <a:pt x="472" y="196"/>
                  </a:lnTo>
                  <a:lnTo>
                    <a:pt x="476" y="196"/>
                  </a:lnTo>
                  <a:lnTo>
                    <a:pt x="482" y="194"/>
                  </a:lnTo>
                  <a:lnTo>
                    <a:pt x="486" y="194"/>
                  </a:lnTo>
                  <a:lnTo>
                    <a:pt x="486" y="194"/>
                  </a:lnTo>
                  <a:lnTo>
                    <a:pt x="488" y="198"/>
                  </a:lnTo>
                  <a:lnTo>
                    <a:pt x="490" y="202"/>
                  </a:lnTo>
                  <a:lnTo>
                    <a:pt x="492" y="212"/>
                  </a:lnTo>
                  <a:lnTo>
                    <a:pt x="492" y="212"/>
                  </a:lnTo>
                  <a:lnTo>
                    <a:pt x="496" y="216"/>
                  </a:lnTo>
                  <a:lnTo>
                    <a:pt x="502" y="216"/>
                  </a:lnTo>
                  <a:lnTo>
                    <a:pt x="506" y="218"/>
                  </a:lnTo>
                  <a:lnTo>
                    <a:pt x="508" y="220"/>
                  </a:lnTo>
                  <a:lnTo>
                    <a:pt x="508" y="222"/>
                  </a:lnTo>
                  <a:lnTo>
                    <a:pt x="508" y="222"/>
                  </a:lnTo>
                  <a:lnTo>
                    <a:pt x="508" y="226"/>
                  </a:lnTo>
                  <a:lnTo>
                    <a:pt x="506" y="230"/>
                  </a:lnTo>
                  <a:lnTo>
                    <a:pt x="504" y="238"/>
                  </a:lnTo>
                  <a:lnTo>
                    <a:pt x="504" y="238"/>
                  </a:lnTo>
                  <a:lnTo>
                    <a:pt x="504" y="246"/>
                  </a:lnTo>
                  <a:lnTo>
                    <a:pt x="504" y="246"/>
                  </a:lnTo>
                  <a:lnTo>
                    <a:pt x="504" y="256"/>
                  </a:lnTo>
                  <a:lnTo>
                    <a:pt x="502" y="266"/>
                  </a:lnTo>
                  <a:lnTo>
                    <a:pt x="500" y="276"/>
                  </a:lnTo>
                  <a:lnTo>
                    <a:pt x="502" y="286"/>
                  </a:lnTo>
                  <a:lnTo>
                    <a:pt x="502" y="286"/>
                  </a:lnTo>
                  <a:lnTo>
                    <a:pt x="506" y="296"/>
                  </a:lnTo>
                  <a:lnTo>
                    <a:pt x="512" y="304"/>
                  </a:lnTo>
                  <a:lnTo>
                    <a:pt x="512" y="304"/>
                  </a:lnTo>
                  <a:lnTo>
                    <a:pt x="514" y="314"/>
                  </a:lnTo>
                  <a:lnTo>
                    <a:pt x="516" y="320"/>
                  </a:lnTo>
                  <a:lnTo>
                    <a:pt x="514" y="326"/>
                  </a:lnTo>
                  <a:lnTo>
                    <a:pt x="514" y="326"/>
                  </a:lnTo>
                  <a:lnTo>
                    <a:pt x="510" y="330"/>
                  </a:lnTo>
                  <a:lnTo>
                    <a:pt x="504" y="336"/>
                  </a:lnTo>
                  <a:lnTo>
                    <a:pt x="494" y="344"/>
                  </a:lnTo>
                  <a:lnTo>
                    <a:pt x="494" y="344"/>
                  </a:lnTo>
                  <a:lnTo>
                    <a:pt x="480" y="356"/>
                  </a:lnTo>
                  <a:lnTo>
                    <a:pt x="474" y="364"/>
                  </a:lnTo>
                  <a:lnTo>
                    <a:pt x="472" y="370"/>
                  </a:lnTo>
                  <a:lnTo>
                    <a:pt x="472" y="370"/>
                  </a:lnTo>
                  <a:lnTo>
                    <a:pt x="470" y="374"/>
                  </a:lnTo>
                  <a:lnTo>
                    <a:pt x="472" y="380"/>
                  </a:lnTo>
                  <a:lnTo>
                    <a:pt x="474" y="386"/>
                  </a:lnTo>
                  <a:lnTo>
                    <a:pt x="472" y="390"/>
                  </a:lnTo>
                  <a:lnTo>
                    <a:pt x="472" y="390"/>
                  </a:lnTo>
                  <a:lnTo>
                    <a:pt x="470" y="392"/>
                  </a:lnTo>
                  <a:lnTo>
                    <a:pt x="462" y="396"/>
                  </a:lnTo>
                  <a:lnTo>
                    <a:pt x="458" y="398"/>
                  </a:lnTo>
                  <a:lnTo>
                    <a:pt x="454" y="402"/>
                  </a:lnTo>
                  <a:lnTo>
                    <a:pt x="454" y="402"/>
                  </a:lnTo>
                  <a:lnTo>
                    <a:pt x="456" y="408"/>
                  </a:lnTo>
                  <a:lnTo>
                    <a:pt x="460" y="412"/>
                  </a:lnTo>
                  <a:lnTo>
                    <a:pt x="466" y="418"/>
                  </a:lnTo>
                  <a:lnTo>
                    <a:pt x="468" y="424"/>
                  </a:lnTo>
                  <a:lnTo>
                    <a:pt x="468" y="424"/>
                  </a:lnTo>
                  <a:lnTo>
                    <a:pt x="464" y="428"/>
                  </a:lnTo>
                  <a:lnTo>
                    <a:pt x="460" y="432"/>
                  </a:lnTo>
                  <a:lnTo>
                    <a:pt x="454" y="438"/>
                  </a:lnTo>
                  <a:lnTo>
                    <a:pt x="450" y="442"/>
                  </a:lnTo>
                  <a:lnTo>
                    <a:pt x="450" y="442"/>
                  </a:lnTo>
                  <a:lnTo>
                    <a:pt x="450" y="446"/>
                  </a:lnTo>
                  <a:lnTo>
                    <a:pt x="450" y="452"/>
                  </a:lnTo>
                  <a:lnTo>
                    <a:pt x="452" y="462"/>
                  </a:lnTo>
                  <a:lnTo>
                    <a:pt x="454" y="474"/>
                  </a:lnTo>
                  <a:lnTo>
                    <a:pt x="454" y="480"/>
                  </a:lnTo>
                  <a:lnTo>
                    <a:pt x="454" y="484"/>
                  </a:lnTo>
                  <a:lnTo>
                    <a:pt x="454" y="484"/>
                  </a:lnTo>
                  <a:lnTo>
                    <a:pt x="450" y="488"/>
                  </a:lnTo>
                  <a:lnTo>
                    <a:pt x="446" y="494"/>
                  </a:lnTo>
                  <a:lnTo>
                    <a:pt x="436" y="502"/>
                  </a:lnTo>
                  <a:lnTo>
                    <a:pt x="436" y="502"/>
                  </a:lnTo>
                  <a:lnTo>
                    <a:pt x="416" y="510"/>
                  </a:lnTo>
                  <a:lnTo>
                    <a:pt x="406" y="514"/>
                  </a:lnTo>
                  <a:lnTo>
                    <a:pt x="398" y="518"/>
                  </a:lnTo>
                  <a:lnTo>
                    <a:pt x="398" y="518"/>
                  </a:lnTo>
                  <a:lnTo>
                    <a:pt x="392" y="524"/>
                  </a:lnTo>
                  <a:lnTo>
                    <a:pt x="386" y="530"/>
                  </a:lnTo>
                  <a:lnTo>
                    <a:pt x="386" y="530"/>
                  </a:lnTo>
                  <a:lnTo>
                    <a:pt x="382" y="538"/>
                  </a:lnTo>
                  <a:lnTo>
                    <a:pt x="378" y="550"/>
                  </a:lnTo>
                  <a:lnTo>
                    <a:pt x="372" y="560"/>
                  </a:lnTo>
                  <a:lnTo>
                    <a:pt x="368" y="566"/>
                  </a:lnTo>
                  <a:lnTo>
                    <a:pt x="368" y="566"/>
                  </a:lnTo>
                  <a:lnTo>
                    <a:pt x="358" y="570"/>
                  </a:lnTo>
                  <a:lnTo>
                    <a:pt x="352" y="570"/>
                  </a:lnTo>
                  <a:lnTo>
                    <a:pt x="348" y="568"/>
                  </a:lnTo>
                  <a:lnTo>
                    <a:pt x="348" y="568"/>
                  </a:lnTo>
                  <a:lnTo>
                    <a:pt x="346" y="564"/>
                  </a:lnTo>
                  <a:lnTo>
                    <a:pt x="344" y="558"/>
                  </a:lnTo>
                  <a:lnTo>
                    <a:pt x="340" y="552"/>
                  </a:lnTo>
                  <a:lnTo>
                    <a:pt x="338" y="548"/>
                  </a:lnTo>
                  <a:lnTo>
                    <a:pt x="338" y="548"/>
                  </a:lnTo>
                  <a:lnTo>
                    <a:pt x="332" y="548"/>
                  </a:lnTo>
                  <a:lnTo>
                    <a:pt x="326" y="550"/>
                  </a:lnTo>
                  <a:lnTo>
                    <a:pt x="316" y="558"/>
                  </a:lnTo>
                  <a:lnTo>
                    <a:pt x="316" y="558"/>
                  </a:lnTo>
                  <a:lnTo>
                    <a:pt x="316" y="560"/>
                  </a:lnTo>
                  <a:lnTo>
                    <a:pt x="316" y="566"/>
                  </a:lnTo>
                  <a:lnTo>
                    <a:pt x="314" y="568"/>
                  </a:lnTo>
                  <a:lnTo>
                    <a:pt x="312" y="572"/>
                  </a:lnTo>
                  <a:lnTo>
                    <a:pt x="312" y="572"/>
                  </a:lnTo>
                  <a:lnTo>
                    <a:pt x="310" y="570"/>
                  </a:lnTo>
                  <a:lnTo>
                    <a:pt x="306" y="566"/>
                  </a:lnTo>
                  <a:lnTo>
                    <a:pt x="302" y="556"/>
                  </a:lnTo>
                  <a:lnTo>
                    <a:pt x="302" y="556"/>
                  </a:lnTo>
                  <a:lnTo>
                    <a:pt x="302" y="548"/>
                  </a:lnTo>
                  <a:lnTo>
                    <a:pt x="304" y="538"/>
                  </a:lnTo>
                  <a:lnTo>
                    <a:pt x="304" y="538"/>
                  </a:lnTo>
                  <a:lnTo>
                    <a:pt x="304" y="532"/>
                  </a:lnTo>
                  <a:lnTo>
                    <a:pt x="304" y="532"/>
                  </a:lnTo>
                  <a:lnTo>
                    <a:pt x="310" y="516"/>
                  </a:lnTo>
                  <a:lnTo>
                    <a:pt x="318" y="498"/>
                  </a:lnTo>
                  <a:lnTo>
                    <a:pt x="318" y="498"/>
                  </a:lnTo>
                  <a:lnTo>
                    <a:pt x="326" y="490"/>
                  </a:lnTo>
                  <a:lnTo>
                    <a:pt x="336" y="478"/>
                  </a:lnTo>
                  <a:lnTo>
                    <a:pt x="348" y="470"/>
                  </a:lnTo>
                  <a:lnTo>
                    <a:pt x="354" y="470"/>
                  </a:lnTo>
                  <a:lnTo>
                    <a:pt x="358" y="470"/>
                  </a:lnTo>
                  <a:lnTo>
                    <a:pt x="358" y="470"/>
                  </a:lnTo>
                  <a:lnTo>
                    <a:pt x="360" y="474"/>
                  </a:lnTo>
                  <a:lnTo>
                    <a:pt x="358" y="480"/>
                  </a:lnTo>
                  <a:lnTo>
                    <a:pt x="354" y="492"/>
                  </a:lnTo>
                  <a:lnTo>
                    <a:pt x="354" y="492"/>
                  </a:lnTo>
                  <a:lnTo>
                    <a:pt x="344" y="510"/>
                  </a:lnTo>
                  <a:lnTo>
                    <a:pt x="344" y="510"/>
                  </a:lnTo>
                  <a:lnTo>
                    <a:pt x="344" y="514"/>
                  </a:lnTo>
                  <a:lnTo>
                    <a:pt x="344" y="520"/>
                  </a:lnTo>
                  <a:lnTo>
                    <a:pt x="344" y="522"/>
                  </a:lnTo>
                  <a:lnTo>
                    <a:pt x="346" y="524"/>
                  </a:lnTo>
                  <a:lnTo>
                    <a:pt x="350" y="524"/>
                  </a:lnTo>
                  <a:lnTo>
                    <a:pt x="354" y="522"/>
                  </a:lnTo>
                  <a:lnTo>
                    <a:pt x="354" y="522"/>
                  </a:lnTo>
                  <a:lnTo>
                    <a:pt x="356" y="518"/>
                  </a:lnTo>
                  <a:lnTo>
                    <a:pt x="358" y="512"/>
                  </a:lnTo>
                  <a:lnTo>
                    <a:pt x="358" y="500"/>
                  </a:lnTo>
                  <a:lnTo>
                    <a:pt x="358" y="500"/>
                  </a:lnTo>
                  <a:lnTo>
                    <a:pt x="364" y="490"/>
                  </a:lnTo>
                  <a:lnTo>
                    <a:pt x="372" y="482"/>
                  </a:lnTo>
                  <a:lnTo>
                    <a:pt x="372" y="482"/>
                  </a:lnTo>
                  <a:lnTo>
                    <a:pt x="388" y="466"/>
                  </a:lnTo>
                  <a:lnTo>
                    <a:pt x="400" y="458"/>
                  </a:lnTo>
                  <a:lnTo>
                    <a:pt x="404" y="456"/>
                  </a:lnTo>
                  <a:lnTo>
                    <a:pt x="406" y="458"/>
                  </a:lnTo>
                  <a:lnTo>
                    <a:pt x="406" y="458"/>
                  </a:lnTo>
                  <a:lnTo>
                    <a:pt x="406" y="460"/>
                  </a:lnTo>
                  <a:lnTo>
                    <a:pt x="404" y="462"/>
                  </a:lnTo>
                  <a:lnTo>
                    <a:pt x="398" y="468"/>
                  </a:lnTo>
                  <a:lnTo>
                    <a:pt x="392" y="472"/>
                  </a:lnTo>
                  <a:lnTo>
                    <a:pt x="388" y="478"/>
                  </a:lnTo>
                  <a:lnTo>
                    <a:pt x="388" y="478"/>
                  </a:lnTo>
                  <a:lnTo>
                    <a:pt x="390" y="482"/>
                  </a:lnTo>
                  <a:lnTo>
                    <a:pt x="396" y="488"/>
                  </a:lnTo>
                  <a:lnTo>
                    <a:pt x="404" y="490"/>
                  </a:lnTo>
                  <a:lnTo>
                    <a:pt x="410" y="492"/>
                  </a:lnTo>
                  <a:lnTo>
                    <a:pt x="410" y="492"/>
                  </a:lnTo>
                  <a:lnTo>
                    <a:pt x="414" y="488"/>
                  </a:lnTo>
                  <a:lnTo>
                    <a:pt x="418" y="484"/>
                  </a:lnTo>
                  <a:lnTo>
                    <a:pt x="422" y="472"/>
                  </a:lnTo>
                  <a:lnTo>
                    <a:pt x="424" y="456"/>
                  </a:lnTo>
                  <a:lnTo>
                    <a:pt x="426" y="440"/>
                  </a:lnTo>
                  <a:lnTo>
                    <a:pt x="426" y="440"/>
                  </a:lnTo>
                  <a:lnTo>
                    <a:pt x="426" y="436"/>
                  </a:lnTo>
                  <a:lnTo>
                    <a:pt x="424" y="430"/>
                  </a:lnTo>
                  <a:lnTo>
                    <a:pt x="420" y="424"/>
                  </a:lnTo>
                  <a:lnTo>
                    <a:pt x="416" y="422"/>
                  </a:lnTo>
                  <a:lnTo>
                    <a:pt x="416" y="422"/>
                  </a:lnTo>
                  <a:lnTo>
                    <a:pt x="412" y="422"/>
                  </a:lnTo>
                  <a:lnTo>
                    <a:pt x="406" y="424"/>
                  </a:lnTo>
                  <a:lnTo>
                    <a:pt x="402" y="426"/>
                  </a:lnTo>
                  <a:lnTo>
                    <a:pt x="398" y="426"/>
                  </a:lnTo>
                  <a:lnTo>
                    <a:pt x="398" y="426"/>
                  </a:lnTo>
                  <a:lnTo>
                    <a:pt x="396" y="420"/>
                  </a:lnTo>
                  <a:lnTo>
                    <a:pt x="394" y="410"/>
                  </a:lnTo>
                  <a:lnTo>
                    <a:pt x="396" y="402"/>
                  </a:lnTo>
                  <a:lnTo>
                    <a:pt x="398" y="396"/>
                  </a:lnTo>
                  <a:lnTo>
                    <a:pt x="398" y="396"/>
                  </a:lnTo>
                  <a:lnTo>
                    <a:pt x="402" y="396"/>
                  </a:lnTo>
                  <a:lnTo>
                    <a:pt x="406" y="400"/>
                  </a:lnTo>
                  <a:lnTo>
                    <a:pt x="412" y="402"/>
                  </a:lnTo>
                  <a:lnTo>
                    <a:pt x="416" y="402"/>
                  </a:lnTo>
                  <a:lnTo>
                    <a:pt x="416" y="402"/>
                  </a:lnTo>
                  <a:lnTo>
                    <a:pt x="418" y="398"/>
                  </a:lnTo>
                  <a:lnTo>
                    <a:pt x="418" y="394"/>
                  </a:lnTo>
                  <a:lnTo>
                    <a:pt x="418" y="384"/>
                  </a:lnTo>
                  <a:lnTo>
                    <a:pt x="418" y="384"/>
                  </a:lnTo>
                  <a:lnTo>
                    <a:pt x="418" y="380"/>
                  </a:lnTo>
                  <a:lnTo>
                    <a:pt x="414" y="376"/>
                  </a:lnTo>
                  <a:lnTo>
                    <a:pt x="414" y="374"/>
                  </a:lnTo>
                  <a:lnTo>
                    <a:pt x="414" y="370"/>
                  </a:lnTo>
                  <a:lnTo>
                    <a:pt x="414" y="370"/>
                  </a:lnTo>
                  <a:lnTo>
                    <a:pt x="418" y="370"/>
                  </a:lnTo>
                  <a:lnTo>
                    <a:pt x="424" y="372"/>
                  </a:lnTo>
                  <a:lnTo>
                    <a:pt x="430" y="374"/>
                  </a:lnTo>
                  <a:lnTo>
                    <a:pt x="436" y="374"/>
                  </a:lnTo>
                  <a:lnTo>
                    <a:pt x="436" y="374"/>
                  </a:lnTo>
                  <a:lnTo>
                    <a:pt x="444" y="370"/>
                  </a:lnTo>
                  <a:lnTo>
                    <a:pt x="450" y="364"/>
                  </a:lnTo>
                  <a:lnTo>
                    <a:pt x="450" y="364"/>
                  </a:lnTo>
                  <a:lnTo>
                    <a:pt x="452" y="352"/>
                  </a:lnTo>
                  <a:lnTo>
                    <a:pt x="452" y="342"/>
                  </a:lnTo>
                  <a:lnTo>
                    <a:pt x="452" y="342"/>
                  </a:lnTo>
                  <a:lnTo>
                    <a:pt x="450" y="332"/>
                  </a:lnTo>
                  <a:lnTo>
                    <a:pt x="446" y="326"/>
                  </a:lnTo>
                  <a:lnTo>
                    <a:pt x="442" y="324"/>
                  </a:lnTo>
                  <a:lnTo>
                    <a:pt x="442" y="324"/>
                  </a:lnTo>
                  <a:lnTo>
                    <a:pt x="436" y="324"/>
                  </a:lnTo>
                  <a:lnTo>
                    <a:pt x="430" y="328"/>
                  </a:lnTo>
                  <a:lnTo>
                    <a:pt x="418" y="338"/>
                  </a:lnTo>
                  <a:lnTo>
                    <a:pt x="398" y="364"/>
                  </a:lnTo>
                  <a:lnTo>
                    <a:pt x="398" y="364"/>
                  </a:lnTo>
                  <a:lnTo>
                    <a:pt x="390" y="376"/>
                  </a:lnTo>
                  <a:lnTo>
                    <a:pt x="386" y="382"/>
                  </a:lnTo>
                  <a:lnTo>
                    <a:pt x="380" y="386"/>
                  </a:lnTo>
                  <a:lnTo>
                    <a:pt x="380" y="386"/>
                  </a:lnTo>
                  <a:lnTo>
                    <a:pt x="374" y="386"/>
                  </a:lnTo>
                  <a:lnTo>
                    <a:pt x="368" y="386"/>
                  </a:lnTo>
                  <a:lnTo>
                    <a:pt x="360" y="384"/>
                  </a:lnTo>
                  <a:lnTo>
                    <a:pt x="354" y="384"/>
                  </a:lnTo>
                  <a:lnTo>
                    <a:pt x="354" y="384"/>
                  </a:lnTo>
                  <a:lnTo>
                    <a:pt x="342" y="390"/>
                  </a:lnTo>
                  <a:lnTo>
                    <a:pt x="330" y="400"/>
                  </a:lnTo>
                  <a:lnTo>
                    <a:pt x="320" y="410"/>
                  </a:lnTo>
                  <a:lnTo>
                    <a:pt x="314" y="422"/>
                  </a:lnTo>
                  <a:lnTo>
                    <a:pt x="314" y="422"/>
                  </a:lnTo>
                  <a:lnTo>
                    <a:pt x="314" y="432"/>
                  </a:lnTo>
                  <a:lnTo>
                    <a:pt x="316" y="438"/>
                  </a:lnTo>
                  <a:lnTo>
                    <a:pt x="318" y="442"/>
                  </a:lnTo>
                  <a:lnTo>
                    <a:pt x="318" y="442"/>
                  </a:lnTo>
                  <a:lnTo>
                    <a:pt x="322" y="442"/>
                  </a:lnTo>
                  <a:lnTo>
                    <a:pt x="328" y="442"/>
                  </a:lnTo>
                  <a:lnTo>
                    <a:pt x="338" y="438"/>
                  </a:lnTo>
                  <a:lnTo>
                    <a:pt x="338" y="438"/>
                  </a:lnTo>
                  <a:lnTo>
                    <a:pt x="340" y="440"/>
                  </a:lnTo>
                  <a:lnTo>
                    <a:pt x="342" y="444"/>
                  </a:lnTo>
                  <a:lnTo>
                    <a:pt x="344" y="454"/>
                  </a:lnTo>
                  <a:lnTo>
                    <a:pt x="344" y="454"/>
                  </a:lnTo>
                  <a:lnTo>
                    <a:pt x="344" y="456"/>
                  </a:lnTo>
                  <a:lnTo>
                    <a:pt x="340" y="460"/>
                  </a:lnTo>
                  <a:lnTo>
                    <a:pt x="328" y="462"/>
                  </a:lnTo>
                  <a:lnTo>
                    <a:pt x="316" y="462"/>
                  </a:lnTo>
                  <a:lnTo>
                    <a:pt x="306" y="462"/>
                  </a:lnTo>
                  <a:lnTo>
                    <a:pt x="306" y="462"/>
                  </a:lnTo>
                  <a:lnTo>
                    <a:pt x="298" y="454"/>
                  </a:lnTo>
                  <a:lnTo>
                    <a:pt x="290" y="442"/>
                  </a:lnTo>
                  <a:lnTo>
                    <a:pt x="284" y="430"/>
                  </a:lnTo>
                  <a:lnTo>
                    <a:pt x="280" y="420"/>
                  </a:lnTo>
                  <a:lnTo>
                    <a:pt x="280" y="420"/>
                  </a:lnTo>
                  <a:lnTo>
                    <a:pt x="282" y="416"/>
                  </a:lnTo>
                  <a:lnTo>
                    <a:pt x="286" y="410"/>
                  </a:lnTo>
                  <a:lnTo>
                    <a:pt x="294" y="402"/>
                  </a:lnTo>
                  <a:lnTo>
                    <a:pt x="294" y="402"/>
                  </a:lnTo>
                  <a:lnTo>
                    <a:pt x="312" y="384"/>
                  </a:lnTo>
                  <a:lnTo>
                    <a:pt x="332" y="368"/>
                  </a:lnTo>
                  <a:lnTo>
                    <a:pt x="332" y="368"/>
                  </a:lnTo>
                  <a:lnTo>
                    <a:pt x="340" y="362"/>
                  </a:lnTo>
                  <a:lnTo>
                    <a:pt x="350" y="356"/>
                  </a:lnTo>
                  <a:lnTo>
                    <a:pt x="350" y="356"/>
                  </a:lnTo>
                  <a:lnTo>
                    <a:pt x="358" y="344"/>
                  </a:lnTo>
                  <a:lnTo>
                    <a:pt x="366" y="328"/>
                  </a:lnTo>
                  <a:lnTo>
                    <a:pt x="372" y="322"/>
                  </a:lnTo>
                  <a:lnTo>
                    <a:pt x="376" y="316"/>
                  </a:lnTo>
                  <a:lnTo>
                    <a:pt x="382" y="312"/>
                  </a:lnTo>
                  <a:lnTo>
                    <a:pt x="386" y="314"/>
                  </a:lnTo>
                  <a:lnTo>
                    <a:pt x="386" y="314"/>
                  </a:lnTo>
                  <a:lnTo>
                    <a:pt x="386" y="314"/>
                  </a:lnTo>
                  <a:lnTo>
                    <a:pt x="386" y="316"/>
                  </a:lnTo>
                  <a:lnTo>
                    <a:pt x="384" y="322"/>
                  </a:lnTo>
                  <a:lnTo>
                    <a:pt x="380" y="332"/>
                  </a:lnTo>
                  <a:lnTo>
                    <a:pt x="380" y="332"/>
                  </a:lnTo>
                  <a:lnTo>
                    <a:pt x="378" y="342"/>
                  </a:lnTo>
                  <a:lnTo>
                    <a:pt x="378" y="348"/>
                  </a:lnTo>
                  <a:lnTo>
                    <a:pt x="380" y="350"/>
                  </a:lnTo>
                  <a:lnTo>
                    <a:pt x="380" y="350"/>
                  </a:lnTo>
                  <a:lnTo>
                    <a:pt x="382" y="350"/>
                  </a:lnTo>
                  <a:lnTo>
                    <a:pt x="384" y="350"/>
                  </a:lnTo>
                  <a:lnTo>
                    <a:pt x="386" y="344"/>
                  </a:lnTo>
                  <a:lnTo>
                    <a:pt x="388" y="336"/>
                  </a:lnTo>
                  <a:lnTo>
                    <a:pt x="390" y="332"/>
                  </a:lnTo>
                  <a:lnTo>
                    <a:pt x="390" y="332"/>
                  </a:lnTo>
                  <a:lnTo>
                    <a:pt x="400" y="322"/>
                  </a:lnTo>
                  <a:lnTo>
                    <a:pt x="406" y="318"/>
                  </a:lnTo>
                  <a:lnTo>
                    <a:pt x="410" y="314"/>
                  </a:lnTo>
                  <a:lnTo>
                    <a:pt x="410" y="314"/>
                  </a:lnTo>
                  <a:lnTo>
                    <a:pt x="416" y="302"/>
                  </a:lnTo>
                  <a:lnTo>
                    <a:pt x="418" y="288"/>
                  </a:lnTo>
                  <a:lnTo>
                    <a:pt x="418" y="288"/>
                  </a:lnTo>
                  <a:lnTo>
                    <a:pt x="418" y="282"/>
                  </a:lnTo>
                  <a:lnTo>
                    <a:pt x="416" y="276"/>
                  </a:lnTo>
                  <a:lnTo>
                    <a:pt x="414" y="270"/>
                  </a:lnTo>
                  <a:lnTo>
                    <a:pt x="414" y="264"/>
                  </a:lnTo>
                  <a:lnTo>
                    <a:pt x="414" y="264"/>
                  </a:lnTo>
                  <a:lnTo>
                    <a:pt x="416" y="258"/>
                  </a:lnTo>
                  <a:lnTo>
                    <a:pt x="420" y="252"/>
                  </a:lnTo>
                  <a:lnTo>
                    <a:pt x="422" y="246"/>
                  </a:lnTo>
                  <a:lnTo>
                    <a:pt x="422" y="244"/>
                  </a:lnTo>
                  <a:lnTo>
                    <a:pt x="420" y="242"/>
                  </a:lnTo>
                  <a:lnTo>
                    <a:pt x="420" y="242"/>
                  </a:lnTo>
                  <a:lnTo>
                    <a:pt x="418" y="242"/>
                  </a:lnTo>
                  <a:lnTo>
                    <a:pt x="416" y="242"/>
                  </a:lnTo>
                  <a:lnTo>
                    <a:pt x="408" y="246"/>
                  </a:lnTo>
                  <a:lnTo>
                    <a:pt x="400" y="258"/>
                  </a:lnTo>
                  <a:lnTo>
                    <a:pt x="400" y="258"/>
                  </a:lnTo>
                  <a:lnTo>
                    <a:pt x="398" y="262"/>
                  </a:lnTo>
                  <a:lnTo>
                    <a:pt x="400" y="270"/>
                  </a:lnTo>
                  <a:lnTo>
                    <a:pt x="400" y="276"/>
                  </a:lnTo>
                  <a:lnTo>
                    <a:pt x="400" y="278"/>
                  </a:lnTo>
                  <a:lnTo>
                    <a:pt x="398" y="278"/>
                  </a:lnTo>
                  <a:lnTo>
                    <a:pt x="398" y="278"/>
                  </a:lnTo>
                  <a:lnTo>
                    <a:pt x="396" y="278"/>
                  </a:lnTo>
                  <a:lnTo>
                    <a:pt x="394" y="274"/>
                  </a:lnTo>
                  <a:lnTo>
                    <a:pt x="390" y="264"/>
                  </a:lnTo>
                  <a:lnTo>
                    <a:pt x="388" y="254"/>
                  </a:lnTo>
                  <a:lnTo>
                    <a:pt x="386" y="250"/>
                  </a:lnTo>
                  <a:lnTo>
                    <a:pt x="384" y="248"/>
                  </a:lnTo>
                  <a:lnTo>
                    <a:pt x="384" y="248"/>
                  </a:lnTo>
                  <a:lnTo>
                    <a:pt x="380" y="250"/>
                  </a:lnTo>
                  <a:lnTo>
                    <a:pt x="374" y="252"/>
                  </a:lnTo>
                  <a:lnTo>
                    <a:pt x="368" y="256"/>
                  </a:lnTo>
                  <a:lnTo>
                    <a:pt x="364" y="256"/>
                  </a:lnTo>
                  <a:lnTo>
                    <a:pt x="364" y="256"/>
                  </a:lnTo>
                  <a:lnTo>
                    <a:pt x="362" y="252"/>
                  </a:lnTo>
                  <a:lnTo>
                    <a:pt x="362" y="246"/>
                  </a:lnTo>
                  <a:lnTo>
                    <a:pt x="362" y="234"/>
                  </a:lnTo>
                  <a:lnTo>
                    <a:pt x="362" y="234"/>
                  </a:lnTo>
                  <a:lnTo>
                    <a:pt x="360" y="224"/>
                  </a:lnTo>
                  <a:lnTo>
                    <a:pt x="358" y="220"/>
                  </a:lnTo>
                  <a:lnTo>
                    <a:pt x="356" y="216"/>
                  </a:lnTo>
                  <a:lnTo>
                    <a:pt x="356" y="216"/>
                  </a:lnTo>
                  <a:lnTo>
                    <a:pt x="352" y="216"/>
                  </a:lnTo>
                  <a:lnTo>
                    <a:pt x="346" y="218"/>
                  </a:lnTo>
                  <a:lnTo>
                    <a:pt x="338" y="222"/>
                  </a:lnTo>
                  <a:lnTo>
                    <a:pt x="338" y="222"/>
                  </a:lnTo>
                  <a:lnTo>
                    <a:pt x="326" y="224"/>
                  </a:lnTo>
                  <a:lnTo>
                    <a:pt x="316" y="224"/>
                  </a:lnTo>
                  <a:lnTo>
                    <a:pt x="316" y="224"/>
                  </a:lnTo>
                  <a:lnTo>
                    <a:pt x="312" y="220"/>
                  </a:lnTo>
                  <a:lnTo>
                    <a:pt x="306" y="216"/>
                  </a:lnTo>
                  <a:lnTo>
                    <a:pt x="294" y="208"/>
                  </a:lnTo>
                  <a:lnTo>
                    <a:pt x="294" y="208"/>
                  </a:lnTo>
                  <a:lnTo>
                    <a:pt x="286" y="206"/>
                  </a:lnTo>
                  <a:lnTo>
                    <a:pt x="274" y="204"/>
                  </a:lnTo>
                  <a:lnTo>
                    <a:pt x="264" y="202"/>
                  </a:lnTo>
                  <a:lnTo>
                    <a:pt x="254" y="200"/>
                  </a:lnTo>
                  <a:lnTo>
                    <a:pt x="254" y="200"/>
                  </a:lnTo>
                  <a:lnTo>
                    <a:pt x="244" y="192"/>
                  </a:lnTo>
                  <a:lnTo>
                    <a:pt x="234" y="186"/>
                  </a:lnTo>
                  <a:lnTo>
                    <a:pt x="234" y="186"/>
                  </a:lnTo>
                  <a:lnTo>
                    <a:pt x="214" y="180"/>
                  </a:lnTo>
                  <a:lnTo>
                    <a:pt x="196" y="174"/>
                  </a:lnTo>
                  <a:lnTo>
                    <a:pt x="196" y="174"/>
                  </a:lnTo>
                  <a:lnTo>
                    <a:pt x="182" y="166"/>
                  </a:lnTo>
                  <a:lnTo>
                    <a:pt x="168" y="158"/>
                  </a:lnTo>
                  <a:lnTo>
                    <a:pt x="168" y="158"/>
                  </a:lnTo>
                  <a:lnTo>
                    <a:pt x="162" y="148"/>
                  </a:lnTo>
                  <a:lnTo>
                    <a:pt x="154" y="138"/>
                  </a:lnTo>
                  <a:lnTo>
                    <a:pt x="154" y="138"/>
                  </a:lnTo>
                  <a:lnTo>
                    <a:pt x="144" y="132"/>
                  </a:lnTo>
                  <a:lnTo>
                    <a:pt x="134" y="128"/>
                  </a:lnTo>
                  <a:lnTo>
                    <a:pt x="134" y="128"/>
                  </a:lnTo>
                  <a:lnTo>
                    <a:pt x="112" y="110"/>
                  </a:lnTo>
                  <a:lnTo>
                    <a:pt x="112" y="110"/>
                  </a:lnTo>
                  <a:lnTo>
                    <a:pt x="96" y="92"/>
                  </a:lnTo>
                  <a:lnTo>
                    <a:pt x="78" y="74"/>
                  </a:lnTo>
                  <a:lnTo>
                    <a:pt x="78" y="74"/>
                  </a:lnTo>
                  <a:lnTo>
                    <a:pt x="66" y="66"/>
                  </a:lnTo>
                  <a:lnTo>
                    <a:pt x="60" y="64"/>
                  </a:lnTo>
                  <a:lnTo>
                    <a:pt x="58" y="62"/>
                  </a:lnTo>
                  <a:lnTo>
                    <a:pt x="56" y="64"/>
                  </a:lnTo>
                  <a:lnTo>
                    <a:pt x="56" y="64"/>
                  </a:lnTo>
                  <a:lnTo>
                    <a:pt x="56" y="66"/>
                  </a:lnTo>
                  <a:lnTo>
                    <a:pt x="56" y="68"/>
                  </a:lnTo>
                  <a:lnTo>
                    <a:pt x="58" y="76"/>
                  </a:lnTo>
                  <a:lnTo>
                    <a:pt x="62" y="84"/>
                  </a:lnTo>
                  <a:lnTo>
                    <a:pt x="62" y="90"/>
                  </a:lnTo>
                  <a:lnTo>
                    <a:pt x="62" y="90"/>
                  </a:lnTo>
                  <a:lnTo>
                    <a:pt x="60" y="92"/>
                  </a:lnTo>
                  <a:lnTo>
                    <a:pt x="56" y="94"/>
                  </a:lnTo>
                  <a:lnTo>
                    <a:pt x="56" y="94"/>
                  </a:lnTo>
                  <a:lnTo>
                    <a:pt x="54" y="98"/>
                  </a:lnTo>
                  <a:lnTo>
                    <a:pt x="54" y="104"/>
                  </a:lnTo>
                  <a:lnTo>
                    <a:pt x="50" y="114"/>
                  </a:lnTo>
                  <a:lnTo>
                    <a:pt x="50" y="114"/>
                  </a:lnTo>
                  <a:lnTo>
                    <a:pt x="44" y="124"/>
                  </a:lnTo>
                  <a:lnTo>
                    <a:pt x="40" y="130"/>
                  </a:lnTo>
                  <a:lnTo>
                    <a:pt x="38" y="134"/>
                  </a:lnTo>
                  <a:lnTo>
                    <a:pt x="38" y="134"/>
                  </a:lnTo>
                  <a:lnTo>
                    <a:pt x="38" y="144"/>
                  </a:lnTo>
                  <a:lnTo>
                    <a:pt x="40" y="154"/>
                  </a:lnTo>
                  <a:lnTo>
                    <a:pt x="40" y="154"/>
                  </a:lnTo>
                  <a:lnTo>
                    <a:pt x="36" y="164"/>
                  </a:lnTo>
                  <a:lnTo>
                    <a:pt x="34" y="172"/>
                  </a:lnTo>
                  <a:lnTo>
                    <a:pt x="34" y="172"/>
                  </a:lnTo>
                  <a:lnTo>
                    <a:pt x="34" y="184"/>
                  </a:lnTo>
                  <a:lnTo>
                    <a:pt x="34" y="194"/>
                  </a:lnTo>
                  <a:lnTo>
                    <a:pt x="34" y="194"/>
                  </a:lnTo>
                  <a:lnTo>
                    <a:pt x="36" y="202"/>
                  </a:lnTo>
                  <a:lnTo>
                    <a:pt x="38" y="212"/>
                  </a:lnTo>
                  <a:lnTo>
                    <a:pt x="38" y="212"/>
                  </a:lnTo>
                  <a:lnTo>
                    <a:pt x="46" y="224"/>
                  </a:lnTo>
                  <a:lnTo>
                    <a:pt x="52" y="234"/>
                  </a:lnTo>
                  <a:lnTo>
                    <a:pt x="52" y="234"/>
                  </a:lnTo>
                  <a:lnTo>
                    <a:pt x="58" y="254"/>
                  </a:lnTo>
                  <a:lnTo>
                    <a:pt x="62" y="274"/>
                  </a:lnTo>
                  <a:lnTo>
                    <a:pt x="62" y="274"/>
                  </a:lnTo>
                  <a:lnTo>
                    <a:pt x="64" y="296"/>
                  </a:lnTo>
                  <a:lnTo>
                    <a:pt x="64" y="296"/>
                  </a:lnTo>
                  <a:lnTo>
                    <a:pt x="58" y="334"/>
                  </a:lnTo>
                  <a:lnTo>
                    <a:pt x="56" y="356"/>
                  </a:lnTo>
                  <a:lnTo>
                    <a:pt x="54" y="374"/>
                  </a:lnTo>
                  <a:lnTo>
                    <a:pt x="54" y="374"/>
                  </a:lnTo>
                  <a:lnTo>
                    <a:pt x="56" y="386"/>
                  </a:lnTo>
                  <a:lnTo>
                    <a:pt x="58" y="398"/>
                  </a:lnTo>
                  <a:lnTo>
                    <a:pt x="60" y="412"/>
                  </a:lnTo>
                  <a:lnTo>
                    <a:pt x="62" y="424"/>
                  </a:lnTo>
                  <a:lnTo>
                    <a:pt x="62" y="424"/>
                  </a:lnTo>
                  <a:lnTo>
                    <a:pt x="60" y="452"/>
                  </a:lnTo>
                  <a:lnTo>
                    <a:pt x="56" y="482"/>
                  </a:lnTo>
                  <a:lnTo>
                    <a:pt x="56" y="482"/>
                  </a:lnTo>
                  <a:lnTo>
                    <a:pt x="52" y="492"/>
                  </a:lnTo>
                  <a:lnTo>
                    <a:pt x="50" y="498"/>
                  </a:lnTo>
                  <a:lnTo>
                    <a:pt x="48" y="502"/>
                  </a:lnTo>
                  <a:lnTo>
                    <a:pt x="48" y="502"/>
                  </a:lnTo>
                  <a:lnTo>
                    <a:pt x="52" y="504"/>
                  </a:lnTo>
                  <a:lnTo>
                    <a:pt x="58" y="506"/>
                  </a:lnTo>
                  <a:lnTo>
                    <a:pt x="66" y="508"/>
                  </a:lnTo>
                  <a:lnTo>
                    <a:pt x="66" y="508"/>
                  </a:lnTo>
                  <a:lnTo>
                    <a:pt x="70" y="504"/>
                  </a:lnTo>
                  <a:lnTo>
                    <a:pt x="70" y="498"/>
                  </a:lnTo>
                  <a:lnTo>
                    <a:pt x="70" y="492"/>
                  </a:lnTo>
                  <a:lnTo>
                    <a:pt x="72" y="490"/>
                  </a:lnTo>
                  <a:lnTo>
                    <a:pt x="72" y="490"/>
                  </a:lnTo>
                  <a:lnTo>
                    <a:pt x="78" y="490"/>
                  </a:lnTo>
                  <a:lnTo>
                    <a:pt x="82" y="494"/>
                  </a:lnTo>
                  <a:lnTo>
                    <a:pt x="92" y="502"/>
                  </a:lnTo>
                  <a:lnTo>
                    <a:pt x="92" y="502"/>
                  </a:lnTo>
                  <a:lnTo>
                    <a:pt x="94" y="508"/>
                  </a:lnTo>
                  <a:lnTo>
                    <a:pt x="96" y="514"/>
                  </a:lnTo>
                  <a:lnTo>
                    <a:pt x="96" y="520"/>
                  </a:lnTo>
                  <a:lnTo>
                    <a:pt x="100" y="524"/>
                  </a:lnTo>
                  <a:lnTo>
                    <a:pt x="100" y="524"/>
                  </a:lnTo>
                  <a:lnTo>
                    <a:pt x="112" y="526"/>
                  </a:lnTo>
                  <a:lnTo>
                    <a:pt x="116" y="528"/>
                  </a:lnTo>
                  <a:lnTo>
                    <a:pt x="118" y="530"/>
                  </a:lnTo>
                  <a:lnTo>
                    <a:pt x="118" y="530"/>
                  </a:lnTo>
                  <a:lnTo>
                    <a:pt x="118" y="530"/>
                  </a:lnTo>
                  <a:lnTo>
                    <a:pt x="118" y="534"/>
                  </a:lnTo>
                  <a:lnTo>
                    <a:pt x="114" y="534"/>
                  </a:lnTo>
                  <a:lnTo>
                    <a:pt x="106" y="534"/>
                  </a:lnTo>
                  <a:lnTo>
                    <a:pt x="94" y="534"/>
                  </a:lnTo>
                  <a:lnTo>
                    <a:pt x="86" y="534"/>
                  </a:lnTo>
                  <a:lnTo>
                    <a:pt x="86" y="534"/>
                  </a:lnTo>
                  <a:lnTo>
                    <a:pt x="80" y="538"/>
                  </a:lnTo>
                  <a:lnTo>
                    <a:pt x="72" y="544"/>
                  </a:lnTo>
                  <a:lnTo>
                    <a:pt x="64" y="548"/>
                  </a:lnTo>
                  <a:lnTo>
                    <a:pt x="60" y="550"/>
                  </a:lnTo>
                  <a:lnTo>
                    <a:pt x="56" y="550"/>
                  </a:lnTo>
                  <a:lnTo>
                    <a:pt x="56" y="550"/>
                  </a:lnTo>
                  <a:lnTo>
                    <a:pt x="54" y="548"/>
                  </a:lnTo>
                  <a:lnTo>
                    <a:pt x="54" y="546"/>
                  </a:lnTo>
                  <a:lnTo>
                    <a:pt x="50" y="538"/>
                  </a:lnTo>
                  <a:lnTo>
                    <a:pt x="48" y="532"/>
                  </a:lnTo>
                  <a:lnTo>
                    <a:pt x="46" y="530"/>
                  </a:lnTo>
                  <a:lnTo>
                    <a:pt x="44" y="528"/>
                  </a:lnTo>
                  <a:lnTo>
                    <a:pt x="44" y="528"/>
                  </a:lnTo>
                  <a:lnTo>
                    <a:pt x="42" y="530"/>
                  </a:lnTo>
                  <a:lnTo>
                    <a:pt x="40" y="534"/>
                  </a:lnTo>
                  <a:lnTo>
                    <a:pt x="38" y="546"/>
                  </a:lnTo>
                  <a:lnTo>
                    <a:pt x="38" y="568"/>
                  </a:lnTo>
                  <a:lnTo>
                    <a:pt x="38" y="568"/>
                  </a:lnTo>
                  <a:lnTo>
                    <a:pt x="38" y="580"/>
                  </a:lnTo>
                  <a:lnTo>
                    <a:pt x="40" y="586"/>
                  </a:lnTo>
                  <a:lnTo>
                    <a:pt x="42" y="590"/>
                  </a:lnTo>
                  <a:lnTo>
                    <a:pt x="42" y="590"/>
                  </a:lnTo>
                  <a:lnTo>
                    <a:pt x="46" y="590"/>
                  </a:lnTo>
                  <a:lnTo>
                    <a:pt x="48" y="588"/>
                  </a:lnTo>
                  <a:lnTo>
                    <a:pt x="54" y="588"/>
                  </a:lnTo>
                  <a:lnTo>
                    <a:pt x="54" y="588"/>
                  </a:lnTo>
                  <a:lnTo>
                    <a:pt x="76" y="592"/>
                  </a:lnTo>
                  <a:lnTo>
                    <a:pt x="86" y="596"/>
                  </a:lnTo>
                  <a:lnTo>
                    <a:pt x="94" y="600"/>
                  </a:lnTo>
                  <a:lnTo>
                    <a:pt x="94" y="600"/>
                  </a:lnTo>
                  <a:lnTo>
                    <a:pt x="100" y="610"/>
                  </a:lnTo>
                  <a:lnTo>
                    <a:pt x="102" y="616"/>
                  </a:lnTo>
                  <a:lnTo>
                    <a:pt x="102" y="620"/>
                  </a:lnTo>
                  <a:lnTo>
                    <a:pt x="102" y="620"/>
                  </a:lnTo>
                  <a:lnTo>
                    <a:pt x="98" y="620"/>
                  </a:lnTo>
                  <a:lnTo>
                    <a:pt x="96" y="620"/>
                  </a:lnTo>
                  <a:lnTo>
                    <a:pt x="96" y="620"/>
                  </a:lnTo>
                  <a:lnTo>
                    <a:pt x="88" y="614"/>
                  </a:lnTo>
                  <a:lnTo>
                    <a:pt x="80" y="610"/>
                  </a:lnTo>
                  <a:lnTo>
                    <a:pt x="76" y="608"/>
                  </a:lnTo>
                  <a:lnTo>
                    <a:pt x="76" y="608"/>
                  </a:lnTo>
                  <a:lnTo>
                    <a:pt x="70" y="610"/>
                  </a:lnTo>
                  <a:lnTo>
                    <a:pt x="66" y="616"/>
                  </a:lnTo>
                  <a:lnTo>
                    <a:pt x="62" y="626"/>
                  </a:lnTo>
                  <a:lnTo>
                    <a:pt x="62" y="626"/>
                  </a:lnTo>
                  <a:lnTo>
                    <a:pt x="62" y="628"/>
                  </a:lnTo>
                  <a:lnTo>
                    <a:pt x="64" y="630"/>
                  </a:lnTo>
                  <a:lnTo>
                    <a:pt x="70" y="632"/>
                  </a:lnTo>
                  <a:lnTo>
                    <a:pt x="76" y="634"/>
                  </a:lnTo>
                  <a:lnTo>
                    <a:pt x="78" y="636"/>
                  </a:lnTo>
                  <a:lnTo>
                    <a:pt x="78" y="638"/>
                  </a:lnTo>
                  <a:lnTo>
                    <a:pt x="78" y="638"/>
                  </a:lnTo>
                  <a:lnTo>
                    <a:pt x="76" y="642"/>
                  </a:lnTo>
                  <a:lnTo>
                    <a:pt x="70" y="648"/>
                  </a:lnTo>
                  <a:lnTo>
                    <a:pt x="66" y="654"/>
                  </a:lnTo>
                  <a:lnTo>
                    <a:pt x="64" y="658"/>
                  </a:lnTo>
                  <a:lnTo>
                    <a:pt x="64" y="658"/>
                  </a:lnTo>
                  <a:lnTo>
                    <a:pt x="64" y="662"/>
                  </a:lnTo>
                  <a:lnTo>
                    <a:pt x="66" y="666"/>
                  </a:lnTo>
                  <a:lnTo>
                    <a:pt x="72" y="668"/>
                  </a:lnTo>
                  <a:lnTo>
                    <a:pt x="72" y="668"/>
                  </a:lnTo>
                  <a:lnTo>
                    <a:pt x="76" y="672"/>
                  </a:lnTo>
                  <a:lnTo>
                    <a:pt x="80" y="682"/>
                  </a:lnTo>
                  <a:lnTo>
                    <a:pt x="82" y="686"/>
                  </a:lnTo>
                  <a:lnTo>
                    <a:pt x="80" y="690"/>
                  </a:lnTo>
                  <a:lnTo>
                    <a:pt x="74" y="692"/>
                  </a:lnTo>
                  <a:lnTo>
                    <a:pt x="64" y="692"/>
                  </a:lnTo>
                  <a:lnTo>
                    <a:pt x="64" y="692"/>
                  </a:lnTo>
                  <a:lnTo>
                    <a:pt x="60" y="690"/>
                  </a:lnTo>
                  <a:lnTo>
                    <a:pt x="58" y="686"/>
                  </a:lnTo>
                  <a:lnTo>
                    <a:pt x="56" y="680"/>
                  </a:lnTo>
                  <a:lnTo>
                    <a:pt x="52" y="676"/>
                  </a:lnTo>
                  <a:lnTo>
                    <a:pt x="52" y="676"/>
                  </a:lnTo>
                  <a:lnTo>
                    <a:pt x="48" y="676"/>
                  </a:lnTo>
                  <a:lnTo>
                    <a:pt x="42" y="678"/>
                  </a:lnTo>
                  <a:lnTo>
                    <a:pt x="38" y="678"/>
                  </a:lnTo>
                  <a:lnTo>
                    <a:pt x="34" y="678"/>
                  </a:lnTo>
                  <a:lnTo>
                    <a:pt x="34" y="678"/>
                  </a:lnTo>
                  <a:lnTo>
                    <a:pt x="32" y="674"/>
                  </a:lnTo>
                  <a:lnTo>
                    <a:pt x="32" y="670"/>
                  </a:lnTo>
                  <a:lnTo>
                    <a:pt x="36" y="660"/>
                  </a:lnTo>
                  <a:lnTo>
                    <a:pt x="40" y="650"/>
                  </a:lnTo>
                  <a:lnTo>
                    <a:pt x="42" y="640"/>
                  </a:lnTo>
                  <a:lnTo>
                    <a:pt x="42" y="640"/>
                  </a:lnTo>
                  <a:lnTo>
                    <a:pt x="38" y="628"/>
                  </a:lnTo>
                  <a:lnTo>
                    <a:pt x="36" y="622"/>
                  </a:lnTo>
                  <a:lnTo>
                    <a:pt x="32" y="620"/>
                  </a:lnTo>
                  <a:lnTo>
                    <a:pt x="32" y="620"/>
                  </a:lnTo>
                  <a:lnTo>
                    <a:pt x="28" y="620"/>
                  </a:lnTo>
                  <a:lnTo>
                    <a:pt x="24" y="622"/>
                  </a:lnTo>
                  <a:lnTo>
                    <a:pt x="16" y="632"/>
                  </a:lnTo>
                  <a:lnTo>
                    <a:pt x="8" y="646"/>
                  </a:lnTo>
                  <a:lnTo>
                    <a:pt x="4" y="662"/>
                  </a:lnTo>
                  <a:lnTo>
                    <a:pt x="2" y="680"/>
                  </a:lnTo>
                  <a:lnTo>
                    <a:pt x="0" y="696"/>
                  </a:lnTo>
                  <a:lnTo>
                    <a:pt x="4" y="710"/>
                  </a:lnTo>
                  <a:lnTo>
                    <a:pt x="6" y="714"/>
                  </a:lnTo>
                  <a:lnTo>
                    <a:pt x="8" y="720"/>
                  </a:lnTo>
                  <a:lnTo>
                    <a:pt x="8" y="720"/>
                  </a:lnTo>
                  <a:lnTo>
                    <a:pt x="10" y="720"/>
                  </a:lnTo>
                  <a:lnTo>
                    <a:pt x="12" y="720"/>
                  </a:lnTo>
                  <a:lnTo>
                    <a:pt x="20" y="720"/>
                  </a:lnTo>
                  <a:lnTo>
                    <a:pt x="26" y="718"/>
                  </a:lnTo>
                  <a:lnTo>
                    <a:pt x="32" y="718"/>
                  </a:lnTo>
                  <a:lnTo>
                    <a:pt x="32" y="718"/>
                  </a:lnTo>
                  <a:lnTo>
                    <a:pt x="36" y="722"/>
                  </a:lnTo>
                  <a:lnTo>
                    <a:pt x="40" y="728"/>
                  </a:lnTo>
                  <a:lnTo>
                    <a:pt x="42" y="734"/>
                  </a:lnTo>
                  <a:lnTo>
                    <a:pt x="46" y="738"/>
                  </a:lnTo>
                  <a:lnTo>
                    <a:pt x="46" y="738"/>
                  </a:lnTo>
                  <a:lnTo>
                    <a:pt x="52" y="738"/>
                  </a:lnTo>
                  <a:lnTo>
                    <a:pt x="56" y="738"/>
                  </a:lnTo>
                  <a:lnTo>
                    <a:pt x="68" y="734"/>
                  </a:lnTo>
                  <a:lnTo>
                    <a:pt x="80" y="728"/>
                  </a:lnTo>
                  <a:lnTo>
                    <a:pt x="84" y="728"/>
                  </a:lnTo>
                  <a:lnTo>
                    <a:pt x="88" y="728"/>
                  </a:lnTo>
                  <a:lnTo>
                    <a:pt x="88" y="728"/>
                  </a:lnTo>
                  <a:lnTo>
                    <a:pt x="92" y="732"/>
                  </a:lnTo>
                  <a:lnTo>
                    <a:pt x="96" y="738"/>
                  </a:lnTo>
                  <a:lnTo>
                    <a:pt x="100" y="748"/>
                  </a:lnTo>
                  <a:lnTo>
                    <a:pt x="118" y="752"/>
                  </a:lnTo>
                  <a:lnTo>
                    <a:pt x="124" y="754"/>
                  </a:lnTo>
                  <a:lnTo>
                    <a:pt x="124" y="754"/>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9"/>
            <p:cNvSpPr>
              <a:spLocks noEditPoints="1"/>
            </p:cNvSpPr>
            <p:nvPr/>
          </p:nvSpPr>
          <p:spPr bwMode="auto">
            <a:xfrm>
              <a:off x="1695" y="871"/>
              <a:ext cx="1634" cy="1184"/>
            </a:xfrm>
            <a:custGeom>
              <a:avLst/>
              <a:gdLst>
                <a:gd name="T0" fmla="*/ 672 w 1634"/>
                <a:gd name="T1" fmla="*/ 1078 h 1184"/>
                <a:gd name="T2" fmla="*/ 238 w 1634"/>
                <a:gd name="T3" fmla="*/ 886 h 1184"/>
                <a:gd name="T4" fmla="*/ 46 w 1634"/>
                <a:gd name="T5" fmla="*/ 748 h 1184"/>
                <a:gd name="T6" fmla="*/ 36 w 1634"/>
                <a:gd name="T7" fmla="*/ 620 h 1184"/>
                <a:gd name="T8" fmla="*/ 80 w 1634"/>
                <a:gd name="T9" fmla="*/ 692 h 1184"/>
                <a:gd name="T10" fmla="*/ 72 w 1634"/>
                <a:gd name="T11" fmla="*/ 612 h 1184"/>
                <a:gd name="T12" fmla="*/ 36 w 1634"/>
                <a:gd name="T13" fmla="*/ 572 h 1184"/>
                <a:gd name="T14" fmla="*/ 102 w 1634"/>
                <a:gd name="T15" fmla="*/ 534 h 1184"/>
                <a:gd name="T16" fmla="*/ 48 w 1634"/>
                <a:gd name="T17" fmla="*/ 506 h 1184"/>
                <a:gd name="T18" fmla="*/ 44 w 1634"/>
                <a:gd name="T19" fmla="*/ 234 h 1184"/>
                <a:gd name="T20" fmla="*/ 52 w 1634"/>
                <a:gd name="T21" fmla="*/ 110 h 1184"/>
                <a:gd name="T22" fmla="*/ 108 w 1634"/>
                <a:gd name="T23" fmla="*/ 98 h 1184"/>
                <a:gd name="T24" fmla="*/ 260 w 1634"/>
                <a:gd name="T25" fmla="*/ 200 h 1184"/>
                <a:gd name="T26" fmla="*/ 370 w 1634"/>
                <a:gd name="T27" fmla="*/ 236 h 1184"/>
                <a:gd name="T28" fmla="*/ 430 w 1634"/>
                <a:gd name="T29" fmla="*/ 252 h 1184"/>
                <a:gd name="T30" fmla="*/ 382 w 1634"/>
                <a:gd name="T31" fmla="*/ 362 h 1184"/>
                <a:gd name="T32" fmla="*/ 320 w 1634"/>
                <a:gd name="T33" fmla="*/ 394 h 1184"/>
                <a:gd name="T34" fmla="*/ 320 w 1634"/>
                <a:gd name="T35" fmla="*/ 452 h 1184"/>
                <a:gd name="T36" fmla="*/ 416 w 1634"/>
                <a:gd name="T37" fmla="*/ 344 h 1184"/>
                <a:gd name="T38" fmla="*/ 426 w 1634"/>
                <a:gd name="T39" fmla="*/ 382 h 1184"/>
                <a:gd name="T40" fmla="*/ 428 w 1634"/>
                <a:gd name="T41" fmla="*/ 426 h 1184"/>
                <a:gd name="T42" fmla="*/ 372 w 1634"/>
                <a:gd name="T43" fmla="*/ 500 h 1184"/>
                <a:gd name="T44" fmla="*/ 358 w 1634"/>
                <a:gd name="T45" fmla="*/ 482 h 1184"/>
                <a:gd name="T46" fmla="*/ 336 w 1634"/>
                <a:gd name="T47" fmla="*/ 548 h 1184"/>
                <a:gd name="T48" fmla="*/ 422 w 1634"/>
                <a:gd name="T49" fmla="*/ 510 h 1184"/>
                <a:gd name="T50" fmla="*/ 454 w 1634"/>
                <a:gd name="T51" fmla="*/ 404 h 1184"/>
                <a:gd name="T52" fmla="*/ 506 w 1634"/>
                <a:gd name="T53" fmla="*/ 306 h 1184"/>
                <a:gd name="T54" fmla="*/ 488 w 1634"/>
                <a:gd name="T55" fmla="*/ 212 h 1184"/>
                <a:gd name="T56" fmla="*/ 486 w 1634"/>
                <a:gd name="T57" fmla="*/ 164 h 1184"/>
                <a:gd name="T58" fmla="*/ 518 w 1634"/>
                <a:gd name="T59" fmla="*/ 124 h 1184"/>
                <a:gd name="T60" fmla="*/ 474 w 1634"/>
                <a:gd name="T61" fmla="*/ 28 h 1184"/>
                <a:gd name="T62" fmla="*/ 1470 w 1634"/>
                <a:gd name="T63" fmla="*/ 1096 h 1184"/>
                <a:gd name="T64" fmla="*/ 510 w 1634"/>
                <a:gd name="T65" fmla="*/ 80 h 1184"/>
                <a:gd name="T66" fmla="*/ 520 w 1634"/>
                <a:gd name="T67" fmla="*/ 156 h 1184"/>
                <a:gd name="T68" fmla="*/ 480 w 1634"/>
                <a:gd name="T69" fmla="*/ 196 h 1184"/>
                <a:gd name="T70" fmla="*/ 514 w 1634"/>
                <a:gd name="T71" fmla="*/ 252 h 1184"/>
                <a:gd name="T72" fmla="*/ 480 w 1634"/>
                <a:gd name="T73" fmla="*/ 378 h 1184"/>
                <a:gd name="T74" fmla="*/ 460 w 1634"/>
                <a:gd name="T75" fmla="*/ 450 h 1184"/>
                <a:gd name="T76" fmla="*/ 376 w 1634"/>
                <a:gd name="T77" fmla="*/ 576 h 1184"/>
                <a:gd name="T78" fmla="*/ 310 w 1634"/>
                <a:gd name="T79" fmla="*/ 580 h 1184"/>
                <a:gd name="T80" fmla="*/ 368 w 1634"/>
                <a:gd name="T81" fmla="*/ 474 h 1184"/>
                <a:gd name="T82" fmla="*/ 418 w 1634"/>
                <a:gd name="T83" fmla="*/ 486 h 1184"/>
                <a:gd name="T84" fmla="*/ 414 w 1634"/>
                <a:gd name="T85" fmla="*/ 400 h 1184"/>
                <a:gd name="T86" fmla="*/ 450 w 1634"/>
                <a:gd name="T87" fmla="*/ 366 h 1184"/>
                <a:gd name="T88" fmla="*/ 360 w 1634"/>
                <a:gd name="T89" fmla="*/ 396 h 1184"/>
                <a:gd name="T90" fmla="*/ 338 w 1634"/>
                <a:gd name="T91" fmla="*/ 474 h 1184"/>
                <a:gd name="T92" fmla="*/ 360 w 1634"/>
                <a:gd name="T93" fmla="*/ 344 h 1184"/>
                <a:gd name="T94" fmla="*/ 412 w 1634"/>
                <a:gd name="T95" fmla="*/ 270 h 1184"/>
                <a:gd name="T96" fmla="*/ 382 w 1634"/>
                <a:gd name="T97" fmla="*/ 262 h 1184"/>
                <a:gd name="T98" fmla="*/ 312 w 1634"/>
                <a:gd name="T99" fmla="*/ 232 h 1184"/>
                <a:gd name="T100" fmla="*/ 154 w 1634"/>
                <a:gd name="T101" fmla="*/ 148 h 1184"/>
                <a:gd name="T102" fmla="*/ 66 w 1634"/>
                <a:gd name="T103" fmla="*/ 102 h 1184"/>
                <a:gd name="T104" fmla="*/ 54 w 1634"/>
                <a:gd name="T105" fmla="*/ 226 h 1184"/>
                <a:gd name="T106" fmla="*/ 58 w 1634"/>
                <a:gd name="T107" fmla="*/ 506 h 1184"/>
                <a:gd name="T108" fmla="*/ 124 w 1634"/>
                <a:gd name="T109" fmla="*/ 528 h 1184"/>
                <a:gd name="T110" fmla="*/ 48 w 1634"/>
                <a:gd name="T111" fmla="*/ 542 h 1184"/>
                <a:gd name="T112" fmla="*/ 104 w 1634"/>
                <a:gd name="T113" fmla="*/ 632 h 1184"/>
                <a:gd name="T114" fmla="*/ 80 w 1634"/>
                <a:gd name="T115" fmla="*/ 670 h 1184"/>
                <a:gd name="T116" fmla="*/ 34 w 1634"/>
                <a:gd name="T117" fmla="*/ 688 h 1184"/>
                <a:gd name="T118" fmla="*/ 38 w 1634"/>
                <a:gd name="T119" fmla="*/ 718 h 1184"/>
                <a:gd name="T120" fmla="*/ 170 w 1634"/>
                <a:gd name="T121" fmla="*/ 798 h 1184"/>
                <a:gd name="T122" fmla="*/ 612 w 1634"/>
                <a:gd name="T123" fmla="*/ 1080 h 1184"/>
                <a:gd name="T124" fmla="*/ 1010 w 1634"/>
                <a:gd name="T125" fmla="*/ 1086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4" h="1184">
                  <a:moveTo>
                    <a:pt x="1480" y="1184"/>
                  </a:moveTo>
                  <a:lnTo>
                    <a:pt x="1224" y="1130"/>
                  </a:lnTo>
                  <a:lnTo>
                    <a:pt x="1034" y="1086"/>
                  </a:lnTo>
                  <a:lnTo>
                    <a:pt x="1014" y="1096"/>
                  </a:lnTo>
                  <a:lnTo>
                    <a:pt x="990" y="1094"/>
                  </a:lnTo>
                  <a:lnTo>
                    <a:pt x="970" y="1086"/>
                  </a:lnTo>
                  <a:lnTo>
                    <a:pt x="924" y="1084"/>
                  </a:lnTo>
                  <a:lnTo>
                    <a:pt x="910" y="1080"/>
                  </a:lnTo>
                  <a:lnTo>
                    <a:pt x="892" y="1090"/>
                  </a:lnTo>
                  <a:lnTo>
                    <a:pt x="830" y="1088"/>
                  </a:lnTo>
                  <a:lnTo>
                    <a:pt x="790" y="1092"/>
                  </a:lnTo>
                  <a:lnTo>
                    <a:pt x="754" y="1102"/>
                  </a:lnTo>
                  <a:lnTo>
                    <a:pt x="754" y="1102"/>
                  </a:lnTo>
                  <a:lnTo>
                    <a:pt x="740" y="1104"/>
                  </a:lnTo>
                  <a:lnTo>
                    <a:pt x="730" y="1104"/>
                  </a:lnTo>
                  <a:lnTo>
                    <a:pt x="722" y="1104"/>
                  </a:lnTo>
                  <a:lnTo>
                    <a:pt x="714" y="1102"/>
                  </a:lnTo>
                  <a:lnTo>
                    <a:pt x="704" y="1096"/>
                  </a:lnTo>
                  <a:lnTo>
                    <a:pt x="698" y="1088"/>
                  </a:lnTo>
                  <a:lnTo>
                    <a:pt x="698" y="1088"/>
                  </a:lnTo>
                  <a:lnTo>
                    <a:pt x="692" y="1084"/>
                  </a:lnTo>
                  <a:lnTo>
                    <a:pt x="688" y="1080"/>
                  </a:lnTo>
                  <a:lnTo>
                    <a:pt x="682" y="1078"/>
                  </a:lnTo>
                  <a:lnTo>
                    <a:pt x="672" y="1078"/>
                  </a:lnTo>
                  <a:lnTo>
                    <a:pt x="672" y="1078"/>
                  </a:lnTo>
                  <a:lnTo>
                    <a:pt x="662" y="1078"/>
                  </a:lnTo>
                  <a:lnTo>
                    <a:pt x="648" y="1080"/>
                  </a:lnTo>
                  <a:lnTo>
                    <a:pt x="614" y="1090"/>
                  </a:lnTo>
                  <a:lnTo>
                    <a:pt x="612" y="1092"/>
                  </a:lnTo>
                  <a:lnTo>
                    <a:pt x="592" y="1084"/>
                  </a:lnTo>
                  <a:lnTo>
                    <a:pt x="550" y="1086"/>
                  </a:lnTo>
                  <a:lnTo>
                    <a:pt x="546" y="1064"/>
                  </a:lnTo>
                  <a:lnTo>
                    <a:pt x="528" y="1050"/>
                  </a:lnTo>
                  <a:lnTo>
                    <a:pt x="508" y="1046"/>
                  </a:lnTo>
                  <a:lnTo>
                    <a:pt x="488" y="1036"/>
                  </a:lnTo>
                  <a:lnTo>
                    <a:pt x="454" y="1034"/>
                  </a:lnTo>
                  <a:lnTo>
                    <a:pt x="436" y="1026"/>
                  </a:lnTo>
                  <a:lnTo>
                    <a:pt x="420" y="1026"/>
                  </a:lnTo>
                  <a:lnTo>
                    <a:pt x="398" y="1038"/>
                  </a:lnTo>
                  <a:lnTo>
                    <a:pt x="380" y="1042"/>
                  </a:lnTo>
                  <a:lnTo>
                    <a:pt x="340" y="1046"/>
                  </a:lnTo>
                  <a:lnTo>
                    <a:pt x="318" y="1042"/>
                  </a:lnTo>
                  <a:lnTo>
                    <a:pt x="298" y="1030"/>
                  </a:lnTo>
                  <a:lnTo>
                    <a:pt x="288" y="1028"/>
                  </a:lnTo>
                  <a:lnTo>
                    <a:pt x="266" y="1014"/>
                  </a:lnTo>
                  <a:lnTo>
                    <a:pt x="236" y="1002"/>
                  </a:lnTo>
                  <a:lnTo>
                    <a:pt x="226" y="986"/>
                  </a:lnTo>
                  <a:lnTo>
                    <a:pt x="238" y="886"/>
                  </a:lnTo>
                  <a:lnTo>
                    <a:pt x="228" y="848"/>
                  </a:lnTo>
                  <a:lnTo>
                    <a:pt x="208" y="830"/>
                  </a:lnTo>
                  <a:lnTo>
                    <a:pt x="198" y="812"/>
                  </a:lnTo>
                  <a:lnTo>
                    <a:pt x="186" y="808"/>
                  </a:lnTo>
                  <a:lnTo>
                    <a:pt x="166" y="810"/>
                  </a:lnTo>
                  <a:lnTo>
                    <a:pt x="144" y="788"/>
                  </a:lnTo>
                  <a:lnTo>
                    <a:pt x="138" y="772"/>
                  </a:lnTo>
                  <a:lnTo>
                    <a:pt x="136" y="770"/>
                  </a:lnTo>
                  <a:lnTo>
                    <a:pt x="126" y="764"/>
                  </a:lnTo>
                  <a:lnTo>
                    <a:pt x="120" y="762"/>
                  </a:lnTo>
                  <a:lnTo>
                    <a:pt x="100" y="758"/>
                  </a:lnTo>
                  <a:lnTo>
                    <a:pt x="98" y="756"/>
                  </a:lnTo>
                  <a:lnTo>
                    <a:pt x="98" y="756"/>
                  </a:lnTo>
                  <a:lnTo>
                    <a:pt x="94" y="746"/>
                  </a:lnTo>
                  <a:lnTo>
                    <a:pt x="90" y="740"/>
                  </a:lnTo>
                  <a:lnTo>
                    <a:pt x="90" y="740"/>
                  </a:lnTo>
                  <a:lnTo>
                    <a:pt x="82" y="742"/>
                  </a:lnTo>
                  <a:lnTo>
                    <a:pt x="74" y="744"/>
                  </a:lnTo>
                  <a:lnTo>
                    <a:pt x="74" y="744"/>
                  </a:lnTo>
                  <a:lnTo>
                    <a:pt x="60" y="750"/>
                  </a:lnTo>
                  <a:lnTo>
                    <a:pt x="54" y="750"/>
                  </a:lnTo>
                  <a:lnTo>
                    <a:pt x="50" y="750"/>
                  </a:lnTo>
                  <a:lnTo>
                    <a:pt x="50" y="750"/>
                  </a:lnTo>
                  <a:lnTo>
                    <a:pt x="46" y="748"/>
                  </a:lnTo>
                  <a:lnTo>
                    <a:pt x="42" y="744"/>
                  </a:lnTo>
                  <a:lnTo>
                    <a:pt x="38" y="736"/>
                  </a:lnTo>
                  <a:lnTo>
                    <a:pt x="38" y="736"/>
                  </a:lnTo>
                  <a:lnTo>
                    <a:pt x="34" y="728"/>
                  </a:lnTo>
                  <a:lnTo>
                    <a:pt x="34" y="728"/>
                  </a:lnTo>
                  <a:lnTo>
                    <a:pt x="26" y="730"/>
                  </a:lnTo>
                  <a:lnTo>
                    <a:pt x="26" y="730"/>
                  </a:lnTo>
                  <a:lnTo>
                    <a:pt x="16" y="732"/>
                  </a:lnTo>
                  <a:lnTo>
                    <a:pt x="16" y="732"/>
                  </a:lnTo>
                  <a:lnTo>
                    <a:pt x="10" y="732"/>
                  </a:lnTo>
                  <a:lnTo>
                    <a:pt x="8" y="728"/>
                  </a:lnTo>
                  <a:lnTo>
                    <a:pt x="8" y="728"/>
                  </a:lnTo>
                  <a:lnTo>
                    <a:pt x="4" y="722"/>
                  </a:lnTo>
                  <a:lnTo>
                    <a:pt x="0" y="712"/>
                  </a:lnTo>
                  <a:lnTo>
                    <a:pt x="0" y="702"/>
                  </a:lnTo>
                  <a:lnTo>
                    <a:pt x="0" y="690"/>
                  </a:lnTo>
                  <a:lnTo>
                    <a:pt x="2" y="666"/>
                  </a:lnTo>
                  <a:lnTo>
                    <a:pt x="10" y="644"/>
                  </a:lnTo>
                  <a:lnTo>
                    <a:pt x="10" y="644"/>
                  </a:lnTo>
                  <a:lnTo>
                    <a:pt x="16" y="634"/>
                  </a:lnTo>
                  <a:lnTo>
                    <a:pt x="22" y="626"/>
                  </a:lnTo>
                  <a:lnTo>
                    <a:pt x="28" y="622"/>
                  </a:lnTo>
                  <a:lnTo>
                    <a:pt x="36" y="620"/>
                  </a:lnTo>
                  <a:lnTo>
                    <a:pt x="36" y="620"/>
                  </a:lnTo>
                  <a:lnTo>
                    <a:pt x="40" y="620"/>
                  </a:lnTo>
                  <a:lnTo>
                    <a:pt x="44" y="622"/>
                  </a:lnTo>
                  <a:lnTo>
                    <a:pt x="48" y="630"/>
                  </a:lnTo>
                  <a:lnTo>
                    <a:pt x="50" y="638"/>
                  </a:lnTo>
                  <a:lnTo>
                    <a:pt x="50" y="646"/>
                  </a:lnTo>
                  <a:lnTo>
                    <a:pt x="50" y="646"/>
                  </a:lnTo>
                  <a:lnTo>
                    <a:pt x="50" y="654"/>
                  </a:lnTo>
                  <a:lnTo>
                    <a:pt x="46" y="664"/>
                  </a:lnTo>
                  <a:lnTo>
                    <a:pt x="46" y="664"/>
                  </a:lnTo>
                  <a:lnTo>
                    <a:pt x="44" y="672"/>
                  </a:lnTo>
                  <a:lnTo>
                    <a:pt x="42" y="678"/>
                  </a:lnTo>
                  <a:lnTo>
                    <a:pt x="42" y="678"/>
                  </a:lnTo>
                  <a:lnTo>
                    <a:pt x="46" y="678"/>
                  </a:lnTo>
                  <a:lnTo>
                    <a:pt x="46" y="678"/>
                  </a:lnTo>
                  <a:lnTo>
                    <a:pt x="52" y="676"/>
                  </a:lnTo>
                  <a:lnTo>
                    <a:pt x="60" y="676"/>
                  </a:lnTo>
                  <a:lnTo>
                    <a:pt x="60" y="676"/>
                  </a:lnTo>
                  <a:lnTo>
                    <a:pt x="64" y="682"/>
                  </a:lnTo>
                  <a:lnTo>
                    <a:pt x="66" y="688"/>
                  </a:lnTo>
                  <a:lnTo>
                    <a:pt x="66" y="688"/>
                  </a:lnTo>
                  <a:lnTo>
                    <a:pt x="70" y="694"/>
                  </a:lnTo>
                  <a:lnTo>
                    <a:pt x="70" y="694"/>
                  </a:lnTo>
                  <a:lnTo>
                    <a:pt x="78" y="692"/>
                  </a:lnTo>
                  <a:lnTo>
                    <a:pt x="80" y="692"/>
                  </a:lnTo>
                  <a:lnTo>
                    <a:pt x="80" y="692"/>
                  </a:lnTo>
                  <a:lnTo>
                    <a:pt x="78" y="686"/>
                  </a:lnTo>
                  <a:lnTo>
                    <a:pt x="74" y="680"/>
                  </a:lnTo>
                  <a:lnTo>
                    <a:pt x="74" y="680"/>
                  </a:lnTo>
                  <a:lnTo>
                    <a:pt x="66" y="676"/>
                  </a:lnTo>
                  <a:lnTo>
                    <a:pt x="62" y="670"/>
                  </a:lnTo>
                  <a:lnTo>
                    <a:pt x="62" y="668"/>
                  </a:lnTo>
                  <a:lnTo>
                    <a:pt x="62" y="664"/>
                  </a:lnTo>
                  <a:lnTo>
                    <a:pt x="62" y="664"/>
                  </a:lnTo>
                  <a:lnTo>
                    <a:pt x="62" y="660"/>
                  </a:lnTo>
                  <a:lnTo>
                    <a:pt x="64" y="656"/>
                  </a:lnTo>
                  <a:lnTo>
                    <a:pt x="70" y="650"/>
                  </a:lnTo>
                  <a:lnTo>
                    <a:pt x="70" y="650"/>
                  </a:lnTo>
                  <a:lnTo>
                    <a:pt x="76" y="644"/>
                  </a:lnTo>
                  <a:lnTo>
                    <a:pt x="76" y="644"/>
                  </a:lnTo>
                  <a:lnTo>
                    <a:pt x="72" y="644"/>
                  </a:lnTo>
                  <a:lnTo>
                    <a:pt x="72" y="644"/>
                  </a:lnTo>
                  <a:lnTo>
                    <a:pt x="64" y="640"/>
                  </a:lnTo>
                  <a:lnTo>
                    <a:pt x="62" y="636"/>
                  </a:lnTo>
                  <a:lnTo>
                    <a:pt x="60" y="632"/>
                  </a:lnTo>
                  <a:lnTo>
                    <a:pt x="60" y="632"/>
                  </a:lnTo>
                  <a:lnTo>
                    <a:pt x="62" y="626"/>
                  </a:lnTo>
                  <a:lnTo>
                    <a:pt x="66" y="618"/>
                  </a:lnTo>
                  <a:lnTo>
                    <a:pt x="72" y="612"/>
                  </a:lnTo>
                  <a:lnTo>
                    <a:pt x="78" y="608"/>
                  </a:lnTo>
                  <a:lnTo>
                    <a:pt x="80" y="608"/>
                  </a:lnTo>
                  <a:lnTo>
                    <a:pt x="80" y="608"/>
                  </a:lnTo>
                  <a:lnTo>
                    <a:pt x="84" y="610"/>
                  </a:lnTo>
                  <a:lnTo>
                    <a:pt x="90" y="612"/>
                  </a:lnTo>
                  <a:lnTo>
                    <a:pt x="100" y="618"/>
                  </a:lnTo>
                  <a:lnTo>
                    <a:pt x="100" y="618"/>
                  </a:lnTo>
                  <a:lnTo>
                    <a:pt x="94" y="610"/>
                  </a:lnTo>
                  <a:lnTo>
                    <a:pt x="94" y="610"/>
                  </a:lnTo>
                  <a:lnTo>
                    <a:pt x="88" y="606"/>
                  </a:lnTo>
                  <a:lnTo>
                    <a:pt x="78" y="602"/>
                  </a:lnTo>
                  <a:lnTo>
                    <a:pt x="58" y="598"/>
                  </a:lnTo>
                  <a:lnTo>
                    <a:pt x="58" y="598"/>
                  </a:lnTo>
                  <a:lnTo>
                    <a:pt x="56" y="600"/>
                  </a:lnTo>
                  <a:lnTo>
                    <a:pt x="56" y="600"/>
                  </a:lnTo>
                  <a:lnTo>
                    <a:pt x="50" y="602"/>
                  </a:lnTo>
                  <a:lnTo>
                    <a:pt x="44" y="600"/>
                  </a:lnTo>
                  <a:lnTo>
                    <a:pt x="44" y="600"/>
                  </a:lnTo>
                  <a:lnTo>
                    <a:pt x="42" y="598"/>
                  </a:lnTo>
                  <a:lnTo>
                    <a:pt x="40" y="594"/>
                  </a:lnTo>
                  <a:lnTo>
                    <a:pt x="36" y="588"/>
                  </a:lnTo>
                  <a:lnTo>
                    <a:pt x="36" y="574"/>
                  </a:lnTo>
                  <a:lnTo>
                    <a:pt x="36" y="572"/>
                  </a:lnTo>
                  <a:lnTo>
                    <a:pt x="36" y="572"/>
                  </a:lnTo>
                  <a:lnTo>
                    <a:pt x="36" y="558"/>
                  </a:lnTo>
                  <a:lnTo>
                    <a:pt x="36" y="544"/>
                  </a:lnTo>
                  <a:lnTo>
                    <a:pt x="38" y="538"/>
                  </a:lnTo>
                  <a:lnTo>
                    <a:pt x="40" y="534"/>
                  </a:lnTo>
                  <a:lnTo>
                    <a:pt x="44" y="530"/>
                  </a:lnTo>
                  <a:lnTo>
                    <a:pt x="48" y="530"/>
                  </a:lnTo>
                  <a:lnTo>
                    <a:pt x="48" y="530"/>
                  </a:lnTo>
                  <a:lnTo>
                    <a:pt x="48" y="530"/>
                  </a:lnTo>
                  <a:lnTo>
                    <a:pt x="48" y="530"/>
                  </a:lnTo>
                  <a:lnTo>
                    <a:pt x="54" y="530"/>
                  </a:lnTo>
                  <a:lnTo>
                    <a:pt x="56" y="534"/>
                  </a:lnTo>
                  <a:lnTo>
                    <a:pt x="60" y="544"/>
                  </a:lnTo>
                  <a:lnTo>
                    <a:pt x="60" y="544"/>
                  </a:lnTo>
                  <a:lnTo>
                    <a:pt x="62" y="550"/>
                  </a:lnTo>
                  <a:lnTo>
                    <a:pt x="62" y="550"/>
                  </a:lnTo>
                  <a:lnTo>
                    <a:pt x="68" y="548"/>
                  </a:lnTo>
                  <a:lnTo>
                    <a:pt x="76" y="542"/>
                  </a:lnTo>
                  <a:lnTo>
                    <a:pt x="76" y="542"/>
                  </a:lnTo>
                  <a:lnTo>
                    <a:pt x="82" y="538"/>
                  </a:lnTo>
                  <a:lnTo>
                    <a:pt x="88" y="536"/>
                  </a:lnTo>
                  <a:lnTo>
                    <a:pt x="88" y="536"/>
                  </a:lnTo>
                  <a:lnTo>
                    <a:pt x="102" y="534"/>
                  </a:lnTo>
                  <a:lnTo>
                    <a:pt x="102" y="534"/>
                  </a:lnTo>
                  <a:lnTo>
                    <a:pt x="102" y="534"/>
                  </a:lnTo>
                  <a:lnTo>
                    <a:pt x="102" y="534"/>
                  </a:lnTo>
                  <a:lnTo>
                    <a:pt x="98" y="532"/>
                  </a:lnTo>
                  <a:lnTo>
                    <a:pt x="96" y="528"/>
                  </a:lnTo>
                  <a:lnTo>
                    <a:pt x="94" y="520"/>
                  </a:lnTo>
                  <a:lnTo>
                    <a:pt x="94" y="520"/>
                  </a:lnTo>
                  <a:lnTo>
                    <a:pt x="92" y="512"/>
                  </a:lnTo>
                  <a:lnTo>
                    <a:pt x="92" y="512"/>
                  </a:lnTo>
                  <a:lnTo>
                    <a:pt x="88" y="510"/>
                  </a:lnTo>
                  <a:lnTo>
                    <a:pt x="88" y="510"/>
                  </a:lnTo>
                  <a:lnTo>
                    <a:pt x="80" y="502"/>
                  </a:lnTo>
                  <a:lnTo>
                    <a:pt x="80" y="502"/>
                  </a:lnTo>
                  <a:lnTo>
                    <a:pt x="80" y="506"/>
                  </a:lnTo>
                  <a:lnTo>
                    <a:pt x="80" y="506"/>
                  </a:lnTo>
                  <a:lnTo>
                    <a:pt x="78" y="514"/>
                  </a:lnTo>
                  <a:lnTo>
                    <a:pt x="76" y="518"/>
                  </a:lnTo>
                  <a:lnTo>
                    <a:pt x="72" y="520"/>
                  </a:lnTo>
                  <a:lnTo>
                    <a:pt x="70" y="520"/>
                  </a:lnTo>
                  <a:lnTo>
                    <a:pt x="70" y="520"/>
                  </a:lnTo>
                  <a:lnTo>
                    <a:pt x="60" y="518"/>
                  </a:lnTo>
                  <a:lnTo>
                    <a:pt x="52" y="514"/>
                  </a:lnTo>
                  <a:lnTo>
                    <a:pt x="50" y="512"/>
                  </a:lnTo>
                  <a:lnTo>
                    <a:pt x="48" y="510"/>
                  </a:lnTo>
                  <a:lnTo>
                    <a:pt x="48" y="510"/>
                  </a:lnTo>
                  <a:lnTo>
                    <a:pt x="48" y="506"/>
                  </a:lnTo>
                  <a:lnTo>
                    <a:pt x="48" y="502"/>
                  </a:lnTo>
                  <a:lnTo>
                    <a:pt x="52" y="492"/>
                  </a:lnTo>
                  <a:lnTo>
                    <a:pt x="52" y="492"/>
                  </a:lnTo>
                  <a:lnTo>
                    <a:pt x="54" y="486"/>
                  </a:lnTo>
                  <a:lnTo>
                    <a:pt x="54" y="486"/>
                  </a:lnTo>
                  <a:lnTo>
                    <a:pt x="60" y="458"/>
                  </a:lnTo>
                  <a:lnTo>
                    <a:pt x="60" y="430"/>
                  </a:lnTo>
                  <a:lnTo>
                    <a:pt x="60" y="430"/>
                  </a:lnTo>
                  <a:lnTo>
                    <a:pt x="56" y="406"/>
                  </a:lnTo>
                  <a:lnTo>
                    <a:pt x="56" y="406"/>
                  </a:lnTo>
                  <a:lnTo>
                    <a:pt x="54" y="392"/>
                  </a:lnTo>
                  <a:lnTo>
                    <a:pt x="52" y="380"/>
                  </a:lnTo>
                  <a:lnTo>
                    <a:pt x="52" y="380"/>
                  </a:lnTo>
                  <a:lnTo>
                    <a:pt x="54" y="360"/>
                  </a:lnTo>
                  <a:lnTo>
                    <a:pt x="58" y="334"/>
                  </a:lnTo>
                  <a:lnTo>
                    <a:pt x="58" y="334"/>
                  </a:lnTo>
                  <a:lnTo>
                    <a:pt x="62" y="300"/>
                  </a:lnTo>
                  <a:lnTo>
                    <a:pt x="62" y="300"/>
                  </a:lnTo>
                  <a:lnTo>
                    <a:pt x="60" y="282"/>
                  </a:lnTo>
                  <a:lnTo>
                    <a:pt x="60" y="282"/>
                  </a:lnTo>
                  <a:lnTo>
                    <a:pt x="56" y="258"/>
                  </a:lnTo>
                  <a:lnTo>
                    <a:pt x="52" y="244"/>
                  </a:lnTo>
                  <a:lnTo>
                    <a:pt x="52" y="244"/>
                  </a:lnTo>
                  <a:lnTo>
                    <a:pt x="44" y="234"/>
                  </a:lnTo>
                  <a:lnTo>
                    <a:pt x="44" y="234"/>
                  </a:lnTo>
                  <a:lnTo>
                    <a:pt x="36" y="220"/>
                  </a:lnTo>
                  <a:lnTo>
                    <a:pt x="36" y="220"/>
                  </a:lnTo>
                  <a:lnTo>
                    <a:pt x="34" y="210"/>
                  </a:lnTo>
                  <a:lnTo>
                    <a:pt x="32" y="200"/>
                  </a:lnTo>
                  <a:lnTo>
                    <a:pt x="32" y="200"/>
                  </a:lnTo>
                  <a:lnTo>
                    <a:pt x="32" y="188"/>
                  </a:lnTo>
                  <a:lnTo>
                    <a:pt x="32" y="178"/>
                  </a:lnTo>
                  <a:lnTo>
                    <a:pt x="32" y="178"/>
                  </a:lnTo>
                  <a:lnTo>
                    <a:pt x="36" y="168"/>
                  </a:lnTo>
                  <a:lnTo>
                    <a:pt x="36" y="168"/>
                  </a:lnTo>
                  <a:lnTo>
                    <a:pt x="38" y="160"/>
                  </a:lnTo>
                  <a:lnTo>
                    <a:pt x="38" y="160"/>
                  </a:lnTo>
                  <a:lnTo>
                    <a:pt x="36" y="152"/>
                  </a:lnTo>
                  <a:lnTo>
                    <a:pt x="36" y="152"/>
                  </a:lnTo>
                  <a:lnTo>
                    <a:pt x="36" y="146"/>
                  </a:lnTo>
                  <a:lnTo>
                    <a:pt x="36" y="140"/>
                  </a:lnTo>
                  <a:lnTo>
                    <a:pt x="36" y="140"/>
                  </a:lnTo>
                  <a:lnTo>
                    <a:pt x="40" y="132"/>
                  </a:lnTo>
                  <a:lnTo>
                    <a:pt x="44" y="126"/>
                  </a:lnTo>
                  <a:lnTo>
                    <a:pt x="44" y="126"/>
                  </a:lnTo>
                  <a:lnTo>
                    <a:pt x="50" y="118"/>
                  </a:lnTo>
                  <a:lnTo>
                    <a:pt x="50" y="118"/>
                  </a:lnTo>
                  <a:lnTo>
                    <a:pt x="52" y="110"/>
                  </a:lnTo>
                  <a:lnTo>
                    <a:pt x="52" y="110"/>
                  </a:lnTo>
                  <a:lnTo>
                    <a:pt x="54" y="102"/>
                  </a:lnTo>
                  <a:lnTo>
                    <a:pt x="56" y="96"/>
                  </a:lnTo>
                  <a:lnTo>
                    <a:pt x="56" y="96"/>
                  </a:lnTo>
                  <a:lnTo>
                    <a:pt x="60" y="92"/>
                  </a:lnTo>
                  <a:lnTo>
                    <a:pt x="60" y="92"/>
                  </a:lnTo>
                  <a:lnTo>
                    <a:pt x="60" y="92"/>
                  </a:lnTo>
                  <a:lnTo>
                    <a:pt x="60" y="92"/>
                  </a:lnTo>
                  <a:lnTo>
                    <a:pt x="58" y="86"/>
                  </a:lnTo>
                  <a:lnTo>
                    <a:pt x="58" y="86"/>
                  </a:lnTo>
                  <a:lnTo>
                    <a:pt x="54" y="74"/>
                  </a:lnTo>
                  <a:lnTo>
                    <a:pt x="54" y="70"/>
                  </a:lnTo>
                  <a:lnTo>
                    <a:pt x="58" y="64"/>
                  </a:lnTo>
                  <a:lnTo>
                    <a:pt x="58" y="64"/>
                  </a:lnTo>
                  <a:lnTo>
                    <a:pt x="62" y="64"/>
                  </a:lnTo>
                  <a:lnTo>
                    <a:pt x="68" y="64"/>
                  </a:lnTo>
                  <a:lnTo>
                    <a:pt x="74" y="68"/>
                  </a:lnTo>
                  <a:lnTo>
                    <a:pt x="82" y="74"/>
                  </a:lnTo>
                  <a:lnTo>
                    <a:pt x="82" y="74"/>
                  </a:lnTo>
                  <a:lnTo>
                    <a:pt x="84" y="76"/>
                  </a:lnTo>
                  <a:lnTo>
                    <a:pt x="84" y="76"/>
                  </a:lnTo>
                  <a:lnTo>
                    <a:pt x="96" y="86"/>
                  </a:lnTo>
                  <a:lnTo>
                    <a:pt x="108" y="98"/>
                  </a:lnTo>
                  <a:lnTo>
                    <a:pt x="108" y="98"/>
                  </a:lnTo>
                  <a:lnTo>
                    <a:pt x="120" y="112"/>
                  </a:lnTo>
                  <a:lnTo>
                    <a:pt x="120" y="112"/>
                  </a:lnTo>
                  <a:lnTo>
                    <a:pt x="140" y="128"/>
                  </a:lnTo>
                  <a:lnTo>
                    <a:pt x="140" y="128"/>
                  </a:lnTo>
                  <a:lnTo>
                    <a:pt x="148" y="132"/>
                  </a:lnTo>
                  <a:lnTo>
                    <a:pt x="148" y="132"/>
                  </a:lnTo>
                  <a:lnTo>
                    <a:pt x="156" y="136"/>
                  </a:lnTo>
                  <a:lnTo>
                    <a:pt x="162" y="140"/>
                  </a:lnTo>
                  <a:lnTo>
                    <a:pt x="162" y="140"/>
                  </a:lnTo>
                  <a:lnTo>
                    <a:pt x="170" y="152"/>
                  </a:lnTo>
                  <a:lnTo>
                    <a:pt x="170" y="152"/>
                  </a:lnTo>
                  <a:lnTo>
                    <a:pt x="176" y="160"/>
                  </a:lnTo>
                  <a:lnTo>
                    <a:pt x="176" y="160"/>
                  </a:lnTo>
                  <a:lnTo>
                    <a:pt x="188" y="168"/>
                  </a:lnTo>
                  <a:lnTo>
                    <a:pt x="202" y="176"/>
                  </a:lnTo>
                  <a:lnTo>
                    <a:pt x="202" y="176"/>
                  </a:lnTo>
                  <a:lnTo>
                    <a:pt x="220" y="180"/>
                  </a:lnTo>
                  <a:lnTo>
                    <a:pt x="220" y="180"/>
                  </a:lnTo>
                  <a:lnTo>
                    <a:pt x="240" y="186"/>
                  </a:lnTo>
                  <a:lnTo>
                    <a:pt x="240" y="186"/>
                  </a:lnTo>
                  <a:lnTo>
                    <a:pt x="250" y="194"/>
                  </a:lnTo>
                  <a:lnTo>
                    <a:pt x="250" y="194"/>
                  </a:lnTo>
                  <a:lnTo>
                    <a:pt x="260" y="200"/>
                  </a:lnTo>
                  <a:lnTo>
                    <a:pt x="260" y="200"/>
                  </a:lnTo>
                  <a:lnTo>
                    <a:pt x="278" y="204"/>
                  </a:lnTo>
                  <a:lnTo>
                    <a:pt x="278" y="204"/>
                  </a:lnTo>
                  <a:lnTo>
                    <a:pt x="290" y="206"/>
                  </a:lnTo>
                  <a:lnTo>
                    <a:pt x="300" y="210"/>
                  </a:lnTo>
                  <a:lnTo>
                    <a:pt x="300" y="210"/>
                  </a:lnTo>
                  <a:lnTo>
                    <a:pt x="312" y="216"/>
                  </a:lnTo>
                  <a:lnTo>
                    <a:pt x="312" y="216"/>
                  </a:lnTo>
                  <a:lnTo>
                    <a:pt x="316" y="222"/>
                  </a:lnTo>
                  <a:lnTo>
                    <a:pt x="322" y="224"/>
                  </a:lnTo>
                  <a:lnTo>
                    <a:pt x="322" y="224"/>
                  </a:lnTo>
                  <a:lnTo>
                    <a:pt x="324" y="224"/>
                  </a:lnTo>
                  <a:lnTo>
                    <a:pt x="324" y="224"/>
                  </a:lnTo>
                  <a:lnTo>
                    <a:pt x="340" y="222"/>
                  </a:lnTo>
                  <a:lnTo>
                    <a:pt x="340" y="222"/>
                  </a:lnTo>
                  <a:lnTo>
                    <a:pt x="346" y="220"/>
                  </a:lnTo>
                  <a:lnTo>
                    <a:pt x="346" y="220"/>
                  </a:lnTo>
                  <a:lnTo>
                    <a:pt x="354" y="216"/>
                  </a:lnTo>
                  <a:lnTo>
                    <a:pt x="358" y="216"/>
                  </a:lnTo>
                  <a:lnTo>
                    <a:pt x="362" y="218"/>
                  </a:lnTo>
                  <a:lnTo>
                    <a:pt x="362" y="218"/>
                  </a:lnTo>
                  <a:lnTo>
                    <a:pt x="366" y="220"/>
                  </a:lnTo>
                  <a:lnTo>
                    <a:pt x="368" y="226"/>
                  </a:lnTo>
                  <a:lnTo>
                    <a:pt x="370" y="236"/>
                  </a:lnTo>
                  <a:lnTo>
                    <a:pt x="370" y="236"/>
                  </a:lnTo>
                  <a:lnTo>
                    <a:pt x="372" y="240"/>
                  </a:lnTo>
                  <a:lnTo>
                    <a:pt x="372" y="240"/>
                  </a:lnTo>
                  <a:lnTo>
                    <a:pt x="372" y="248"/>
                  </a:lnTo>
                  <a:lnTo>
                    <a:pt x="372" y="248"/>
                  </a:lnTo>
                  <a:lnTo>
                    <a:pt x="370" y="256"/>
                  </a:lnTo>
                  <a:lnTo>
                    <a:pt x="370" y="256"/>
                  </a:lnTo>
                  <a:lnTo>
                    <a:pt x="376" y="254"/>
                  </a:lnTo>
                  <a:lnTo>
                    <a:pt x="376" y="254"/>
                  </a:lnTo>
                  <a:lnTo>
                    <a:pt x="382" y="250"/>
                  </a:lnTo>
                  <a:lnTo>
                    <a:pt x="388" y="248"/>
                  </a:lnTo>
                  <a:lnTo>
                    <a:pt x="390" y="248"/>
                  </a:lnTo>
                  <a:lnTo>
                    <a:pt x="390" y="248"/>
                  </a:lnTo>
                  <a:lnTo>
                    <a:pt x="394" y="250"/>
                  </a:lnTo>
                  <a:lnTo>
                    <a:pt x="396" y="254"/>
                  </a:lnTo>
                  <a:lnTo>
                    <a:pt x="398" y="260"/>
                  </a:lnTo>
                  <a:lnTo>
                    <a:pt x="398" y="260"/>
                  </a:lnTo>
                  <a:lnTo>
                    <a:pt x="408" y="250"/>
                  </a:lnTo>
                  <a:lnTo>
                    <a:pt x="414" y="244"/>
                  </a:lnTo>
                  <a:lnTo>
                    <a:pt x="422" y="242"/>
                  </a:lnTo>
                  <a:lnTo>
                    <a:pt x="422" y="242"/>
                  </a:lnTo>
                  <a:lnTo>
                    <a:pt x="428" y="244"/>
                  </a:lnTo>
                  <a:lnTo>
                    <a:pt x="428" y="244"/>
                  </a:lnTo>
                  <a:lnTo>
                    <a:pt x="430" y="248"/>
                  </a:lnTo>
                  <a:lnTo>
                    <a:pt x="430" y="252"/>
                  </a:lnTo>
                  <a:lnTo>
                    <a:pt x="426" y="264"/>
                  </a:lnTo>
                  <a:lnTo>
                    <a:pt x="426" y="264"/>
                  </a:lnTo>
                  <a:lnTo>
                    <a:pt x="424" y="270"/>
                  </a:lnTo>
                  <a:lnTo>
                    <a:pt x="424" y="270"/>
                  </a:lnTo>
                  <a:lnTo>
                    <a:pt x="424" y="276"/>
                  </a:lnTo>
                  <a:lnTo>
                    <a:pt x="426" y="280"/>
                  </a:lnTo>
                  <a:lnTo>
                    <a:pt x="426" y="280"/>
                  </a:lnTo>
                  <a:lnTo>
                    <a:pt x="428" y="286"/>
                  </a:lnTo>
                  <a:lnTo>
                    <a:pt x="428" y="294"/>
                  </a:lnTo>
                  <a:lnTo>
                    <a:pt x="428" y="294"/>
                  </a:lnTo>
                  <a:lnTo>
                    <a:pt x="424" y="308"/>
                  </a:lnTo>
                  <a:lnTo>
                    <a:pt x="420" y="322"/>
                  </a:lnTo>
                  <a:lnTo>
                    <a:pt x="420" y="322"/>
                  </a:lnTo>
                  <a:lnTo>
                    <a:pt x="414" y="328"/>
                  </a:lnTo>
                  <a:lnTo>
                    <a:pt x="406" y="334"/>
                  </a:lnTo>
                  <a:lnTo>
                    <a:pt x="406" y="334"/>
                  </a:lnTo>
                  <a:lnTo>
                    <a:pt x="398" y="342"/>
                  </a:lnTo>
                  <a:lnTo>
                    <a:pt x="398" y="342"/>
                  </a:lnTo>
                  <a:lnTo>
                    <a:pt x="396" y="348"/>
                  </a:lnTo>
                  <a:lnTo>
                    <a:pt x="396" y="348"/>
                  </a:lnTo>
                  <a:lnTo>
                    <a:pt x="392" y="358"/>
                  </a:lnTo>
                  <a:lnTo>
                    <a:pt x="390" y="362"/>
                  </a:lnTo>
                  <a:lnTo>
                    <a:pt x="384" y="362"/>
                  </a:lnTo>
                  <a:lnTo>
                    <a:pt x="382" y="362"/>
                  </a:lnTo>
                  <a:lnTo>
                    <a:pt x="382" y="362"/>
                  </a:lnTo>
                  <a:lnTo>
                    <a:pt x="380" y="362"/>
                  </a:lnTo>
                  <a:lnTo>
                    <a:pt x="378" y="360"/>
                  </a:lnTo>
                  <a:lnTo>
                    <a:pt x="376" y="354"/>
                  </a:lnTo>
                  <a:lnTo>
                    <a:pt x="378" y="340"/>
                  </a:lnTo>
                  <a:lnTo>
                    <a:pt x="378" y="340"/>
                  </a:lnTo>
                  <a:lnTo>
                    <a:pt x="378" y="338"/>
                  </a:lnTo>
                  <a:lnTo>
                    <a:pt x="378" y="338"/>
                  </a:lnTo>
                  <a:lnTo>
                    <a:pt x="382" y="328"/>
                  </a:lnTo>
                  <a:lnTo>
                    <a:pt x="382" y="328"/>
                  </a:lnTo>
                  <a:lnTo>
                    <a:pt x="384" y="328"/>
                  </a:lnTo>
                  <a:lnTo>
                    <a:pt x="384" y="328"/>
                  </a:lnTo>
                  <a:lnTo>
                    <a:pt x="376" y="338"/>
                  </a:lnTo>
                  <a:lnTo>
                    <a:pt x="370" y="348"/>
                  </a:lnTo>
                  <a:lnTo>
                    <a:pt x="370" y="348"/>
                  </a:lnTo>
                  <a:lnTo>
                    <a:pt x="364" y="358"/>
                  </a:lnTo>
                  <a:lnTo>
                    <a:pt x="358" y="366"/>
                  </a:lnTo>
                  <a:lnTo>
                    <a:pt x="358" y="366"/>
                  </a:lnTo>
                  <a:lnTo>
                    <a:pt x="352" y="370"/>
                  </a:lnTo>
                  <a:lnTo>
                    <a:pt x="344" y="374"/>
                  </a:lnTo>
                  <a:lnTo>
                    <a:pt x="344" y="374"/>
                  </a:lnTo>
                  <a:lnTo>
                    <a:pt x="338" y="378"/>
                  </a:lnTo>
                  <a:lnTo>
                    <a:pt x="338" y="378"/>
                  </a:lnTo>
                  <a:lnTo>
                    <a:pt x="320" y="394"/>
                  </a:lnTo>
                  <a:lnTo>
                    <a:pt x="302" y="412"/>
                  </a:lnTo>
                  <a:lnTo>
                    <a:pt x="302" y="412"/>
                  </a:lnTo>
                  <a:lnTo>
                    <a:pt x="298" y="414"/>
                  </a:lnTo>
                  <a:lnTo>
                    <a:pt x="298" y="414"/>
                  </a:lnTo>
                  <a:lnTo>
                    <a:pt x="294" y="420"/>
                  </a:lnTo>
                  <a:lnTo>
                    <a:pt x="290" y="426"/>
                  </a:lnTo>
                  <a:lnTo>
                    <a:pt x="290" y="426"/>
                  </a:lnTo>
                  <a:lnTo>
                    <a:pt x="300" y="444"/>
                  </a:lnTo>
                  <a:lnTo>
                    <a:pt x="306" y="456"/>
                  </a:lnTo>
                  <a:lnTo>
                    <a:pt x="312" y="462"/>
                  </a:lnTo>
                  <a:lnTo>
                    <a:pt x="312" y="462"/>
                  </a:lnTo>
                  <a:lnTo>
                    <a:pt x="324" y="464"/>
                  </a:lnTo>
                  <a:lnTo>
                    <a:pt x="324" y="464"/>
                  </a:lnTo>
                  <a:lnTo>
                    <a:pt x="338" y="462"/>
                  </a:lnTo>
                  <a:lnTo>
                    <a:pt x="344" y="460"/>
                  </a:lnTo>
                  <a:lnTo>
                    <a:pt x="344" y="460"/>
                  </a:lnTo>
                  <a:lnTo>
                    <a:pt x="342" y="454"/>
                  </a:lnTo>
                  <a:lnTo>
                    <a:pt x="340" y="450"/>
                  </a:lnTo>
                  <a:lnTo>
                    <a:pt x="340" y="450"/>
                  </a:lnTo>
                  <a:lnTo>
                    <a:pt x="336" y="452"/>
                  </a:lnTo>
                  <a:lnTo>
                    <a:pt x="336" y="452"/>
                  </a:lnTo>
                  <a:lnTo>
                    <a:pt x="326" y="454"/>
                  </a:lnTo>
                  <a:lnTo>
                    <a:pt x="322" y="454"/>
                  </a:lnTo>
                  <a:lnTo>
                    <a:pt x="320" y="452"/>
                  </a:lnTo>
                  <a:lnTo>
                    <a:pt x="320" y="452"/>
                  </a:lnTo>
                  <a:lnTo>
                    <a:pt x="314" y="448"/>
                  </a:lnTo>
                  <a:lnTo>
                    <a:pt x="312" y="440"/>
                  </a:lnTo>
                  <a:lnTo>
                    <a:pt x="312" y="432"/>
                  </a:lnTo>
                  <a:lnTo>
                    <a:pt x="314" y="426"/>
                  </a:lnTo>
                  <a:lnTo>
                    <a:pt x="314" y="426"/>
                  </a:lnTo>
                  <a:lnTo>
                    <a:pt x="320" y="414"/>
                  </a:lnTo>
                  <a:lnTo>
                    <a:pt x="330" y="402"/>
                  </a:lnTo>
                  <a:lnTo>
                    <a:pt x="344" y="390"/>
                  </a:lnTo>
                  <a:lnTo>
                    <a:pt x="356" y="384"/>
                  </a:lnTo>
                  <a:lnTo>
                    <a:pt x="356" y="384"/>
                  </a:lnTo>
                  <a:lnTo>
                    <a:pt x="364" y="384"/>
                  </a:lnTo>
                  <a:lnTo>
                    <a:pt x="372" y="386"/>
                  </a:lnTo>
                  <a:lnTo>
                    <a:pt x="372" y="386"/>
                  </a:lnTo>
                  <a:lnTo>
                    <a:pt x="382" y="386"/>
                  </a:lnTo>
                  <a:lnTo>
                    <a:pt x="382" y="386"/>
                  </a:lnTo>
                  <a:lnTo>
                    <a:pt x="386" y="382"/>
                  </a:lnTo>
                  <a:lnTo>
                    <a:pt x="392" y="376"/>
                  </a:lnTo>
                  <a:lnTo>
                    <a:pt x="392" y="376"/>
                  </a:lnTo>
                  <a:lnTo>
                    <a:pt x="398" y="368"/>
                  </a:lnTo>
                  <a:lnTo>
                    <a:pt x="398" y="368"/>
                  </a:lnTo>
                  <a:lnTo>
                    <a:pt x="406" y="356"/>
                  </a:lnTo>
                  <a:lnTo>
                    <a:pt x="406" y="356"/>
                  </a:lnTo>
                  <a:lnTo>
                    <a:pt x="416" y="344"/>
                  </a:lnTo>
                  <a:lnTo>
                    <a:pt x="426" y="332"/>
                  </a:lnTo>
                  <a:lnTo>
                    <a:pt x="436" y="326"/>
                  </a:lnTo>
                  <a:lnTo>
                    <a:pt x="442" y="324"/>
                  </a:lnTo>
                  <a:lnTo>
                    <a:pt x="448" y="324"/>
                  </a:lnTo>
                  <a:lnTo>
                    <a:pt x="448" y="324"/>
                  </a:lnTo>
                  <a:lnTo>
                    <a:pt x="452" y="326"/>
                  </a:lnTo>
                  <a:lnTo>
                    <a:pt x="454" y="328"/>
                  </a:lnTo>
                  <a:lnTo>
                    <a:pt x="458" y="336"/>
                  </a:lnTo>
                  <a:lnTo>
                    <a:pt x="460" y="342"/>
                  </a:lnTo>
                  <a:lnTo>
                    <a:pt x="462" y="348"/>
                  </a:lnTo>
                  <a:lnTo>
                    <a:pt x="462" y="348"/>
                  </a:lnTo>
                  <a:lnTo>
                    <a:pt x="462" y="358"/>
                  </a:lnTo>
                  <a:lnTo>
                    <a:pt x="462" y="364"/>
                  </a:lnTo>
                  <a:lnTo>
                    <a:pt x="460" y="372"/>
                  </a:lnTo>
                  <a:lnTo>
                    <a:pt x="460" y="372"/>
                  </a:lnTo>
                  <a:lnTo>
                    <a:pt x="456" y="376"/>
                  </a:lnTo>
                  <a:lnTo>
                    <a:pt x="452" y="380"/>
                  </a:lnTo>
                  <a:lnTo>
                    <a:pt x="440" y="386"/>
                  </a:lnTo>
                  <a:lnTo>
                    <a:pt x="438" y="386"/>
                  </a:lnTo>
                  <a:lnTo>
                    <a:pt x="438" y="386"/>
                  </a:lnTo>
                  <a:lnTo>
                    <a:pt x="434" y="386"/>
                  </a:lnTo>
                  <a:lnTo>
                    <a:pt x="428" y="384"/>
                  </a:lnTo>
                  <a:lnTo>
                    <a:pt x="428" y="384"/>
                  </a:lnTo>
                  <a:lnTo>
                    <a:pt x="426" y="382"/>
                  </a:lnTo>
                  <a:lnTo>
                    <a:pt x="426" y="382"/>
                  </a:lnTo>
                  <a:lnTo>
                    <a:pt x="428" y="390"/>
                  </a:lnTo>
                  <a:lnTo>
                    <a:pt x="428" y="392"/>
                  </a:lnTo>
                  <a:lnTo>
                    <a:pt x="428" y="392"/>
                  </a:lnTo>
                  <a:lnTo>
                    <a:pt x="428" y="404"/>
                  </a:lnTo>
                  <a:lnTo>
                    <a:pt x="426" y="410"/>
                  </a:lnTo>
                  <a:lnTo>
                    <a:pt x="424" y="412"/>
                  </a:lnTo>
                  <a:lnTo>
                    <a:pt x="424" y="412"/>
                  </a:lnTo>
                  <a:lnTo>
                    <a:pt x="420" y="414"/>
                  </a:lnTo>
                  <a:lnTo>
                    <a:pt x="416" y="414"/>
                  </a:lnTo>
                  <a:lnTo>
                    <a:pt x="408" y="410"/>
                  </a:lnTo>
                  <a:lnTo>
                    <a:pt x="408" y="410"/>
                  </a:lnTo>
                  <a:lnTo>
                    <a:pt x="404" y="408"/>
                  </a:lnTo>
                  <a:lnTo>
                    <a:pt x="404" y="408"/>
                  </a:lnTo>
                  <a:lnTo>
                    <a:pt x="404" y="418"/>
                  </a:lnTo>
                  <a:lnTo>
                    <a:pt x="406" y="426"/>
                  </a:lnTo>
                  <a:lnTo>
                    <a:pt x="406" y="426"/>
                  </a:lnTo>
                  <a:lnTo>
                    <a:pt x="408" y="424"/>
                  </a:lnTo>
                  <a:lnTo>
                    <a:pt x="408" y="424"/>
                  </a:lnTo>
                  <a:lnTo>
                    <a:pt x="416" y="422"/>
                  </a:lnTo>
                  <a:lnTo>
                    <a:pt x="420" y="422"/>
                  </a:lnTo>
                  <a:lnTo>
                    <a:pt x="422" y="422"/>
                  </a:lnTo>
                  <a:lnTo>
                    <a:pt x="422" y="422"/>
                  </a:lnTo>
                  <a:lnTo>
                    <a:pt x="428" y="426"/>
                  </a:lnTo>
                  <a:lnTo>
                    <a:pt x="432" y="434"/>
                  </a:lnTo>
                  <a:lnTo>
                    <a:pt x="434" y="440"/>
                  </a:lnTo>
                  <a:lnTo>
                    <a:pt x="436" y="446"/>
                  </a:lnTo>
                  <a:lnTo>
                    <a:pt x="436" y="446"/>
                  </a:lnTo>
                  <a:lnTo>
                    <a:pt x="434" y="464"/>
                  </a:lnTo>
                  <a:lnTo>
                    <a:pt x="430" y="480"/>
                  </a:lnTo>
                  <a:lnTo>
                    <a:pt x="428" y="488"/>
                  </a:lnTo>
                  <a:lnTo>
                    <a:pt x="426" y="494"/>
                  </a:lnTo>
                  <a:lnTo>
                    <a:pt x="420" y="500"/>
                  </a:lnTo>
                  <a:lnTo>
                    <a:pt x="416" y="502"/>
                  </a:lnTo>
                  <a:lnTo>
                    <a:pt x="416" y="502"/>
                  </a:lnTo>
                  <a:lnTo>
                    <a:pt x="408" y="502"/>
                  </a:lnTo>
                  <a:lnTo>
                    <a:pt x="402" y="500"/>
                  </a:lnTo>
                  <a:lnTo>
                    <a:pt x="396" y="498"/>
                  </a:lnTo>
                  <a:lnTo>
                    <a:pt x="392" y="492"/>
                  </a:lnTo>
                  <a:lnTo>
                    <a:pt x="392" y="492"/>
                  </a:lnTo>
                  <a:lnTo>
                    <a:pt x="388" y="490"/>
                  </a:lnTo>
                  <a:lnTo>
                    <a:pt x="388" y="486"/>
                  </a:lnTo>
                  <a:lnTo>
                    <a:pt x="388" y="486"/>
                  </a:lnTo>
                  <a:lnTo>
                    <a:pt x="386" y="486"/>
                  </a:lnTo>
                  <a:lnTo>
                    <a:pt x="386" y="486"/>
                  </a:lnTo>
                  <a:lnTo>
                    <a:pt x="378" y="492"/>
                  </a:lnTo>
                  <a:lnTo>
                    <a:pt x="378" y="492"/>
                  </a:lnTo>
                  <a:lnTo>
                    <a:pt x="372" y="500"/>
                  </a:lnTo>
                  <a:lnTo>
                    <a:pt x="368" y="508"/>
                  </a:lnTo>
                  <a:lnTo>
                    <a:pt x="368" y="508"/>
                  </a:lnTo>
                  <a:lnTo>
                    <a:pt x="368" y="514"/>
                  </a:lnTo>
                  <a:lnTo>
                    <a:pt x="368" y="514"/>
                  </a:lnTo>
                  <a:lnTo>
                    <a:pt x="366" y="524"/>
                  </a:lnTo>
                  <a:lnTo>
                    <a:pt x="364" y="530"/>
                  </a:lnTo>
                  <a:lnTo>
                    <a:pt x="360" y="532"/>
                  </a:lnTo>
                  <a:lnTo>
                    <a:pt x="360" y="532"/>
                  </a:lnTo>
                  <a:lnTo>
                    <a:pt x="356" y="534"/>
                  </a:lnTo>
                  <a:lnTo>
                    <a:pt x="350" y="536"/>
                  </a:lnTo>
                  <a:lnTo>
                    <a:pt x="346" y="534"/>
                  </a:lnTo>
                  <a:lnTo>
                    <a:pt x="344" y="532"/>
                  </a:lnTo>
                  <a:lnTo>
                    <a:pt x="344" y="532"/>
                  </a:lnTo>
                  <a:lnTo>
                    <a:pt x="342" y="526"/>
                  </a:lnTo>
                  <a:lnTo>
                    <a:pt x="342" y="520"/>
                  </a:lnTo>
                  <a:lnTo>
                    <a:pt x="344" y="514"/>
                  </a:lnTo>
                  <a:lnTo>
                    <a:pt x="344" y="514"/>
                  </a:lnTo>
                  <a:lnTo>
                    <a:pt x="350" y="500"/>
                  </a:lnTo>
                  <a:lnTo>
                    <a:pt x="350" y="500"/>
                  </a:lnTo>
                  <a:lnTo>
                    <a:pt x="354" y="494"/>
                  </a:lnTo>
                  <a:lnTo>
                    <a:pt x="354" y="494"/>
                  </a:lnTo>
                  <a:lnTo>
                    <a:pt x="356" y="486"/>
                  </a:lnTo>
                  <a:lnTo>
                    <a:pt x="358" y="482"/>
                  </a:lnTo>
                  <a:lnTo>
                    <a:pt x="358" y="482"/>
                  </a:lnTo>
                  <a:lnTo>
                    <a:pt x="350" y="484"/>
                  </a:lnTo>
                  <a:lnTo>
                    <a:pt x="342" y="492"/>
                  </a:lnTo>
                  <a:lnTo>
                    <a:pt x="334" y="500"/>
                  </a:lnTo>
                  <a:lnTo>
                    <a:pt x="328" y="508"/>
                  </a:lnTo>
                  <a:lnTo>
                    <a:pt x="328" y="508"/>
                  </a:lnTo>
                  <a:lnTo>
                    <a:pt x="318" y="524"/>
                  </a:lnTo>
                  <a:lnTo>
                    <a:pt x="312" y="540"/>
                  </a:lnTo>
                  <a:lnTo>
                    <a:pt x="312" y="540"/>
                  </a:lnTo>
                  <a:lnTo>
                    <a:pt x="312" y="542"/>
                  </a:lnTo>
                  <a:lnTo>
                    <a:pt x="312" y="542"/>
                  </a:lnTo>
                  <a:lnTo>
                    <a:pt x="312" y="546"/>
                  </a:lnTo>
                  <a:lnTo>
                    <a:pt x="312" y="546"/>
                  </a:lnTo>
                  <a:lnTo>
                    <a:pt x="312" y="552"/>
                  </a:lnTo>
                  <a:lnTo>
                    <a:pt x="312" y="552"/>
                  </a:lnTo>
                  <a:lnTo>
                    <a:pt x="310" y="562"/>
                  </a:lnTo>
                  <a:lnTo>
                    <a:pt x="310" y="562"/>
                  </a:lnTo>
                  <a:lnTo>
                    <a:pt x="314" y="568"/>
                  </a:lnTo>
                  <a:lnTo>
                    <a:pt x="314" y="568"/>
                  </a:lnTo>
                  <a:lnTo>
                    <a:pt x="314" y="564"/>
                  </a:lnTo>
                  <a:lnTo>
                    <a:pt x="316" y="560"/>
                  </a:lnTo>
                  <a:lnTo>
                    <a:pt x="316" y="560"/>
                  </a:lnTo>
                  <a:lnTo>
                    <a:pt x="322" y="556"/>
                  </a:lnTo>
                  <a:lnTo>
                    <a:pt x="328" y="550"/>
                  </a:lnTo>
                  <a:lnTo>
                    <a:pt x="336" y="548"/>
                  </a:lnTo>
                  <a:lnTo>
                    <a:pt x="344" y="548"/>
                  </a:lnTo>
                  <a:lnTo>
                    <a:pt x="344" y="548"/>
                  </a:lnTo>
                  <a:lnTo>
                    <a:pt x="346" y="550"/>
                  </a:lnTo>
                  <a:lnTo>
                    <a:pt x="350" y="554"/>
                  </a:lnTo>
                  <a:lnTo>
                    <a:pt x="352" y="562"/>
                  </a:lnTo>
                  <a:lnTo>
                    <a:pt x="352" y="562"/>
                  </a:lnTo>
                  <a:lnTo>
                    <a:pt x="356" y="570"/>
                  </a:lnTo>
                  <a:lnTo>
                    <a:pt x="356" y="570"/>
                  </a:lnTo>
                  <a:lnTo>
                    <a:pt x="358" y="570"/>
                  </a:lnTo>
                  <a:lnTo>
                    <a:pt x="358" y="570"/>
                  </a:lnTo>
                  <a:lnTo>
                    <a:pt x="370" y="568"/>
                  </a:lnTo>
                  <a:lnTo>
                    <a:pt x="370" y="568"/>
                  </a:lnTo>
                  <a:lnTo>
                    <a:pt x="378" y="550"/>
                  </a:lnTo>
                  <a:lnTo>
                    <a:pt x="378" y="550"/>
                  </a:lnTo>
                  <a:lnTo>
                    <a:pt x="382" y="538"/>
                  </a:lnTo>
                  <a:lnTo>
                    <a:pt x="386" y="532"/>
                  </a:lnTo>
                  <a:lnTo>
                    <a:pt x="386" y="532"/>
                  </a:lnTo>
                  <a:lnTo>
                    <a:pt x="390" y="528"/>
                  </a:lnTo>
                  <a:lnTo>
                    <a:pt x="390" y="528"/>
                  </a:lnTo>
                  <a:lnTo>
                    <a:pt x="398" y="518"/>
                  </a:lnTo>
                  <a:lnTo>
                    <a:pt x="398" y="518"/>
                  </a:lnTo>
                  <a:lnTo>
                    <a:pt x="408" y="514"/>
                  </a:lnTo>
                  <a:lnTo>
                    <a:pt x="422" y="510"/>
                  </a:lnTo>
                  <a:lnTo>
                    <a:pt x="422" y="510"/>
                  </a:lnTo>
                  <a:lnTo>
                    <a:pt x="436" y="504"/>
                  </a:lnTo>
                  <a:lnTo>
                    <a:pt x="436" y="504"/>
                  </a:lnTo>
                  <a:lnTo>
                    <a:pt x="446" y="496"/>
                  </a:lnTo>
                  <a:lnTo>
                    <a:pt x="452" y="488"/>
                  </a:lnTo>
                  <a:lnTo>
                    <a:pt x="452" y="488"/>
                  </a:lnTo>
                  <a:lnTo>
                    <a:pt x="452" y="480"/>
                  </a:lnTo>
                  <a:lnTo>
                    <a:pt x="450" y="470"/>
                  </a:lnTo>
                  <a:lnTo>
                    <a:pt x="450" y="470"/>
                  </a:lnTo>
                  <a:lnTo>
                    <a:pt x="448" y="458"/>
                  </a:lnTo>
                  <a:lnTo>
                    <a:pt x="448" y="452"/>
                  </a:lnTo>
                  <a:lnTo>
                    <a:pt x="450" y="446"/>
                  </a:lnTo>
                  <a:lnTo>
                    <a:pt x="450" y="446"/>
                  </a:lnTo>
                  <a:lnTo>
                    <a:pt x="454" y="440"/>
                  </a:lnTo>
                  <a:lnTo>
                    <a:pt x="458" y="436"/>
                  </a:lnTo>
                  <a:lnTo>
                    <a:pt x="458" y="436"/>
                  </a:lnTo>
                  <a:lnTo>
                    <a:pt x="466" y="428"/>
                  </a:lnTo>
                  <a:lnTo>
                    <a:pt x="466" y="428"/>
                  </a:lnTo>
                  <a:lnTo>
                    <a:pt x="460" y="424"/>
                  </a:lnTo>
                  <a:lnTo>
                    <a:pt x="460" y="424"/>
                  </a:lnTo>
                  <a:lnTo>
                    <a:pt x="454" y="416"/>
                  </a:lnTo>
                  <a:lnTo>
                    <a:pt x="452" y="412"/>
                  </a:lnTo>
                  <a:lnTo>
                    <a:pt x="452" y="408"/>
                  </a:lnTo>
                  <a:lnTo>
                    <a:pt x="452" y="408"/>
                  </a:lnTo>
                  <a:lnTo>
                    <a:pt x="454" y="404"/>
                  </a:lnTo>
                  <a:lnTo>
                    <a:pt x="458" y="400"/>
                  </a:lnTo>
                  <a:lnTo>
                    <a:pt x="466" y="396"/>
                  </a:lnTo>
                  <a:lnTo>
                    <a:pt x="466" y="396"/>
                  </a:lnTo>
                  <a:lnTo>
                    <a:pt x="472" y="392"/>
                  </a:lnTo>
                  <a:lnTo>
                    <a:pt x="472" y="392"/>
                  </a:lnTo>
                  <a:lnTo>
                    <a:pt x="470" y="386"/>
                  </a:lnTo>
                  <a:lnTo>
                    <a:pt x="470" y="386"/>
                  </a:lnTo>
                  <a:lnTo>
                    <a:pt x="470" y="380"/>
                  </a:lnTo>
                  <a:lnTo>
                    <a:pt x="470" y="374"/>
                  </a:lnTo>
                  <a:lnTo>
                    <a:pt x="470" y="374"/>
                  </a:lnTo>
                  <a:lnTo>
                    <a:pt x="474" y="368"/>
                  </a:lnTo>
                  <a:lnTo>
                    <a:pt x="478" y="360"/>
                  </a:lnTo>
                  <a:lnTo>
                    <a:pt x="494" y="346"/>
                  </a:lnTo>
                  <a:lnTo>
                    <a:pt x="494" y="346"/>
                  </a:lnTo>
                  <a:lnTo>
                    <a:pt x="500" y="340"/>
                  </a:lnTo>
                  <a:lnTo>
                    <a:pt x="500" y="340"/>
                  </a:lnTo>
                  <a:lnTo>
                    <a:pt x="508" y="336"/>
                  </a:lnTo>
                  <a:lnTo>
                    <a:pt x="514" y="330"/>
                  </a:lnTo>
                  <a:lnTo>
                    <a:pt x="514" y="330"/>
                  </a:lnTo>
                  <a:lnTo>
                    <a:pt x="514" y="322"/>
                  </a:lnTo>
                  <a:lnTo>
                    <a:pt x="512" y="312"/>
                  </a:lnTo>
                  <a:lnTo>
                    <a:pt x="512" y="312"/>
                  </a:lnTo>
                  <a:lnTo>
                    <a:pt x="506" y="306"/>
                  </a:lnTo>
                  <a:lnTo>
                    <a:pt x="506" y="306"/>
                  </a:lnTo>
                  <a:lnTo>
                    <a:pt x="502" y="300"/>
                  </a:lnTo>
                  <a:lnTo>
                    <a:pt x="500" y="294"/>
                  </a:lnTo>
                  <a:lnTo>
                    <a:pt x="500" y="294"/>
                  </a:lnTo>
                  <a:lnTo>
                    <a:pt x="500" y="282"/>
                  </a:lnTo>
                  <a:lnTo>
                    <a:pt x="502" y="268"/>
                  </a:lnTo>
                  <a:lnTo>
                    <a:pt x="502" y="268"/>
                  </a:lnTo>
                  <a:lnTo>
                    <a:pt x="504" y="252"/>
                  </a:lnTo>
                  <a:lnTo>
                    <a:pt x="504" y="252"/>
                  </a:lnTo>
                  <a:lnTo>
                    <a:pt x="502" y="250"/>
                  </a:lnTo>
                  <a:lnTo>
                    <a:pt x="502" y="250"/>
                  </a:lnTo>
                  <a:lnTo>
                    <a:pt x="502" y="244"/>
                  </a:lnTo>
                  <a:lnTo>
                    <a:pt x="502" y="244"/>
                  </a:lnTo>
                  <a:lnTo>
                    <a:pt x="502" y="240"/>
                  </a:lnTo>
                  <a:lnTo>
                    <a:pt x="504" y="234"/>
                  </a:lnTo>
                  <a:lnTo>
                    <a:pt x="504" y="234"/>
                  </a:lnTo>
                  <a:lnTo>
                    <a:pt x="508" y="228"/>
                  </a:lnTo>
                  <a:lnTo>
                    <a:pt x="508" y="228"/>
                  </a:lnTo>
                  <a:lnTo>
                    <a:pt x="504" y="228"/>
                  </a:lnTo>
                  <a:lnTo>
                    <a:pt x="504" y="228"/>
                  </a:lnTo>
                  <a:lnTo>
                    <a:pt x="496" y="226"/>
                  </a:lnTo>
                  <a:lnTo>
                    <a:pt x="494" y="224"/>
                  </a:lnTo>
                  <a:lnTo>
                    <a:pt x="490" y="222"/>
                  </a:lnTo>
                  <a:lnTo>
                    <a:pt x="490" y="222"/>
                  </a:lnTo>
                  <a:lnTo>
                    <a:pt x="488" y="212"/>
                  </a:lnTo>
                  <a:lnTo>
                    <a:pt x="488" y="212"/>
                  </a:lnTo>
                  <a:lnTo>
                    <a:pt x="486" y="204"/>
                  </a:lnTo>
                  <a:lnTo>
                    <a:pt x="486" y="204"/>
                  </a:lnTo>
                  <a:lnTo>
                    <a:pt x="482" y="206"/>
                  </a:lnTo>
                  <a:lnTo>
                    <a:pt x="482" y="206"/>
                  </a:lnTo>
                  <a:lnTo>
                    <a:pt x="474" y="208"/>
                  </a:lnTo>
                  <a:lnTo>
                    <a:pt x="474" y="208"/>
                  </a:lnTo>
                  <a:lnTo>
                    <a:pt x="470" y="208"/>
                  </a:lnTo>
                  <a:lnTo>
                    <a:pt x="468" y="206"/>
                  </a:lnTo>
                  <a:lnTo>
                    <a:pt x="468" y="206"/>
                  </a:lnTo>
                  <a:lnTo>
                    <a:pt x="464" y="200"/>
                  </a:lnTo>
                  <a:lnTo>
                    <a:pt x="462" y="192"/>
                  </a:lnTo>
                  <a:lnTo>
                    <a:pt x="462" y="178"/>
                  </a:lnTo>
                  <a:lnTo>
                    <a:pt x="462" y="178"/>
                  </a:lnTo>
                  <a:lnTo>
                    <a:pt x="464" y="166"/>
                  </a:lnTo>
                  <a:lnTo>
                    <a:pt x="468" y="160"/>
                  </a:lnTo>
                  <a:lnTo>
                    <a:pt x="468" y="160"/>
                  </a:lnTo>
                  <a:lnTo>
                    <a:pt x="474" y="160"/>
                  </a:lnTo>
                  <a:lnTo>
                    <a:pt x="474" y="160"/>
                  </a:lnTo>
                  <a:lnTo>
                    <a:pt x="478" y="160"/>
                  </a:lnTo>
                  <a:lnTo>
                    <a:pt x="484" y="162"/>
                  </a:lnTo>
                  <a:lnTo>
                    <a:pt x="484" y="162"/>
                  </a:lnTo>
                  <a:lnTo>
                    <a:pt x="486" y="164"/>
                  </a:lnTo>
                  <a:lnTo>
                    <a:pt x="486" y="164"/>
                  </a:lnTo>
                  <a:lnTo>
                    <a:pt x="496" y="170"/>
                  </a:lnTo>
                  <a:lnTo>
                    <a:pt x="496" y="170"/>
                  </a:lnTo>
                  <a:lnTo>
                    <a:pt x="504" y="176"/>
                  </a:lnTo>
                  <a:lnTo>
                    <a:pt x="504" y="176"/>
                  </a:lnTo>
                  <a:lnTo>
                    <a:pt x="504" y="170"/>
                  </a:lnTo>
                  <a:lnTo>
                    <a:pt x="506" y="160"/>
                  </a:lnTo>
                  <a:lnTo>
                    <a:pt x="506" y="160"/>
                  </a:lnTo>
                  <a:lnTo>
                    <a:pt x="502" y="154"/>
                  </a:lnTo>
                  <a:lnTo>
                    <a:pt x="502" y="154"/>
                  </a:lnTo>
                  <a:lnTo>
                    <a:pt x="496" y="146"/>
                  </a:lnTo>
                  <a:lnTo>
                    <a:pt x="496" y="142"/>
                  </a:lnTo>
                  <a:lnTo>
                    <a:pt x="498" y="136"/>
                  </a:lnTo>
                  <a:lnTo>
                    <a:pt x="498" y="136"/>
                  </a:lnTo>
                  <a:lnTo>
                    <a:pt x="502" y="134"/>
                  </a:lnTo>
                  <a:lnTo>
                    <a:pt x="502" y="134"/>
                  </a:lnTo>
                  <a:lnTo>
                    <a:pt x="508" y="136"/>
                  </a:lnTo>
                  <a:lnTo>
                    <a:pt x="514" y="142"/>
                  </a:lnTo>
                  <a:lnTo>
                    <a:pt x="514" y="142"/>
                  </a:lnTo>
                  <a:lnTo>
                    <a:pt x="518" y="144"/>
                  </a:lnTo>
                  <a:lnTo>
                    <a:pt x="518" y="144"/>
                  </a:lnTo>
                  <a:lnTo>
                    <a:pt x="518" y="134"/>
                  </a:lnTo>
                  <a:lnTo>
                    <a:pt x="518" y="132"/>
                  </a:lnTo>
                  <a:lnTo>
                    <a:pt x="518" y="132"/>
                  </a:lnTo>
                  <a:lnTo>
                    <a:pt x="518" y="124"/>
                  </a:lnTo>
                  <a:lnTo>
                    <a:pt x="518" y="124"/>
                  </a:lnTo>
                  <a:lnTo>
                    <a:pt x="516" y="112"/>
                  </a:lnTo>
                  <a:lnTo>
                    <a:pt x="516" y="112"/>
                  </a:lnTo>
                  <a:lnTo>
                    <a:pt x="518" y="104"/>
                  </a:lnTo>
                  <a:lnTo>
                    <a:pt x="518" y="104"/>
                  </a:lnTo>
                  <a:lnTo>
                    <a:pt x="520" y="96"/>
                  </a:lnTo>
                  <a:lnTo>
                    <a:pt x="520" y="96"/>
                  </a:lnTo>
                  <a:lnTo>
                    <a:pt x="512" y="92"/>
                  </a:lnTo>
                  <a:lnTo>
                    <a:pt x="512" y="92"/>
                  </a:lnTo>
                  <a:lnTo>
                    <a:pt x="504" y="90"/>
                  </a:lnTo>
                  <a:lnTo>
                    <a:pt x="504" y="90"/>
                  </a:lnTo>
                  <a:lnTo>
                    <a:pt x="494" y="78"/>
                  </a:lnTo>
                  <a:lnTo>
                    <a:pt x="490" y="72"/>
                  </a:lnTo>
                  <a:lnTo>
                    <a:pt x="486" y="66"/>
                  </a:lnTo>
                  <a:lnTo>
                    <a:pt x="486" y="66"/>
                  </a:lnTo>
                  <a:lnTo>
                    <a:pt x="486" y="60"/>
                  </a:lnTo>
                  <a:lnTo>
                    <a:pt x="486" y="60"/>
                  </a:lnTo>
                  <a:lnTo>
                    <a:pt x="486" y="58"/>
                  </a:lnTo>
                  <a:lnTo>
                    <a:pt x="486" y="58"/>
                  </a:lnTo>
                  <a:lnTo>
                    <a:pt x="482" y="50"/>
                  </a:lnTo>
                  <a:lnTo>
                    <a:pt x="482" y="50"/>
                  </a:lnTo>
                  <a:lnTo>
                    <a:pt x="478" y="38"/>
                  </a:lnTo>
                  <a:lnTo>
                    <a:pt x="478" y="38"/>
                  </a:lnTo>
                  <a:lnTo>
                    <a:pt x="474" y="28"/>
                  </a:lnTo>
                  <a:lnTo>
                    <a:pt x="474" y="22"/>
                  </a:lnTo>
                  <a:lnTo>
                    <a:pt x="476" y="16"/>
                  </a:lnTo>
                  <a:lnTo>
                    <a:pt x="476" y="16"/>
                  </a:lnTo>
                  <a:lnTo>
                    <a:pt x="478" y="12"/>
                  </a:lnTo>
                  <a:lnTo>
                    <a:pt x="484" y="8"/>
                  </a:lnTo>
                  <a:lnTo>
                    <a:pt x="492" y="0"/>
                  </a:lnTo>
                  <a:lnTo>
                    <a:pt x="494" y="0"/>
                  </a:lnTo>
                  <a:lnTo>
                    <a:pt x="770" y="74"/>
                  </a:lnTo>
                  <a:lnTo>
                    <a:pt x="1080" y="150"/>
                  </a:lnTo>
                  <a:lnTo>
                    <a:pt x="1438" y="234"/>
                  </a:lnTo>
                  <a:lnTo>
                    <a:pt x="1634" y="274"/>
                  </a:lnTo>
                  <a:lnTo>
                    <a:pt x="1632" y="290"/>
                  </a:lnTo>
                  <a:lnTo>
                    <a:pt x="1486" y="978"/>
                  </a:lnTo>
                  <a:lnTo>
                    <a:pt x="1478" y="1040"/>
                  </a:lnTo>
                  <a:lnTo>
                    <a:pt x="1468" y="1058"/>
                  </a:lnTo>
                  <a:lnTo>
                    <a:pt x="1482" y="1096"/>
                  </a:lnTo>
                  <a:lnTo>
                    <a:pt x="1472" y="1156"/>
                  </a:lnTo>
                  <a:lnTo>
                    <a:pt x="1480" y="1184"/>
                  </a:lnTo>
                  <a:close/>
                  <a:moveTo>
                    <a:pt x="1032" y="1074"/>
                  </a:moveTo>
                  <a:lnTo>
                    <a:pt x="1034" y="1074"/>
                  </a:lnTo>
                  <a:lnTo>
                    <a:pt x="1226" y="1120"/>
                  </a:lnTo>
                  <a:lnTo>
                    <a:pt x="1464" y="1168"/>
                  </a:lnTo>
                  <a:lnTo>
                    <a:pt x="1460" y="1158"/>
                  </a:lnTo>
                  <a:lnTo>
                    <a:pt x="1470" y="1096"/>
                  </a:lnTo>
                  <a:lnTo>
                    <a:pt x="1456" y="1056"/>
                  </a:lnTo>
                  <a:lnTo>
                    <a:pt x="1466" y="1036"/>
                  </a:lnTo>
                  <a:lnTo>
                    <a:pt x="1474" y="976"/>
                  </a:lnTo>
                  <a:lnTo>
                    <a:pt x="1622" y="282"/>
                  </a:lnTo>
                  <a:lnTo>
                    <a:pt x="1436" y="244"/>
                  </a:lnTo>
                  <a:lnTo>
                    <a:pt x="1076" y="162"/>
                  </a:lnTo>
                  <a:lnTo>
                    <a:pt x="768" y="84"/>
                  </a:lnTo>
                  <a:lnTo>
                    <a:pt x="496" y="12"/>
                  </a:lnTo>
                  <a:lnTo>
                    <a:pt x="496" y="12"/>
                  </a:lnTo>
                  <a:lnTo>
                    <a:pt x="486" y="20"/>
                  </a:lnTo>
                  <a:lnTo>
                    <a:pt x="486" y="20"/>
                  </a:lnTo>
                  <a:lnTo>
                    <a:pt x="486" y="26"/>
                  </a:lnTo>
                  <a:lnTo>
                    <a:pt x="488" y="36"/>
                  </a:lnTo>
                  <a:lnTo>
                    <a:pt x="488" y="36"/>
                  </a:lnTo>
                  <a:lnTo>
                    <a:pt x="492" y="44"/>
                  </a:lnTo>
                  <a:lnTo>
                    <a:pt x="492" y="44"/>
                  </a:lnTo>
                  <a:lnTo>
                    <a:pt x="498" y="54"/>
                  </a:lnTo>
                  <a:lnTo>
                    <a:pt x="498" y="54"/>
                  </a:lnTo>
                  <a:lnTo>
                    <a:pt x="498" y="60"/>
                  </a:lnTo>
                  <a:lnTo>
                    <a:pt x="498" y="60"/>
                  </a:lnTo>
                  <a:lnTo>
                    <a:pt x="498" y="62"/>
                  </a:lnTo>
                  <a:lnTo>
                    <a:pt x="498" y="62"/>
                  </a:lnTo>
                  <a:lnTo>
                    <a:pt x="502" y="72"/>
                  </a:lnTo>
                  <a:lnTo>
                    <a:pt x="510" y="80"/>
                  </a:lnTo>
                  <a:lnTo>
                    <a:pt x="510" y="80"/>
                  </a:lnTo>
                  <a:lnTo>
                    <a:pt x="516" y="82"/>
                  </a:lnTo>
                  <a:lnTo>
                    <a:pt x="516" y="82"/>
                  </a:lnTo>
                  <a:lnTo>
                    <a:pt x="526" y="86"/>
                  </a:lnTo>
                  <a:lnTo>
                    <a:pt x="528" y="88"/>
                  </a:lnTo>
                  <a:lnTo>
                    <a:pt x="530" y="92"/>
                  </a:lnTo>
                  <a:lnTo>
                    <a:pt x="530" y="92"/>
                  </a:lnTo>
                  <a:lnTo>
                    <a:pt x="532" y="96"/>
                  </a:lnTo>
                  <a:lnTo>
                    <a:pt x="532" y="100"/>
                  </a:lnTo>
                  <a:lnTo>
                    <a:pt x="530" y="108"/>
                  </a:lnTo>
                  <a:lnTo>
                    <a:pt x="530" y="108"/>
                  </a:lnTo>
                  <a:lnTo>
                    <a:pt x="528" y="112"/>
                  </a:lnTo>
                  <a:lnTo>
                    <a:pt x="528" y="112"/>
                  </a:lnTo>
                  <a:lnTo>
                    <a:pt x="528" y="122"/>
                  </a:lnTo>
                  <a:lnTo>
                    <a:pt x="528" y="122"/>
                  </a:lnTo>
                  <a:lnTo>
                    <a:pt x="530" y="132"/>
                  </a:lnTo>
                  <a:lnTo>
                    <a:pt x="530" y="134"/>
                  </a:lnTo>
                  <a:lnTo>
                    <a:pt x="530" y="134"/>
                  </a:lnTo>
                  <a:lnTo>
                    <a:pt x="528" y="146"/>
                  </a:lnTo>
                  <a:lnTo>
                    <a:pt x="526" y="152"/>
                  </a:lnTo>
                  <a:lnTo>
                    <a:pt x="522" y="156"/>
                  </a:lnTo>
                  <a:lnTo>
                    <a:pt x="522" y="156"/>
                  </a:lnTo>
                  <a:lnTo>
                    <a:pt x="520" y="156"/>
                  </a:lnTo>
                  <a:lnTo>
                    <a:pt x="520" y="156"/>
                  </a:lnTo>
                  <a:lnTo>
                    <a:pt x="516" y="156"/>
                  </a:lnTo>
                  <a:lnTo>
                    <a:pt x="516" y="156"/>
                  </a:lnTo>
                  <a:lnTo>
                    <a:pt x="516" y="160"/>
                  </a:lnTo>
                  <a:lnTo>
                    <a:pt x="516" y="160"/>
                  </a:lnTo>
                  <a:lnTo>
                    <a:pt x="516" y="172"/>
                  </a:lnTo>
                  <a:lnTo>
                    <a:pt x="512" y="180"/>
                  </a:lnTo>
                  <a:lnTo>
                    <a:pt x="510" y="184"/>
                  </a:lnTo>
                  <a:lnTo>
                    <a:pt x="508" y="186"/>
                  </a:lnTo>
                  <a:lnTo>
                    <a:pt x="508" y="186"/>
                  </a:lnTo>
                  <a:lnTo>
                    <a:pt x="502" y="186"/>
                  </a:lnTo>
                  <a:lnTo>
                    <a:pt x="498" y="184"/>
                  </a:lnTo>
                  <a:lnTo>
                    <a:pt x="488" y="178"/>
                  </a:lnTo>
                  <a:lnTo>
                    <a:pt x="488" y="178"/>
                  </a:lnTo>
                  <a:lnTo>
                    <a:pt x="482" y="174"/>
                  </a:lnTo>
                  <a:lnTo>
                    <a:pt x="482" y="174"/>
                  </a:lnTo>
                  <a:lnTo>
                    <a:pt x="480" y="174"/>
                  </a:lnTo>
                  <a:lnTo>
                    <a:pt x="480" y="174"/>
                  </a:lnTo>
                  <a:lnTo>
                    <a:pt x="474" y="170"/>
                  </a:lnTo>
                  <a:lnTo>
                    <a:pt x="474" y="170"/>
                  </a:lnTo>
                  <a:lnTo>
                    <a:pt x="474" y="184"/>
                  </a:lnTo>
                  <a:lnTo>
                    <a:pt x="476" y="196"/>
                  </a:lnTo>
                  <a:lnTo>
                    <a:pt x="476" y="196"/>
                  </a:lnTo>
                  <a:lnTo>
                    <a:pt x="480" y="196"/>
                  </a:lnTo>
                  <a:lnTo>
                    <a:pt x="480" y="196"/>
                  </a:lnTo>
                  <a:lnTo>
                    <a:pt x="486" y="194"/>
                  </a:lnTo>
                  <a:lnTo>
                    <a:pt x="490" y="194"/>
                  </a:lnTo>
                  <a:lnTo>
                    <a:pt x="494" y="196"/>
                  </a:lnTo>
                  <a:lnTo>
                    <a:pt x="494" y="196"/>
                  </a:lnTo>
                  <a:lnTo>
                    <a:pt x="496" y="198"/>
                  </a:lnTo>
                  <a:lnTo>
                    <a:pt x="498" y="202"/>
                  </a:lnTo>
                  <a:lnTo>
                    <a:pt x="500" y="210"/>
                  </a:lnTo>
                  <a:lnTo>
                    <a:pt x="500" y="210"/>
                  </a:lnTo>
                  <a:lnTo>
                    <a:pt x="500" y="216"/>
                  </a:lnTo>
                  <a:lnTo>
                    <a:pt x="500" y="216"/>
                  </a:lnTo>
                  <a:lnTo>
                    <a:pt x="506" y="218"/>
                  </a:lnTo>
                  <a:lnTo>
                    <a:pt x="506" y="218"/>
                  </a:lnTo>
                  <a:lnTo>
                    <a:pt x="512" y="220"/>
                  </a:lnTo>
                  <a:lnTo>
                    <a:pt x="516" y="222"/>
                  </a:lnTo>
                  <a:lnTo>
                    <a:pt x="518" y="226"/>
                  </a:lnTo>
                  <a:lnTo>
                    <a:pt x="518" y="226"/>
                  </a:lnTo>
                  <a:lnTo>
                    <a:pt x="518" y="234"/>
                  </a:lnTo>
                  <a:lnTo>
                    <a:pt x="514" y="240"/>
                  </a:lnTo>
                  <a:lnTo>
                    <a:pt x="514" y="240"/>
                  </a:lnTo>
                  <a:lnTo>
                    <a:pt x="512" y="244"/>
                  </a:lnTo>
                  <a:lnTo>
                    <a:pt x="512" y="244"/>
                  </a:lnTo>
                  <a:lnTo>
                    <a:pt x="514" y="248"/>
                  </a:lnTo>
                  <a:lnTo>
                    <a:pt x="514" y="248"/>
                  </a:lnTo>
                  <a:lnTo>
                    <a:pt x="514" y="252"/>
                  </a:lnTo>
                  <a:lnTo>
                    <a:pt x="514" y="252"/>
                  </a:lnTo>
                  <a:lnTo>
                    <a:pt x="514" y="260"/>
                  </a:lnTo>
                  <a:lnTo>
                    <a:pt x="512" y="270"/>
                  </a:lnTo>
                  <a:lnTo>
                    <a:pt x="512" y="270"/>
                  </a:lnTo>
                  <a:lnTo>
                    <a:pt x="510" y="282"/>
                  </a:lnTo>
                  <a:lnTo>
                    <a:pt x="510" y="290"/>
                  </a:lnTo>
                  <a:lnTo>
                    <a:pt x="510" y="290"/>
                  </a:lnTo>
                  <a:lnTo>
                    <a:pt x="516" y="298"/>
                  </a:lnTo>
                  <a:lnTo>
                    <a:pt x="516" y="298"/>
                  </a:lnTo>
                  <a:lnTo>
                    <a:pt x="522" y="308"/>
                  </a:lnTo>
                  <a:lnTo>
                    <a:pt x="522" y="308"/>
                  </a:lnTo>
                  <a:lnTo>
                    <a:pt x="524" y="320"/>
                  </a:lnTo>
                  <a:lnTo>
                    <a:pt x="524" y="328"/>
                  </a:lnTo>
                  <a:lnTo>
                    <a:pt x="524" y="334"/>
                  </a:lnTo>
                  <a:lnTo>
                    <a:pt x="524" y="334"/>
                  </a:lnTo>
                  <a:lnTo>
                    <a:pt x="520" y="338"/>
                  </a:lnTo>
                  <a:lnTo>
                    <a:pt x="516" y="342"/>
                  </a:lnTo>
                  <a:lnTo>
                    <a:pt x="508" y="350"/>
                  </a:lnTo>
                  <a:lnTo>
                    <a:pt x="508" y="350"/>
                  </a:lnTo>
                  <a:lnTo>
                    <a:pt x="502" y="354"/>
                  </a:lnTo>
                  <a:lnTo>
                    <a:pt x="502" y="354"/>
                  </a:lnTo>
                  <a:lnTo>
                    <a:pt x="490" y="366"/>
                  </a:lnTo>
                  <a:lnTo>
                    <a:pt x="484" y="372"/>
                  </a:lnTo>
                  <a:lnTo>
                    <a:pt x="480" y="378"/>
                  </a:lnTo>
                  <a:lnTo>
                    <a:pt x="480" y="378"/>
                  </a:lnTo>
                  <a:lnTo>
                    <a:pt x="482" y="384"/>
                  </a:lnTo>
                  <a:lnTo>
                    <a:pt x="482" y="384"/>
                  </a:lnTo>
                  <a:lnTo>
                    <a:pt x="482" y="392"/>
                  </a:lnTo>
                  <a:lnTo>
                    <a:pt x="482" y="398"/>
                  </a:lnTo>
                  <a:lnTo>
                    <a:pt x="482" y="398"/>
                  </a:lnTo>
                  <a:lnTo>
                    <a:pt x="478" y="402"/>
                  </a:lnTo>
                  <a:lnTo>
                    <a:pt x="470" y="406"/>
                  </a:lnTo>
                  <a:lnTo>
                    <a:pt x="470" y="406"/>
                  </a:lnTo>
                  <a:lnTo>
                    <a:pt x="464" y="410"/>
                  </a:lnTo>
                  <a:lnTo>
                    <a:pt x="464" y="410"/>
                  </a:lnTo>
                  <a:lnTo>
                    <a:pt x="464" y="410"/>
                  </a:lnTo>
                  <a:lnTo>
                    <a:pt x="468" y="416"/>
                  </a:lnTo>
                  <a:lnTo>
                    <a:pt x="468" y="416"/>
                  </a:lnTo>
                  <a:lnTo>
                    <a:pt x="474" y="422"/>
                  </a:lnTo>
                  <a:lnTo>
                    <a:pt x="476" y="426"/>
                  </a:lnTo>
                  <a:lnTo>
                    <a:pt x="476" y="430"/>
                  </a:lnTo>
                  <a:lnTo>
                    <a:pt x="476" y="430"/>
                  </a:lnTo>
                  <a:lnTo>
                    <a:pt x="476" y="434"/>
                  </a:lnTo>
                  <a:lnTo>
                    <a:pt x="474" y="438"/>
                  </a:lnTo>
                  <a:lnTo>
                    <a:pt x="466" y="444"/>
                  </a:lnTo>
                  <a:lnTo>
                    <a:pt x="466" y="444"/>
                  </a:lnTo>
                  <a:lnTo>
                    <a:pt x="460" y="450"/>
                  </a:lnTo>
                  <a:lnTo>
                    <a:pt x="460" y="450"/>
                  </a:lnTo>
                  <a:lnTo>
                    <a:pt x="460" y="458"/>
                  </a:lnTo>
                  <a:lnTo>
                    <a:pt x="462" y="468"/>
                  </a:lnTo>
                  <a:lnTo>
                    <a:pt x="462" y="468"/>
                  </a:lnTo>
                  <a:lnTo>
                    <a:pt x="464" y="480"/>
                  </a:lnTo>
                  <a:lnTo>
                    <a:pt x="464" y="486"/>
                  </a:lnTo>
                  <a:lnTo>
                    <a:pt x="464" y="492"/>
                  </a:lnTo>
                  <a:lnTo>
                    <a:pt x="464" y="492"/>
                  </a:lnTo>
                  <a:lnTo>
                    <a:pt x="460" y="498"/>
                  </a:lnTo>
                  <a:lnTo>
                    <a:pt x="454" y="504"/>
                  </a:lnTo>
                  <a:lnTo>
                    <a:pt x="442" y="514"/>
                  </a:lnTo>
                  <a:lnTo>
                    <a:pt x="442" y="514"/>
                  </a:lnTo>
                  <a:lnTo>
                    <a:pt x="426" y="520"/>
                  </a:lnTo>
                  <a:lnTo>
                    <a:pt x="426" y="520"/>
                  </a:lnTo>
                  <a:lnTo>
                    <a:pt x="414" y="524"/>
                  </a:lnTo>
                  <a:lnTo>
                    <a:pt x="404" y="528"/>
                  </a:lnTo>
                  <a:lnTo>
                    <a:pt x="404" y="528"/>
                  </a:lnTo>
                  <a:lnTo>
                    <a:pt x="400" y="534"/>
                  </a:lnTo>
                  <a:lnTo>
                    <a:pt x="400" y="534"/>
                  </a:lnTo>
                  <a:lnTo>
                    <a:pt x="394" y="540"/>
                  </a:lnTo>
                  <a:lnTo>
                    <a:pt x="394" y="540"/>
                  </a:lnTo>
                  <a:lnTo>
                    <a:pt x="388" y="554"/>
                  </a:lnTo>
                  <a:lnTo>
                    <a:pt x="388" y="554"/>
                  </a:lnTo>
                  <a:lnTo>
                    <a:pt x="380" y="570"/>
                  </a:lnTo>
                  <a:lnTo>
                    <a:pt x="376" y="576"/>
                  </a:lnTo>
                  <a:lnTo>
                    <a:pt x="374" y="578"/>
                  </a:lnTo>
                  <a:lnTo>
                    <a:pt x="374" y="578"/>
                  </a:lnTo>
                  <a:lnTo>
                    <a:pt x="362" y="580"/>
                  </a:lnTo>
                  <a:lnTo>
                    <a:pt x="356" y="580"/>
                  </a:lnTo>
                  <a:lnTo>
                    <a:pt x="350" y="580"/>
                  </a:lnTo>
                  <a:lnTo>
                    <a:pt x="350" y="580"/>
                  </a:lnTo>
                  <a:lnTo>
                    <a:pt x="346" y="578"/>
                  </a:lnTo>
                  <a:lnTo>
                    <a:pt x="344" y="574"/>
                  </a:lnTo>
                  <a:lnTo>
                    <a:pt x="342" y="566"/>
                  </a:lnTo>
                  <a:lnTo>
                    <a:pt x="342" y="566"/>
                  </a:lnTo>
                  <a:lnTo>
                    <a:pt x="338" y="558"/>
                  </a:lnTo>
                  <a:lnTo>
                    <a:pt x="338" y="558"/>
                  </a:lnTo>
                  <a:lnTo>
                    <a:pt x="332" y="562"/>
                  </a:lnTo>
                  <a:lnTo>
                    <a:pt x="324" y="566"/>
                  </a:lnTo>
                  <a:lnTo>
                    <a:pt x="324" y="566"/>
                  </a:lnTo>
                  <a:lnTo>
                    <a:pt x="324" y="570"/>
                  </a:lnTo>
                  <a:lnTo>
                    <a:pt x="324" y="570"/>
                  </a:lnTo>
                  <a:lnTo>
                    <a:pt x="324" y="576"/>
                  </a:lnTo>
                  <a:lnTo>
                    <a:pt x="322" y="580"/>
                  </a:lnTo>
                  <a:lnTo>
                    <a:pt x="318" y="582"/>
                  </a:lnTo>
                  <a:lnTo>
                    <a:pt x="316" y="582"/>
                  </a:lnTo>
                  <a:lnTo>
                    <a:pt x="316" y="582"/>
                  </a:lnTo>
                  <a:lnTo>
                    <a:pt x="312" y="582"/>
                  </a:lnTo>
                  <a:lnTo>
                    <a:pt x="310" y="580"/>
                  </a:lnTo>
                  <a:lnTo>
                    <a:pt x="304" y="574"/>
                  </a:lnTo>
                  <a:lnTo>
                    <a:pt x="302" y="568"/>
                  </a:lnTo>
                  <a:lnTo>
                    <a:pt x="300" y="562"/>
                  </a:lnTo>
                  <a:lnTo>
                    <a:pt x="300" y="562"/>
                  </a:lnTo>
                  <a:lnTo>
                    <a:pt x="300" y="550"/>
                  </a:lnTo>
                  <a:lnTo>
                    <a:pt x="300" y="550"/>
                  </a:lnTo>
                  <a:lnTo>
                    <a:pt x="302" y="544"/>
                  </a:lnTo>
                  <a:lnTo>
                    <a:pt x="302" y="544"/>
                  </a:lnTo>
                  <a:lnTo>
                    <a:pt x="302" y="542"/>
                  </a:lnTo>
                  <a:lnTo>
                    <a:pt x="302" y="542"/>
                  </a:lnTo>
                  <a:lnTo>
                    <a:pt x="302" y="536"/>
                  </a:lnTo>
                  <a:lnTo>
                    <a:pt x="302" y="536"/>
                  </a:lnTo>
                  <a:lnTo>
                    <a:pt x="308" y="520"/>
                  </a:lnTo>
                  <a:lnTo>
                    <a:pt x="318" y="502"/>
                  </a:lnTo>
                  <a:lnTo>
                    <a:pt x="318" y="502"/>
                  </a:lnTo>
                  <a:lnTo>
                    <a:pt x="324" y="494"/>
                  </a:lnTo>
                  <a:lnTo>
                    <a:pt x="334" y="482"/>
                  </a:lnTo>
                  <a:lnTo>
                    <a:pt x="346" y="474"/>
                  </a:lnTo>
                  <a:lnTo>
                    <a:pt x="352" y="470"/>
                  </a:lnTo>
                  <a:lnTo>
                    <a:pt x="358" y="470"/>
                  </a:lnTo>
                  <a:lnTo>
                    <a:pt x="358" y="470"/>
                  </a:lnTo>
                  <a:lnTo>
                    <a:pt x="364" y="472"/>
                  </a:lnTo>
                  <a:lnTo>
                    <a:pt x="364" y="472"/>
                  </a:lnTo>
                  <a:lnTo>
                    <a:pt x="368" y="474"/>
                  </a:lnTo>
                  <a:lnTo>
                    <a:pt x="368" y="478"/>
                  </a:lnTo>
                  <a:lnTo>
                    <a:pt x="368" y="486"/>
                  </a:lnTo>
                  <a:lnTo>
                    <a:pt x="368" y="486"/>
                  </a:lnTo>
                  <a:lnTo>
                    <a:pt x="372" y="484"/>
                  </a:lnTo>
                  <a:lnTo>
                    <a:pt x="372" y="484"/>
                  </a:lnTo>
                  <a:lnTo>
                    <a:pt x="378" y="478"/>
                  </a:lnTo>
                  <a:lnTo>
                    <a:pt x="378" y="478"/>
                  </a:lnTo>
                  <a:lnTo>
                    <a:pt x="400" y="462"/>
                  </a:lnTo>
                  <a:lnTo>
                    <a:pt x="404" y="458"/>
                  </a:lnTo>
                  <a:lnTo>
                    <a:pt x="408" y="458"/>
                  </a:lnTo>
                  <a:lnTo>
                    <a:pt x="412" y="458"/>
                  </a:lnTo>
                  <a:lnTo>
                    <a:pt x="414" y="460"/>
                  </a:lnTo>
                  <a:lnTo>
                    <a:pt x="414" y="460"/>
                  </a:lnTo>
                  <a:lnTo>
                    <a:pt x="416" y="466"/>
                  </a:lnTo>
                  <a:lnTo>
                    <a:pt x="414" y="470"/>
                  </a:lnTo>
                  <a:lnTo>
                    <a:pt x="406" y="478"/>
                  </a:lnTo>
                  <a:lnTo>
                    <a:pt x="406" y="478"/>
                  </a:lnTo>
                  <a:lnTo>
                    <a:pt x="398" y="484"/>
                  </a:lnTo>
                  <a:lnTo>
                    <a:pt x="398" y="484"/>
                  </a:lnTo>
                  <a:lnTo>
                    <a:pt x="404" y="488"/>
                  </a:lnTo>
                  <a:lnTo>
                    <a:pt x="412" y="492"/>
                  </a:lnTo>
                  <a:lnTo>
                    <a:pt x="412" y="492"/>
                  </a:lnTo>
                  <a:lnTo>
                    <a:pt x="414" y="490"/>
                  </a:lnTo>
                  <a:lnTo>
                    <a:pt x="418" y="486"/>
                  </a:lnTo>
                  <a:lnTo>
                    <a:pt x="422" y="474"/>
                  </a:lnTo>
                  <a:lnTo>
                    <a:pt x="424" y="446"/>
                  </a:lnTo>
                  <a:lnTo>
                    <a:pt x="424" y="446"/>
                  </a:lnTo>
                  <a:lnTo>
                    <a:pt x="422" y="438"/>
                  </a:lnTo>
                  <a:lnTo>
                    <a:pt x="418" y="432"/>
                  </a:lnTo>
                  <a:lnTo>
                    <a:pt x="418" y="432"/>
                  </a:lnTo>
                  <a:lnTo>
                    <a:pt x="414" y="434"/>
                  </a:lnTo>
                  <a:lnTo>
                    <a:pt x="414" y="434"/>
                  </a:lnTo>
                  <a:lnTo>
                    <a:pt x="408" y="436"/>
                  </a:lnTo>
                  <a:lnTo>
                    <a:pt x="404" y="438"/>
                  </a:lnTo>
                  <a:lnTo>
                    <a:pt x="404" y="438"/>
                  </a:lnTo>
                  <a:lnTo>
                    <a:pt x="400" y="436"/>
                  </a:lnTo>
                  <a:lnTo>
                    <a:pt x="398" y="436"/>
                  </a:lnTo>
                  <a:lnTo>
                    <a:pt x="398" y="436"/>
                  </a:lnTo>
                  <a:lnTo>
                    <a:pt x="396" y="432"/>
                  </a:lnTo>
                  <a:lnTo>
                    <a:pt x="394" y="426"/>
                  </a:lnTo>
                  <a:lnTo>
                    <a:pt x="392" y="416"/>
                  </a:lnTo>
                  <a:lnTo>
                    <a:pt x="392" y="416"/>
                  </a:lnTo>
                  <a:lnTo>
                    <a:pt x="394" y="404"/>
                  </a:lnTo>
                  <a:lnTo>
                    <a:pt x="398" y="398"/>
                  </a:lnTo>
                  <a:lnTo>
                    <a:pt x="398" y="398"/>
                  </a:lnTo>
                  <a:lnTo>
                    <a:pt x="402" y="396"/>
                  </a:lnTo>
                  <a:lnTo>
                    <a:pt x="406" y="398"/>
                  </a:lnTo>
                  <a:lnTo>
                    <a:pt x="414" y="400"/>
                  </a:lnTo>
                  <a:lnTo>
                    <a:pt x="414" y="400"/>
                  </a:lnTo>
                  <a:lnTo>
                    <a:pt x="418" y="402"/>
                  </a:lnTo>
                  <a:lnTo>
                    <a:pt x="418" y="402"/>
                  </a:lnTo>
                  <a:lnTo>
                    <a:pt x="416" y="394"/>
                  </a:lnTo>
                  <a:lnTo>
                    <a:pt x="416" y="394"/>
                  </a:lnTo>
                  <a:lnTo>
                    <a:pt x="416" y="390"/>
                  </a:lnTo>
                  <a:lnTo>
                    <a:pt x="416" y="390"/>
                  </a:lnTo>
                  <a:lnTo>
                    <a:pt x="414" y="386"/>
                  </a:lnTo>
                  <a:lnTo>
                    <a:pt x="414" y="386"/>
                  </a:lnTo>
                  <a:lnTo>
                    <a:pt x="412" y="380"/>
                  </a:lnTo>
                  <a:lnTo>
                    <a:pt x="412" y="376"/>
                  </a:lnTo>
                  <a:lnTo>
                    <a:pt x="414" y="372"/>
                  </a:lnTo>
                  <a:lnTo>
                    <a:pt x="414" y="372"/>
                  </a:lnTo>
                  <a:lnTo>
                    <a:pt x="418" y="370"/>
                  </a:lnTo>
                  <a:lnTo>
                    <a:pt x="422" y="370"/>
                  </a:lnTo>
                  <a:lnTo>
                    <a:pt x="422" y="370"/>
                  </a:lnTo>
                  <a:lnTo>
                    <a:pt x="426" y="370"/>
                  </a:lnTo>
                  <a:lnTo>
                    <a:pt x="432" y="372"/>
                  </a:lnTo>
                  <a:lnTo>
                    <a:pt x="432" y="372"/>
                  </a:lnTo>
                  <a:lnTo>
                    <a:pt x="438" y="374"/>
                  </a:lnTo>
                  <a:lnTo>
                    <a:pt x="438" y="374"/>
                  </a:lnTo>
                  <a:lnTo>
                    <a:pt x="444" y="372"/>
                  </a:lnTo>
                  <a:lnTo>
                    <a:pt x="450" y="366"/>
                  </a:lnTo>
                  <a:lnTo>
                    <a:pt x="450" y="366"/>
                  </a:lnTo>
                  <a:lnTo>
                    <a:pt x="450" y="358"/>
                  </a:lnTo>
                  <a:lnTo>
                    <a:pt x="450" y="348"/>
                  </a:lnTo>
                  <a:lnTo>
                    <a:pt x="450" y="348"/>
                  </a:lnTo>
                  <a:lnTo>
                    <a:pt x="448" y="340"/>
                  </a:lnTo>
                  <a:lnTo>
                    <a:pt x="446" y="334"/>
                  </a:lnTo>
                  <a:lnTo>
                    <a:pt x="446" y="334"/>
                  </a:lnTo>
                  <a:lnTo>
                    <a:pt x="438" y="338"/>
                  </a:lnTo>
                  <a:lnTo>
                    <a:pt x="430" y="344"/>
                  </a:lnTo>
                  <a:lnTo>
                    <a:pt x="416" y="362"/>
                  </a:lnTo>
                  <a:lnTo>
                    <a:pt x="416" y="362"/>
                  </a:lnTo>
                  <a:lnTo>
                    <a:pt x="406" y="374"/>
                  </a:lnTo>
                  <a:lnTo>
                    <a:pt x="406" y="374"/>
                  </a:lnTo>
                  <a:lnTo>
                    <a:pt x="400" y="382"/>
                  </a:lnTo>
                  <a:lnTo>
                    <a:pt x="400" y="382"/>
                  </a:lnTo>
                  <a:lnTo>
                    <a:pt x="394" y="390"/>
                  </a:lnTo>
                  <a:lnTo>
                    <a:pt x="390" y="394"/>
                  </a:lnTo>
                  <a:lnTo>
                    <a:pt x="386" y="396"/>
                  </a:lnTo>
                  <a:lnTo>
                    <a:pt x="386" y="396"/>
                  </a:lnTo>
                  <a:lnTo>
                    <a:pt x="378" y="398"/>
                  </a:lnTo>
                  <a:lnTo>
                    <a:pt x="370" y="396"/>
                  </a:lnTo>
                  <a:lnTo>
                    <a:pt x="370" y="396"/>
                  </a:lnTo>
                  <a:lnTo>
                    <a:pt x="362" y="396"/>
                  </a:lnTo>
                  <a:lnTo>
                    <a:pt x="362" y="396"/>
                  </a:lnTo>
                  <a:lnTo>
                    <a:pt x="360" y="396"/>
                  </a:lnTo>
                  <a:lnTo>
                    <a:pt x="360" y="396"/>
                  </a:lnTo>
                  <a:lnTo>
                    <a:pt x="350" y="400"/>
                  </a:lnTo>
                  <a:lnTo>
                    <a:pt x="338" y="410"/>
                  </a:lnTo>
                  <a:lnTo>
                    <a:pt x="330" y="420"/>
                  </a:lnTo>
                  <a:lnTo>
                    <a:pt x="324" y="430"/>
                  </a:lnTo>
                  <a:lnTo>
                    <a:pt x="324" y="430"/>
                  </a:lnTo>
                  <a:lnTo>
                    <a:pt x="324" y="438"/>
                  </a:lnTo>
                  <a:lnTo>
                    <a:pt x="326" y="444"/>
                  </a:lnTo>
                  <a:lnTo>
                    <a:pt x="326" y="444"/>
                  </a:lnTo>
                  <a:lnTo>
                    <a:pt x="332" y="442"/>
                  </a:lnTo>
                  <a:lnTo>
                    <a:pt x="332" y="442"/>
                  </a:lnTo>
                  <a:lnTo>
                    <a:pt x="340" y="438"/>
                  </a:lnTo>
                  <a:lnTo>
                    <a:pt x="340" y="438"/>
                  </a:lnTo>
                  <a:lnTo>
                    <a:pt x="340" y="438"/>
                  </a:lnTo>
                  <a:lnTo>
                    <a:pt x="348" y="442"/>
                  </a:lnTo>
                  <a:lnTo>
                    <a:pt x="352" y="446"/>
                  </a:lnTo>
                  <a:lnTo>
                    <a:pt x="354" y="452"/>
                  </a:lnTo>
                  <a:lnTo>
                    <a:pt x="354" y="460"/>
                  </a:lnTo>
                  <a:lnTo>
                    <a:pt x="354" y="460"/>
                  </a:lnTo>
                  <a:lnTo>
                    <a:pt x="354" y="464"/>
                  </a:lnTo>
                  <a:lnTo>
                    <a:pt x="352" y="468"/>
                  </a:lnTo>
                  <a:lnTo>
                    <a:pt x="352" y="468"/>
                  </a:lnTo>
                  <a:lnTo>
                    <a:pt x="346" y="470"/>
                  </a:lnTo>
                  <a:lnTo>
                    <a:pt x="338" y="474"/>
                  </a:lnTo>
                  <a:lnTo>
                    <a:pt x="324" y="474"/>
                  </a:lnTo>
                  <a:lnTo>
                    <a:pt x="324" y="474"/>
                  </a:lnTo>
                  <a:lnTo>
                    <a:pt x="308" y="472"/>
                  </a:lnTo>
                  <a:lnTo>
                    <a:pt x="308" y="472"/>
                  </a:lnTo>
                  <a:lnTo>
                    <a:pt x="304" y="470"/>
                  </a:lnTo>
                  <a:lnTo>
                    <a:pt x="300" y="466"/>
                  </a:lnTo>
                  <a:lnTo>
                    <a:pt x="290" y="452"/>
                  </a:lnTo>
                  <a:lnTo>
                    <a:pt x="282" y="436"/>
                  </a:lnTo>
                  <a:lnTo>
                    <a:pt x="278" y="428"/>
                  </a:lnTo>
                  <a:lnTo>
                    <a:pt x="278" y="428"/>
                  </a:lnTo>
                  <a:lnTo>
                    <a:pt x="280" y="422"/>
                  </a:lnTo>
                  <a:lnTo>
                    <a:pt x="282" y="418"/>
                  </a:lnTo>
                  <a:lnTo>
                    <a:pt x="290" y="406"/>
                  </a:lnTo>
                  <a:lnTo>
                    <a:pt x="294" y="404"/>
                  </a:lnTo>
                  <a:lnTo>
                    <a:pt x="294" y="404"/>
                  </a:lnTo>
                  <a:lnTo>
                    <a:pt x="312" y="386"/>
                  </a:lnTo>
                  <a:lnTo>
                    <a:pt x="332" y="370"/>
                  </a:lnTo>
                  <a:lnTo>
                    <a:pt x="332" y="370"/>
                  </a:lnTo>
                  <a:lnTo>
                    <a:pt x="340" y="364"/>
                  </a:lnTo>
                  <a:lnTo>
                    <a:pt x="340" y="364"/>
                  </a:lnTo>
                  <a:lnTo>
                    <a:pt x="350" y="358"/>
                  </a:lnTo>
                  <a:lnTo>
                    <a:pt x="350" y="358"/>
                  </a:lnTo>
                  <a:lnTo>
                    <a:pt x="360" y="344"/>
                  </a:lnTo>
                  <a:lnTo>
                    <a:pt x="360" y="344"/>
                  </a:lnTo>
                  <a:lnTo>
                    <a:pt x="366" y="332"/>
                  </a:lnTo>
                  <a:lnTo>
                    <a:pt x="372" y="322"/>
                  </a:lnTo>
                  <a:lnTo>
                    <a:pt x="380" y="316"/>
                  </a:lnTo>
                  <a:lnTo>
                    <a:pt x="384" y="314"/>
                  </a:lnTo>
                  <a:lnTo>
                    <a:pt x="388" y="312"/>
                  </a:lnTo>
                  <a:lnTo>
                    <a:pt x="388" y="312"/>
                  </a:lnTo>
                  <a:lnTo>
                    <a:pt x="392" y="314"/>
                  </a:lnTo>
                  <a:lnTo>
                    <a:pt x="392" y="314"/>
                  </a:lnTo>
                  <a:lnTo>
                    <a:pt x="396" y="318"/>
                  </a:lnTo>
                  <a:lnTo>
                    <a:pt x="396" y="322"/>
                  </a:lnTo>
                  <a:lnTo>
                    <a:pt x="394" y="330"/>
                  </a:lnTo>
                  <a:lnTo>
                    <a:pt x="394" y="330"/>
                  </a:lnTo>
                  <a:lnTo>
                    <a:pt x="400" y="324"/>
                  </a:lnTo>
                  <a:lnTo>
                    <a:pt x="400" y="324"/>
                  </a:lnTo>
                  <a:lnTo>
                    <a:pt x="410" y="316"/>
                  </a:lnTo>
                  <a:lnTo>
                    <a:pt x="410" y="316"/>
                  </a:lnTo>
                  <a:lnTo>
                    <a:pt x="414" y="306"/>
                  </a:lnTo>
                  <a:lnTo>
                    <a:pt x="416" y="294"/>
                  </a:lnTo>
                  <a:lnTo>
                    <a:pt x="416" y="294"/>
                  </a:lnTo>
                  <a:lnTo>
                    <a:pt x="416" y="288"/>
                  </a:lnTo>
                  <a:lnTo>
                    <a:pt x="414" y="284"/>
                  </a:lnTo>
                  <a:lnTo>
                    <a:pt x="414" y="284"/>
                  </a:lnTo>
                  <a:lnTo>
                    <a:pt x="414" y="278"/>
                  </a:lnTo>
                  <a:lnTo>
                    <a:pt x="412" y="270"/>
                  </a:lnTo>
                  <a:lnTo>
                    <a:pt x="412" y="270"/>
                  </a:lnTo>
                  <a:lnTo>
                    <a:pt x="414" y="264"/>
                  </a:lnTo>
                  <a:lnTo>
                    <a:pt x="416" y="258"/>
                  </a:lnTo>
                  <a:lnTo>
                    <a:pt x="416" y="258"/>
                  </a:lnTo>
                  <a:lnTo>
                    <a:pt x="418" y="256"/>
                  </a:lnTo>
                  <a:lnTo>
                    <a:pt x="418" y="256"/>
                  </a:lnTo>
                  <a:lnTo>
                    <a:pt x="412" y="260"/>
                  </a:lnTo>
                  <a:lnTo>
                    <a:pt x="408" y="266"/>
                  </a:lnTo>
                  <a:lnTo>
                    <a:pt x="408" y="266"/>
                  </a:lnTo>
                  <a:lnTo>
                    <a:pt x="408" y="272"/>
                  </a:lnTo>
                  <a:lnTo>
                    <a:pt x="408" y="272"/>
                  </a:lnTo>
                  <a:lnTo>
                    <a:pt x="408" y="284"/>
                  </a:lnTo>
                  <a:lnTo>
                    <a:pt x="408" y="288"/>
                  </a:lnTo>
                  <a:lnTo>
                    <a:pt x="402" y="290"/>
                  </a:lnTo>
                  <a:lnTo>
                    <a:pt x="402" y="290"/>
                  </a:lnTo>
                  <a:lnTo>
                    <a:pt x="402" y="290"/>
                  </a:lnTo>
                  <a:lnTo>
                    <a:pt x="396" y="288"/>
                  </a:lnTo>
                  <a:lnTo>
                    <a:pt x="392" y="284"/>
                  </a:lnTo>
                  <a:lnTo>
                    <a:pt x="390" y="270"/>
                  </a:lnTo>
                  <a:lnTo>
                    <a:pt x="390" y="270"/>
                  </a:lnTo>
                  <a:lnTo>
                    <a:pt x="388" y="264"/>
                  </a:lnTo>
                  <a:lnTo>
                    <a:pt x="386" y="260"/>
                  </a:lnTo>
                  <a:lnTo>
                    <a:pt x="386" y="260"/>
                  </a:lnTo>
                  <a:lnTo>
                    <a:pt x="382" y="262"/>
                  </a:lnTo>
                  <a:lnTo>
                    <a:pt x="382" y="262"/>
                  </a:lnTo>
                  <a:lnTo>
                    <a:pt x="372" y="266"/>
                  </a:lnTo>
                  <a:lnTo>
                    <a:pt x="368" y="268"/>
                  </a:lnTo>
                  <a:lnTo>
                    <a:pt x="364" y="266"/>
                  </a:lnTo>
                  <a:lnTo>
                    <a:pt x="364" y="266"/>
                  </a:lnTo>
                  <a:lnTo>
                    <a:pt x="362" y="262"/>
                  </a:lnTo>
                  <a:lnTo>
                    <a:pt x="360" y="258"/>
                  </a:lnTo>
                  <a:lnTo>
                    <a:pt x="360" y="248"/>
                  </a:lnTo>
                  <a:lnTo>
                    <a:pt x="360" y="248"/>
                  </a:lnTo>
                  <a:lnTo>
                    <a:pt x="360" y="242"/>
                  </a:lnTo>
                  <a:lnTo>
                    <a:pt x="360" y="242"/>
                  </a:lnTo>
                  <a:lnTo>
                    <a:pt x="360" y="238"/>
                  </a:lnTo>
                  <a:lnTo>
                    <a:pt x="360" y="238"/>
                  </a:lnTo>
                  <a:lnTo>
                    <a:pt x="358" y="232"/>
                  </a:lnTo>
                  <a:lnTo>
                    <a:pt x="358" y="226"/>
                  </a:lnTo>
                  <a:lnTo>
                    <a:pt x="358" y="226"/>
                  </a:lnTo>
                  <a:lnTo>
                    <a:pt x="350" y="230"/>
                  </a:lnTo>
                  <a:lnTo>
                    <a:pt x="350" y="230"/>
                  </a:lnTo>
                  <a:lnTo>
                    <a:pt x="342" y="234"/>
                  </a:lnTo>
                  <a:lnTo>
                    <a:pt x="342" y="234"/>
                  </a:lnTo>
                  <a:lnTo>
                    <a:pt x="330" y="236"/>
                  </a:lnTo>
                  <a:lnTo>
                    <a:pt x="320" y="234"/>
                  </a:lnTo>
                  <a:lnTo>
                    <a:pt x="320" y="234"/>
                  </a:lnTo>
                  <a:lnTo>
                    <a:pt x="312" y="232"/>
                  </a:lnTo>
                  <a:lnTo>
                    <a:pt x="304" y="226"/>
                  </a:lnTo>
                  <a:lnTo>
                    <a:pt x="304" y="226"/>
                  </a:lnTo>
                  <a:lnTo>
                    <a:pt x="296" y="220"/>
                  </a:lnTo>
                  <a:lnTo>
                    <a:pt x="296" y="220"/>
                  </a:lnTo>
                  <a:lnTo>
                    <a:pt x="288" y="218"/>
                  </a:lnTo>
                  <a:lnTo>
                    <a:pt x="276" y="216"/>
                  </a:lnTo>
                  <a:lnTo>
                    <a:pt x="276" y="216"/>
                  </a:lnTo>
                  <a:lnTo>
                    <a:pt x="266" y="212"/>
                  </a:lnTo>
                  <a:lnTo>
                    <a:pt x="256" y="210"/>
                  </a:lnTo>
                  <a:lnTo>
                    <a:pt x="256" y="210"/>
                  </a:lnTo>
                  <a:lnTo>
                    <a:pt x="244" y="202"/>
                  </a:lnTo>
                  <a:lnTo>
                    <a:pt x="244" y="202"/>
                  </a:lnTo>
                  <a:lnTo>
                    <a:pt x="236" y="196"/>
                  </a:lnTo>
                  <a:lnTo>
                    <a:pt x="236" y="196"/>
                  </a:lnTo>
                  <a:lnTo>
                    <a:pt x="218" y="192"/>
                  </a:lnTo>
                  <a:lnTo>
                    <a:pt x="218" y="192"/>
                  </a:lnTo>
                  <a:lnTo>
                    <a:pt x="198" y="186"/>
                  </a:lnTo>
                  <a:lnTo>
                    <a:pt x="198" y="186"/>
                  </a:lnTo>
                  <a:lnTo>
                    <a:pt x="182" y="178"/>
                  </a:lnTo>
                  <a:lnTo>
                    <a:pt x="168" y="168"/>
                  </a:lnTo>
                  <a:lnTo>
                    <a:pt x="168" y="168"/>
                  </a:lnTo>
                  <a:lnTo>
                    <a:pt x="160" y="158"/>
                  </a:lnTo>
                  <a:lnTo>
                    <a:pt x="160" y="158"/>
                  </a:lnTo>
                  <a:lnTo>
                    <a:pt x="154" y="148"/>
                  </a:lnTo>
                  <a:lnTo>
                    <a:pt x="154" y="148"/>
                  </a:lnTo>
                  <a:lnTo>
                    <a:pt x="144" y="142"/>
                  </a:lnTo>
                  <a:lnTo>
                    <a:pt x="144" y="142"/>
                  </a:lnTo>
                  <a:lnTo>
                    <a:pt x="134" y="138"/>
                  </a:lnTo>
                  <a:lnTo>
                    <a:pt x="134" y="138"/>
                  </a:lnTo>
                  <a:lnTo>
                    <a:pt x="114" y="120"/>
                  </a:lnTo>
                  <a:lnTo>
                    <a:pt x="114" y="120"/>
                  </a:lnTo>
                  <a:lnTo>
                    <a:pt x="98" y="106"/>
                  </a:lnTo>
                  <a:lnTo>
                    <a:pt x="98" y="106"/>
                  </a:lnTo>
                  <a:lnTo>
                    <a:pt x="88" y="94"/>
                  </a:lnTo>
                  <a:lnTo>
                    <a:pt x="78" y="86"/>
                  </a:lnTo>
                  <a:lnTo>
                    <a:pt x="78" y="86"/>
                  </a:lnTo>
                  <a:lnTo>
                    <a:pt x="74" y="82"/>
                  </a:lnTo>
                  <a:lnTo>
                    <a:pt x="74" y="82"/>
                  </a:lnTo>
                  <a:lnTo>
                    <a:pt x="66" y="76"/>
                  </a:lnTo>
                  <a:lnTo>
                    <a:pt x="66" y="76"/>
                  </a:lnTo>
                  <a:lnTo>
                    <a:pt x="68" y="80"/>
                  </a:lnTo>
                  <a:lnTo>
                    <a:pt x="68" y="80"/>
                  </a:lnTo>
                  <a:lnTo>
                    <a:pt x="72" y="90"/>
                  </a:lnTo>
                  <a:lnTo>
                    <a:pt x="72" y="94"/>
                  </a:lnTo>
                  <a:lnTo>
                    <a:pt x="72" y="98"/>
                  </a:lnTo>
                  <a:lnTo>
                    <a:pt x="72" y="98"/>
                  </a:lnTo>
                  <a:lnTo>
                    <a:pt x="68" y="102"/>
                  </a:lnTo>
                  <a:lnTo>
                    <a:pt x="66" y="102"/>
                  </a:lnTo>
                  <a:lnTo>
                    <a:pt x="66" y="102"/>
                  </a:lnTo>
                  <a:lnTo>
                    <a:pt x="64" y="106"/>
                  </a:lnTo>
                  <a:lnTo>
                    <a:pt x="62" y="112"/>
                  </a:lnTo>
                  <a:lnTo>
                    <a:pt x="62" y="112"/>
                  </a:lnTo>
                  <a:lnTo>
                    <a:pt x="60" y="122"/>
                  </a:lnTo>
                  <a:lnTo>
                    <a:pt x="60" y="122"/>
                  </a:lnTo>
                  <a:lnTo>
                    <a:pt x="54" y="132"/>
                  </a:lnTo>
                  <a:lnTo>
                    <a:pt x="54" y="132"/>
                  </a:lnTo>
                  <a:lnTo>
                    <a:pt x="48" y="142"/>
                  </a:lnTo>
                  <a:lnTo>
                    <a:pt x="48" y="142"/>
                  </a:lnTo>
                  <a:lnTo>
                    <a:pt x="48" y="150"/>
                  </a:lnTo>
                  <a:lnTo>
                    <a:pt x="48" y="150"/>
                  </a:lnTo>
                  <a:lnTo>
                    <a:pt x="50" y="160"/>
                  </a:lnTo>
                  <a:lnTo>
                    <a:pt x="50" y="160"/>
                  </a:lnTo>
                  <a:lnTo>
                    <a:pt x="46" y="172"/>
                  </a:lnTo>
                  <a:lnTo>
                    <a:pt x="46" y="172"/>
                  </a:lnTo>
                  <a:lnTo>
                    <a:pt x="44" y="180"/>
                  </a:lnTo>
                  <a:lnTo>
                    <a:pt x="44" y="180"/>
                  </a:lnTo>
                  <a:lnTo>
                    <a:pt x="44" y="198"/>
                  </a:lnTo>
                  <a:lnTo>
                    <a:pt x="44" y="198"/>
                  </a:lnTo>
                  <a:lnTo>
                    <a:pt x="44" y="208"/>
                  </a:lnTo>
                  <a:lnTo>
                    <a:pt x="46" y="216"/>
                  </a:lnTo>
                  <a:lnTo>
                    <a:pt x="46" y="216"/>
                  </a:lnTo>
                  <a:lnTo>
                    <a:pt x="54" y="226"/>
                  </a:lnTo>
                  <a:lnTo>
                    <a:pt x="54" y="226"/>
                  </a:lnTo>
                  <a:lnTo>
                    <a:pt x="62" y="238"/>
                  </a:lnTo>
                  <a:lnTo>
                    <a:pt x="62" y="238"/>
                  </a:lnTo>
                  <a:lnTo>
                    <a:pt x="68" y="258"/>
                  </a:lnTo>
                  <a:lnTo>
                    <a:pt x="72" y="280"/>
                  </a:lnTo>
                  <a:lnTo>
                    <a:pt x="72" y="280"/>
                  </a:lnTo>
                  <a:lnTo>
                    <a:pt x="74" y="302"/>
                  </a:lnTo>
                  <a:lnTo>
                    <a:pt x="74" y="302"/>
                  </a:lnTo>
                  <a:lnTo>
                    <a:pt x="70" y="336"/>
                  </a:lnTo>
                  <a:lnTo>
                    <a:pt x="70" y="336"/>
                  </a:lnTo>
                  <a:lnTo>
                    <a:pt x="66" y="360"/>
                  </a:lnTo>
                  <a:lnTo>
                    <a:pt x="64" y="380"/>
                  </a:lnTo>
                  <a:lnTo>
                    <a:pt x="64" y="380"/>
                  </a:lnTo>
                  <a:lnTo>
                    <a:pt x="68" y="404"/>
                  </a:lnTo>
                  <a:lnTo>
                    <a:pt x="68" y="404"/>
                  </a:lnTo>
                  <a:lnTo>
                    <a:pt x="70" y="418"/>
                  </a:lnTo>
                  <a:lnTo>
                    <a:pt x="72" y="430"/>
                  </a:lnTo>
                  <a:lnTo>
                    <a:pt x="72" y="430"/>
                  </a:lnTo>
                  <a:lnTo>
                    <a:pt x="70" y="460"/>
                  </a:lnTo>
                  <a:lnTo>
                    <a:pt x="66" y="490"/>
                  </a:lnTo>
                  <a:lnTo>
                    <a:pt x="66" y="490"/>
                  </a:lnTo>
                  <a:lnTo>
                    <a:pt x="62" y="498"/>
                  </a:lnTo>
                  <a:lnTo>
                    <a:pt x="62" y="498"/>
                  </a:lnTo>
                  <a:lnTo>
                    <a:pt x="58" y="506"/>
                  </a:lnTo>
                  <a:lnTo>
                    <a:pt x="58" y="506"/>
                  </a:lnTo>
                  <a:lnTo>
                    <a:pt x="68" y="508"/>
                  </a:lnTo>
                  <a:lnTo>
                    <a:pt x="68" y="508"/>
                  </a:lnTo>
                  <a:lnTo>
                    <a:pt x="68" y="504"/>
                  </a:lnTo>
                  <a:lnTo>
                    <a:pt x="68" y="504"/>
                  </a:lnTo>
                  <a:lnTo>
                    <a:pt x="70" y="496"/>
                  </a:lnTo>
                  <a:lnTo>
                    <a:pt x="72" y="492"/>
                  </a:lnTo>
                  <a:lnTo>
                    <a:pt x="74" y="490"/>
                  </a:lnTo>
                  <a:lnTo>
                    <a:pt x="78" y="490"/>
                  </a:lnTo>
                  <a:lnTo>
                    <a:pt x="78" y="490"/>
                  </a:lnTo>
                  <a:lnTo>
                    <a:pt x="82" y="490"/>
                  </a:lnTo>
                  <a:lnTo>
                    <a:pt x="88" y="494"/>
                  </a:lnTo>
                  <a:lnTo>
                    <a:pt x="96" y="502"/>
                  </a:lnTo>
                  <a:lnTo>
                    <a:pt x="96" y="502"/>
                  </a:lnTo>
                  <a:lnTo>
                    <a:pt x="100" y="504"/>
                  </a:lnTo>
                  <a:lnTo>
                    <a:pt x="100" y="504"/>
                  </a:lnTo>
                  <a:lnTo>
                    <a:pt x="104" y="510"/>
                  </a:lnTo>
                  <a:lnTo>
                    <a:pt x="104" y="518"/>
                  </a:lnTo>
                  <a:lnTo>
                    <a:pt x="104" y="518"/>
                  </a:lnTo>
                  <a:lnTo>
                    <a:pt x="106" y="524"/>
                  </a:lnTo>
                  <a:lnTo>
                    <a:pt x="106" y="524"/>
                  </a:lnTo>
                  <a:lnTo>
                    <a:pt x="112" y="526"/>
                  </a:lnTo>
                  <a:lnTo>
                    <a:pt x="112" y="526"/>
                  </a:lnTo>
                  <a:lnTo>
                    <a:pt x="124" y="528"/>
                  </a:lnTo>
                  <a:lnTo>
                    <a:pt x="128" y="532"/>
                  </a:lnTo>
                  <a:lnTo>
                    <a:pt x="128" y="538"/>
                  </a:lnTo>
                  <a:lnTo>
                    <a:pt x="128" y="538"/>
                  </a:lnTo>
                  <a:lnTo>
                    <a:pt x="126" y="542"/>
                  </a:lnTo>
                  <a:lnTo>
                    <a:pt x="124" y="544"/>
                  </a:lnTo>
                  <a:lnTo>
                    <a:pt x="118" y="546"/>
                  </a:lnTo>
                  <a:lnTo>
                    <a:pt x="112" y="546"/>
                  </a:lnTo>
                  <a:lnTo>
                    <a:pt x="112" y="546"/>
                  </a:lnTo>
                  <a:lnTo>
                    <a:pt x="104" y="546"/>
                  </a:lnTo>
                  <a:lnTo>
                    <a:pt x="104" y="546"/>
                  </a:lnTo>
                  <a:lnTo>
                    <a:pt x="92" y="546"/>
                  </a:lnTo>
                  <a:lnTo>
                    <a:pt x="92" y="546"/>
                  </a:lnTo>
                  <a:lnTo>
                    <a:pt x="82" y="552"/>
                  </a:lnTo>
                  <a:lnTo>
                    <a:pt x="82" y="552"/>
                  </a:lnTo>
                  <a:lnTo>
                    <a:pt x="70" y="560"/>
                  </a:lnTo>
                  <a:lnTo>
                    <a:pt x="64" y="562"/>
                  </a:lnTo>
                  <a:lnTo>
                    <a:pt x="58" y="562"/>
                  </a:lnTo>
                  <a:lnTo>
                    <a:pt x="58" y="562"/>
                  </a:lnTo>
                  <a:lnTo>
                    <a:pt x="56" y="558"/>
                  </a:lnTo>
                  <a:lnTo>
                    <a:pt x="52" y="556"/>
                  </a:lnTo>
                  <a:lnTo>
                    <a:pt x="50" y="546"/>
                  </a:lnTo>
                  <a:lnTo>
                    <a:pt x="50" y="546"/>
                  </a:lnTo>
                  <a:lnTo>
                    <a:pt x="48" y="542"/>
                  </a:lnTo>
                  <a:lnTo>
                    <a:pt x="48" y="542"/>
                  </a:lnTo>
                  <a:lnTo>
                    <a:pt x="46" y="552"/>
                  </a:lnTo>
                  <a:lnTo>
                    <a:pt x="46" y="572"/>
                  </a:lnTo>
                  <a:lnTo>
                    <a:pt x="46" y="574"/>
                  </a:lnTo>
                  <a:lnTo>
                    <a:pt x="46" y="574"/>
                  </a:lnTo>
                  <a:lnTo>
                    <a:pt x="48" y="584"/>
                  </a:lnTo>
                  <a:lnTo>
                    <a:pt x="50" y="590"/>
                  </a:lnTo>
                  <a:lnTo>
                    <a:pt x="50" y="590"/>
                  </a:lnTo>
                  <a:lnTo>
                    <a:pt x="52" y="590"/>
                  </a:lnTo>
                  <a:lnTo>
                    <a:pt x="52" y="590"/>
                  </a:lnTo>
                  <a:lnTo>
                    <a:pt x="58" y="588"/>
                  </a:lnTo>
                  <a:lnTo>
                    <a:pt x="58" y="588"/>
                  </a:lnTo>
                  <a:lnTo>
                    <a:pt x="68" y="590"/>
                  </a:lnTo>
                  <a:lnTo>
                    <a:pt x="80" y="592"/>
                  </a:lnTo>
                  <a:lnTo>
                    <a:pt x="92" y="596"/>
                  </a:lnTo>
                  <a:lnTo>
                    <a:pt x="102" y="602"/>
                  </a:lnTo>
                  <a:lnTo>
                    <a:pt x="102" y="602"/>
                  </a:lnTo>
                  <a:lnTo>
                    <a:pt x="106" y="606"/>
                  </a:lnTo>
                  <a:lnTo>
                    <a:pt x="110" y="614"/>
                  </a:lnTo>
                  <a:lnTo>
                    <a:pt x="112" y="622"/>
                  </a:lnTo>
                  <a:lnTo>
                    <a:pt x="112" y="626"/>
                  </a:lnTo>
                  <a:lnTo>
                    <a:pt x="110" y="628"/>
                  </a:lnTo>
                  <a:lnTo>
                    <a:pt x="110" y="628"/>
                  </a:lnTo>
                  <a:lnTo>
                    <a:pt x="108" y="630"/>
                  </a:lnTo>
                  <a:lnTo>
                    <a:pt x="104" y="632"/>
                  </a:lnTo>
                  <a:lnTo>
                    <a:pt x="104" y="632"/>
                  </a:lnTo>
                  <a:lnTo>
                    <a:pt x="98" y="630"/>
                  </a:lnTo>
                  <a:lnTo>
                    <a:pt x="96" y="630"/>
                  </a:lnTo>
                  <a:lnTo>
                    <a:pt x="96" y="630"/>
                  </a:lnTo>
                  <a:lnTo>
                    <a:pt x="86" y="622"/>
                  </a:lnTo>
                  <a:lnTo>
                    <a:pt x="80" y="620"/>
                  </a:lnTo>
                  <a:lnTo>
                    <a:pt x="80" y="620"/>
                  </a:lnTo>
                  <a:lnTo>
                    <a:pt x="76" y="624"/>
                  </a:lnTo>
                  <a:lnTo>
                    <a:pt x="72" y="632"/>
                  </a:lnTo>
                  <a:lnTo>
                    <a:pt x="72" y="632"/>
                  </a:lnTo>
                  <a:lnTo>
                    <a:pt x="76" y="634"/>
                  </a:lnTo>
                  <a:lnTo>
                    <a:pt x="76" y="634"/>
                  </a:lnTo>
                  <a:lnTo>
                    <a:pt x="84" y="638"/>
                  </a:lnTo>
                  <a:lnTo>
                    <a:pt x="88" y="640"/>
                  </a:lnTo>
                  <a:lnTo>
                    <a:pt x="88" y="644"/>
                  </a:lnTo>
                  <a:lnTo>
                    <a:pt x="88" y="644"/>
                  </a:lnTo>
                  <a:lnTo>
                    <a:pt x="84" y="652"/>
                  </a:lnTo>
                  <a:lnTo>
                    <a:pt x="78" y="658"/>
                  </a:lnTo>
                  <a:lnTo>
                    <a:pt x="78" y="658"/>
                  </a:lnTo>
                  <a:lnTo>
                    <a:pt x="72" y="664"/>
                  </a:lnTo>
                  <a:lnTo>
                    <a:pt x="72" y="666"/>
                  </a:lnTo>
                  <a:lnTo>
                    <a:pt x="72" y="666"/>
                  </a:lnTo>
                  <a:lnTo>
                    <a:pt x="78" y="670"/>
                  </a:lnTo>
                  <a:lnTo>
                    <a:pt x="80" y="670"/>
                  </a:lnTo>
                  <a:lnTo>
                    <a:pt x="80" y="670"/>
                  </a:lnTo>
                  <a:lnTo>
                    <a:pt x="88" y="680"/>
                  </a:lnTo>
                  <a:lnTo>
                    <a:pt x="90" y="688"/>
                  </a:lnTo>
                  <a:lnTo>
                    <a:pt x="90" y="692"/>
                  </a:lnTo>
                  <a:lnTo>
                    <a:pt x="90" y="696"/>
                  </a:lnTo>
                  <a:lnTo>
                    <a:pt x="90" y="696"/>
                  </a:lnTo>
                  <a:lnTo>
                    <a:pt x="86" y="700"/>
                  </a:lnTo>
                  <a:lnTo>
                    <a:pt x="82" y="702"/>
                  </a:lnTo>
                  <a:lnTo>
                    <a:pt x="76" y="704"/>
                  </a:lnTo>
                  <a:lnTo>
                    <a:pt x="68" y="704"/>
                  </a:lnTo>
                  <a:lnTo>
                    <a:pt x="68" y="704"/>
                  </a:lnTo>
                  <a:lnTo>
                    <a:pt x="64" y="704"/>
                  </a:lnTo>
                  <a:lnTo>
                    <a:pt x="60" y="700"/>
                  </a:lnTo>
                  <a:lnTo>
                    <a:pt x="56" y="692"/>
                  </a:lnTo>
                  <a:lnTo>
                    <a:pt x="56" y="692"/>
                  </a:lnTo>
                  <a:lnTo>
                    <a:pt x="54" y="686"/>
                  </a:lnTo>
                  <a:lnTo>
                    <a:pt x="54" y="686"/>
                  </a:lnTo>
                  <a:lnTo>
                    <a:pt x="50" y="688"/>
                  </a:lnTo>
                  <a:lnTo>
                    <a:pt x="50" y="688"/>
                  </a:lnTo>
                  <a:lnTo>
                    <a:pt x="40" y="690"/>
                  </a:lnTo>
                  <a:lnTo>
                    <a:pt x="40" y="690"/>
                  </a:lnTo>
                  <a:lnTo>
                    <a:pt x="36" y="690"/>
                  </a:lnTo>
                  <a:lnTo>
                    <a:pt x="34" y="688"/>
                  </a:lnTo>
                  <a:lnTo>
                    <a:pt x="34" y="688"/>
                  </a:lnTo>
                  <a:lnTo>
                    <a:pt x="30" y="682"/>
                  </a:lnTo>
                  <a:lnTo>
                    <a:pt x="30" y="676"/>
                  </a:lnTo>
                  <a:lnTo>
                    <a:pt x="36" y="660"/>
                  </a:lnTo>
                  <a:lnTo>
                    <a:pt x="36" y="660"/>
                  </a:lnTo>
                  <a:lnTo>
                    <a:pt x="38" y="652"/>
                  </a:lnTo>
                  <a:lnTo>
                    <a:pt x="40" y="646"/>
                  </a:lnTo>
                  <a:lnTo>
                    <a:pt x="40" y="646"/>
                  </a:lnTo>
                  <a:lnTo>
                    <a:pt x="38" y="636"/>
                  </a:lnTo>
                  <a:lnTo>
                    <a:pt x="36" y="630"/>
                  </a:lnTo>
                  <a:lnTo>
                    <a:pt x="36" y="630"/>
                  </a:lnTo>
                  <a:lnTo>
                    <a:pt x="32" y="632"/>
                  </a:lnTo>
                  <a:lnTo>
                    <a:pt x="28" y="636"/>
                  </a:lnTo>
                  <a:lnTo>
                    <a:pt x="20" y="648"/>
                  </a:lnTo>
                  <a:lnTo>
                    <a:pt x="20" y="648"/>
                  </a:lnTo>
                  <a:lnTo>
                    <a:pt x="14" y="668"/>
                  </a:lnTo>
                  <a:lnTo>
                    <a:pt x="10" y="690"/>
                  </a:lnTo>
                  <a:lnTo>
                    <a:pt x="12" y="710"/>
                  </a:lnTo>
                  <a:lnTo>
                    <a:pt x="14" y="716"/>
                  </a:lnTo>
                  <a:lnTo>
                    <a:pt x="16" y="722"/>
                  </a:lnTo>
                  <a:lnTo>
                    <a:pt x="16" y="722"/>
                  </a:lnTo>
                  <a:lnTo>
                    <a:pt x="22" y="720"/>
                  </a:lnTo>
                  <a:lnTo>
                    <a:pt x="22" y="720"/>
                  </a:lnTo>
                  <a:lnTo>
                    <a:pt x="32" y="718"/>
                  </a:lnTo>
                  <a:lnTo>
                    <a:pt x="38" y="718"/>
                  </a:lnTo>
                  <a:lnTo>
                    <a:pt x="38" y="718"/>
                  </a:lnTo>
                  <a:lnTo>
                    <a:pt x="44" y="724"/>
                  </a:lnTo>
                  <a:lnTo>
                    <a:pt x="48" y="732"/>
                  </a:lnTo>
                  <a:lnTo>
                    <a:pt x="48" y="732"/>
                  </a:lnTo>
                  <a:lnTo>
                    <a:pt x="52" y="738"/>
                  </a:lnTo>
                  <a:lnTo>
                    <a:pt x="52" y="738"/>
                  </a:lnTo>
                  <a:lnTo>
                    <a:pt x="54" y="738"/>
                  </a:lnTo>
                  <a:lnTo>
                    <a:pt x="54" y="738"/>
                  </a:lnTo>
                  <a:lnTo>
                    <a:pt x="62" y="738"/>
                  </a:lnTo>
                  <a:lnTo>
                    <a:pt x="70" y="734"/>
                  </a:lnTo>
                  <a:lnTo>
                    <a:pt x="70" y="734"/>
                  </a:lnTo>
                  <a:lnTo>
                    <a:pt x="82" y="730"/>
                  </a:lnTo>
                  <a:lnTo>
                    <a:pt x="90" y="728"/>
                  </a:lnTo>
                  <a:lnTo>
                    <a:pt x="94" y="730"/>
                  </a:lnTo>
                  <a:lnTo>
                    <a:pt x="94" y="730"/>
                  </a:lnTo>
                  <a:lnTo>
                    <a:pt x="98" y="732"/>
                  </a:lnTo>
                  <a:lnTo>
                    <a:pt x="102" y="738"/>
                  </a:lnTo>
                  <a:lnTo>
                    <a:pt x="108" y="748"/>
                  </a:lnTo>
                  <a:lnTo>
                    <a:pt x="124" y="752"/>
                  </a:lnTo>
                  <a:lnTo>
                    <a:pt x="130" y="754"/>
                  </a:lnTo>
                  <a:lnTo>
                    <a:pt x="140" y="760"/>
                  </a:lnTo>
                  <a:lnTo>
                    <a:pt x="148" y="762"/>
                  </a:lnTo>
                  <a:lnTo>
                    <a:pt x="154" y="782"/>
                  </a:lnTo>
                  <a:lnTo>
                    <a:pt x="170" y="798"/>
                  </a:lnTo>
                  <a:lnTo>
                    <a:pt x="188" y="796"/>
                  </a:lnTo>
                  <a:lnTo>
                    <a:pt x="206" y="804"/>
                  </a:lnTo>
                  <a:lnTo>
                    <a:pt x="218" y="824"/>
                  </a:lnTo>
                  <a:lnTo>
                    <a:pt x="238" y="842"/>
                  </a:lnTo>
                  <a:lnTo>
                    <a:pt x="248" y="886"/>
                  </a:lnTo>
                  <a:lnTo>
                    <a:pt x="238" y="984"/>
                  </a:lnTo>
                  <a:lnTo>
                    <a:pt x="244" y="992"/>
                  </a:lnTo>
                  <a:lnTo>
                    <a:pt x="272" y="1004"/>
                  </a:lnTo>
                  <a:lnTo>
                    <a:pt x="292" y="1018"/>
                  </a:lnTo>
                  <a:lnTo>
                    <a:pt x="302" y="1020"/>
                  </a:lnTo>
                  <a:lnTo>
                    <a:pt x="322" y="1032"/>
                  </a:lnTo>
                  <a:lnTo>
                    <a:pt x="340" y="1034"/>
                  </a:lnTo>
                  <a:lnTo>
                    <a:pt x="378" y="1030"/>
                  </a:lnTo>
                  <a:lnTo>
                    <a:pt x="396" y="1028"/>
                  </a:lnTo>
                  <a:lnTo>
                    <a:pt x="418" y="1016"/>
                  </a:lnTo>
                  <a:lnTo>
                    <a:pt x="440" y="1016"/>
                  </a:lnTo>
                  <a:lnTo>
                    <a:pt x="458" y="1024"/>
                  </a:lnTo>
                  <a:lnTo>
                    <a:pt x="492" y="1026"/>
                  </a:lnTo>
                  <a:lnTo>
                    <a:pt x="512" y="1036"/>
                  </a:lnTo>
                  <a:lnTo>
                    <a:pt x="534" y="1042"/>
                  </a:lnTo>
                  <a:lnTo>
                    <a:pt x="556" y="1058"/>
                  </a:lnTo>
                  <a:lnTo>
                    <a:pt x="558" y="1074"/>
                  </a:lnTo>
                  <a:lnTo>
                    <a:pt x="594" y="1072"/>
                  </a:lnTo>
                  <a:lnTo>
                    <a:pt x="612" y="1080"/>
                  </a:lnTo>
                  <a:lnTo>
                    <a:pt x="612" y="1080"/>
                  </a:lnTo>
                  <a:lnTo>
                    <a:pt x="648" y="1070"/>
                  </a:lnTo>
                  <a:lnTo>
                    <a:pt x="660" y="1068"/>
                  </a:lnTo>
                  <a:lnTo>
                    <a:pt x="672" y="1066"/>
                  </a:lnTo>
                  <a:lnTo>
                    <a:pt x="672" y="1066"/>
                  </a:lnTo>
                  <a:lnTo>
                    <a:pt x="684" y="1068"/>
                  </a:lnTo>
                  <a:lnTo>
                    <a:pt x="694" y="1072"/>
                  </a:lnTo>
                  <a:lnTo>
                    <a:pt x="700" y="1076"/>
                  </a:lnTo>
                  <a:lnTo>
                    <a:pt x="706" y="1082"/>
                  </a:lnTo>
                  <a:lnTo>
                    <a:pt x="706" y="1082"/>
                  </a:lnTo>
                  <a:lnTo>
                    <a:pt x="710" y="1086"/>
                  </a:lnTo>
                  <a:lnTo>
                    <a:pt x="714" y="1090"/>
                  </a:lnTo>
                  <a:lnTo>
                    <a:pt x="722" y="1092"/>
                  </a:lnTo>
                  <a:lnTo>
                    <a:pt x="732" y="1092"/>
                  </a:lnTo>
                  <a:lnTo>
                    <a:pt x="732" y="1092"/>
                  </a:lnTo>
                  <a:lnTo>
                    <a:pt x="752" y="1090"/>
                  </a:lnTo>
                  <a:lnTo>
                    <a:pt x="788" y="1082"/>
                  </a:lnTo>
                  <a:lnTo>
                    <a:pt x="828" y="1078"/>
                  </a:lnTo>
                  <a:lnTo>
                    <a:pt x="890" y="1080"/>
                  </a:lnTo>
                  <a:lnTo>
                    <a:pt x="910" y="1068"/>
                  </a:lnTo>
                  <a:lnTo>
                    <a:pt x="926" y="1074"/>
                  </a:lnTo>
                  <a:lnTo>
                    <a:pt x="972" y="1076"/>
                  </a:lnTo>
                  <a:lnTo>
                    <a:pt x="992" y="1084"/>
                  </a:lnTo>
                  <a:lnTo>
                    <a:pt x="1010" y="1086"/>
                  </a:lnTo>
                  <a:lnTo>
                    <a:pt x="1032" y="10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 name="Oval 14"/>
          <p:cNvSpPr/>
          <p:nvPr/>
        </p:nvSpPr>
        <p:spPr>
          <a:xfrm>
            <a:off x="3418641" y="3004146"/>
            <a:ext cx="2595164" cy="558772"/>
          </a:xfrm>
          <a:prstGeom prst="ellipse">
            <a:avLst/>
          </a:prstGeom>
          <a:gradFill flip="none" rotWithShape="1">
            <a:gsLst>
              <a:gs pos="100000">
                <a:schemeClr val="bg1">
                  <a:lumMod val="85000"/>
                  <a:alpha val="0"/>
                </a:schemeClr>
              </a:gs>
              <a:gs pos="0">
                <a:schemeClr val="tx1">
                  <a:alpha val="2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253419"/>
            <a:ext cx="576064" cy="569591"/>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31" name="Rectangle 30"/>
          <p:cNvSpPr/>
          <p:nvPr/>
        </p:nvSpPr>
        <p:spPr bwMode="auto">
          <a:xfrm>
            <a:off x="2915816" y="2538214"/>
            <a:ext cx="1183341" cy="11198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32" name="Rectangle 31"/>
          <p:cNvSpPr/>
          <p:nvPr/>
        </p:nvSpPr>
        <p:spPr bwMode="auto">
          <a:xfrm rot="2069858">
            <a:off x="5022232" y="3374527"/>
            <a:ext cx="909657" cy="90142"/>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20" name="Rounded Rectangle 19"/>
          <p:cNvSpPr/>
          <p:nvPr/>
        </p:nvSpPr>
        <p:spPr bwMode="auto">
          <a:xfrm>
            <a:off x="4099157" y="2060849"/>
            <a:ext cx="1264931" cy="1343436"/>
          </a:xfrm>
          <a:prstGeom prst="roundRect">
            <a:avLst>
              <a:gd name="adj" fmla="val 10515"/>
            </a:avLst>
          </a:prstGeom>
          <a:gradFill flip="none" rotWithShape="1">
            <a:gsLst>
              <a:gs pos="0">
                <a:srgbClr val="000099">
                  <a:shade val="30000"/>
                  <a:satMod val="115000"/>
                </a:srgbClr>
              </a:gs>
              <a:gs pos="65000">
                <a:schemeClr val="bg1">
                  <a:alpha val="63000"/>
                </a:schemeClr>
              </a:gs>
              <a:gs pos="100000">
                <a:schemeClr val="bg1">
                  <a:alpha val="0"/>
                </a:schemeClr>
              </a:gs>
            </a:gsLst>
            <a:lin ang="5400000" scaled="1"/>
            <a:tileRect/>
          </a:gradFill>
          <a:ln w="571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3724" y="2210725"/>
            <a:ext cx="1084998" cy="1072807"/>
          </a:xfrm>
          <a:prstGeom prst="rect">
            <a:avLst/>
          </a:prstGeom>
          <a:effectLst>
            <a:outerShdw blurRad="50800" dist="38100" algn="l" rotWithShape="0">
              <a:prstClr val="black">
                <a:alpha val="40000"/>
              </a:prstClr>
            </a:outerShdw>
            <a:reflection blurRad="6350" stA="52000" endA="300" endPos="35000" dir="5400000" sy="-100000" algn="bl" rotWithShape="0"/>
          </a:effectLst>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768" y="3427039"/>
            <a:ext cx="826447" cy="817161"/>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33" name="Rectangle 32"/>
          <p:cNvSpPr/>
          <p:nvPr/>
        </p:nvSpPr>
        <p:spPr bwMode="auto">
          <a:xfrm rot="21065430">
            <a:off x="5321191" y="2446574"/>
            <a:ext cx="1370031" cy="9812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971" y="2142436"/>
            <a:ext cx="688308" cy="680574"/>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071045"/>
            <a:ext cx="648072" cy="640790"/>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992" y="3356992"/>
            <a:ext cx="729732" cy="721532"/>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528702"/>
            <a:ext cx="648072" cy="640790"/>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05" y="3904987"/>
            <a:ext cx="947645" cy="936996"/>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527" y="2826005"/>
            <a:ext cx="745288" cy="736913"/>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507" y="1862454"/>
            <a:ext cx="401298" cy="396789"/>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978" y="2708440"/>
            <a:ext cx="732901" cy="724667"/>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92741"/>
            <a:ext cx="560687" cy="554387"/>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42" name="Round Same Side Corner Rectangle 41"/>
          <p:cNvSpPr/>
          <p:nvPr/>
        </p:nvSpPr>
        <p:spPr bwMode="auto">
          <a:xfrm>
            <a:off x="7007255" y="583538"/>
            <a:ext cx="1779112" cy="181166"/>
          </a:xfrm>
          <a:prstGeom prst="round2SameRect">
            <a:avLst/>
          </a:prstGeom>
          <a:gradFill flip="none" rotWithShape="1">
            <a:gsLst>
              <a:gs pos="0">
                <a:schemeClr val="accent6">
                  <a:tint val="66000"/>
                  <a:satMod val="160000"/>
                </a:schemeClr>
              </a:gs>
              <a:gs pos="78000">
                <a:schemeClr val="accent6">
                  <a:tint val="44500"/>
                  <a:satMod val="160000"/>
                </a:schemeClr>
              </a:gs>
              <a:gs pos="100000">
                <a:schemeClr val="accent6">
                  <a:tint val="23500"/>
                  <a:satMod val="160000"/>
                </a:scheme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43" name="Rektangel med afrundet, diagonalt hjørne 23"/>
          <p:cNvSpPr/>
          <p:nvPr/>
        </p:nvSpPr>
        <p:spPr>
          <a:xfrm rot="10800000">
            <a:off x="7007255" y="816014"/>
            <a:ext cx="1779112" cy="308730"/>
          </a:xfrm>
          <a:prstGeom prst="round2SameRect">
            <a:avLst/>
          </a:prstGeom>
          <a:gradFill flip="none" rotWithShape="1">
            <a:gsLst>
              <a:gs pos="75000">
                <a:srgbClr val="FF9900"/>
              </a:gs>
              <a:gs pos="90000">
                <a:srgbClr val="FFFF99"/>
              </a:gs>
              <a:gs pos="100000">
                <a:schemeClr val="bg1"/>
              </a:gs>
            </a:gsLst>
            <a:lin ang="2400000" scaled="0"/>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733" y="194662"/>
            <a:ext cx="636156" cy="498034"/>
          </a:xfrm>
          <a:prstGeom prst="rect">
            <a:avLst/>
          </a:prstGeom>
          <a:effectLst>
            <a:glow rad="63500">
              <a:schemeClr val="bg1">
                <a:alpha val="40000"/>
              </a:schemeClr>
            </a:glow>
            <a:reflection blurRad="6350" stA="52000" endA="300" endPos="35000" dir="5400000" sy="-100000" algn="bl" rotWithShape="0"/>
          </a:effectLst>
        </p:spPr>
      </p:pic>
      <p:sp>
        <p:nvSpPr>
          <p:cNvPr id="44" name="Rectangle 3"/>
          <p:cNvSpPr txBox="1">
            <a:spLocks noChangeArrowheads="1"/>
          </p:cNvSpPr>
          <p:nvPr/>
        </p:nvSpPr>
        <p:spPr>
          <a:xfrm>
            <a:off x="7007255" y="828177"/>
            <a:ext cx="1779112" cy="29656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1400" b="1" dirty="0">
                <a:solidFill>
                  <a:srgbClr val="FFFFFF"/>
                </a:solidFill>
                <a:latin typeface="Calibri" pitchFamily="34" charset="0"/>
                <a:cs typeface="Calibri" pitchFamily="34" charset="0"/>
              </a:rPr>
              <a:t>Cataloging Network</a:t>
            </a:r>
          </a:p>
        </p:txBody>
      </p:sp>
    </p:spTree>
    <p:extLst>
      <p:ext uri="{BB962C8B-B14F-4D97-AF65-F5344CB8AC3E}">
        <p14:creationId xmlns:p14="http://schemas.microsoft.com/office/powerpoint/2010/main" val="2450599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med afrundet, diagonalt hjørne 23"/>
          <p:cNvSpPr/>
          <p:nvPr/>
        </p:nvSpPr>
        <p:spPr>
          <a:xfrm rot="10800000">
            <a:off x="7007255" y="808848"/>
            <a:ext cx="1784183" cy="531920"/>
          </a:xfrm>
          <a:prstGeom prst="round2SameRect">
            <a:avLst/>
          </a:prstGeom>
          <a:gradFill flip="none" rotWithShape="1">
            <a:gsLst>
              <a:gs pos="0">
                <a:srgbClr val="228E43"/>
              </a:gs>
              <a:gs pos="85000">
                <a:srgbClr val="92D050"/>
              </a:gs>
              <a:gs pos="100000">
                <a:schemeClr val="bg1">
                  <a:lumMod val="95000"/>
                </a:scheme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12" name="Rektangel 273"/>
          <p:cNvSpPr>
            <a:spLocks noChangeArrowheads="1"/>
          </p:cNvSpPr>
          <p:nvPr/>
        </p:nvSpPr>
        <p:spPr bwMode="auto">
          <a:xfrm flipV="1">
            <a:off x="1702" y="3356992"/>
            <a:ext cx="9144000" cy="2736304"/>
          </a:xfrm>
          <a:prstGeom prst="rect">
            <a:avLst/>
          </a:prstGeom>
          <a:gradFill flip="none" rotWithShape="1">
            <a:gsLst>
              <a:gs pos="0">
                <a:schemeClr val="bg2">
                  <a:lumMod val="60000"/>
                  <a:lumOff val="40000"/>
                </a:schemeClr>
              </a:gs>
              <a:gs pos="39000">
                <a:schemeClr val="bg2">
                  <a:lumMod val="40000"/>
                  <a:lumOff val="60000"/>
                </a:schemeClr>
              </a:gs>
              <a:gs pos="73000">
                <a:schemeClr val="bg1"/>
              </a:gs>
            </a:gsLst>
            <a:lin ang="16200000" scaled="1"/>
            <a:tileRect/>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ndParaRPr>
          </a:p>
        </p:txBody>
      </p:sp>
      <p:sp>
        <p:nvSpPr>
          <p:cNvPr id="2" name="Title 1"/>
          <p:cNvSpPr>
            <a:spLocks noGrp="1"/>
          </p:cNvSpPr>
          <p:nvPr>
            <p:ph type="title"/>
          </p:nvPr>
        </p:nvSpPr>
        <p:spPr/>
        <p:txBody>
          <a:bodyPr/>
          <a:lstStyle/>
          <a:p>
            <a:r>
              <a:rPr lang="en-US" dirty="0"/>
              <a:t>The Alma Approach</a:t>
            </a:r>
          </a:p>
        </p:txBody>
      </p:sp>
      <p:grpSp>
        <p:nvGrpSpPr>
          <p:cNvPr id="5" name="Group 4"/>
          <p:cNvGrpSpPr>
            <a:grpSpLocks noChangeAspect="1"/>
          </p:cNvGrpSpPr>
          <p:nvPr/>
        </p:nvGrpSpPr>
        <p:grpSpPr bwMode="auto">
          <a:xfrm>
            <a:off x="395536" y="-891480"/>
            <a:ext cx="10044607" cy="8637041"/>
            <a:chOff x="1291" y="871"/>
            <a:chExt cx="3040" cy="2614"/>
          </a:xfrm>
          <a:effectLst>
            <a:outerShdw blurRad="431800" dist="38100" dir="5400000" sx="106000" sy="106000" algn="t" rotWithShape="0">
              <a:prstClr val="black">
                <a:alpha val="17000"/>
              </a:prstClr>
            </a:outerShdw>
          </a:effectLst>
          <a:scene3d>
            <a:camera prst="isometricOffAxis2Top"/>
            <a:lightRig rig="threePt" dir="t"/>
          </a:scene3d>
        </p:grpSpPr>
        <p:sp>
          <p:nvSpPr>
            <p:cNvPr id="6" name="AutoShape 3"/>
            <p:cNvSpPr>
              <a:spLocks noChangeAspect="1" noChangeArrowheads="1" noTextEdit="1"/>
            </p:cNvSpPr>
            <p:nvPr/>
          </p:nvSpPr>
          <p:spPr bwMode="auto">
            <a:xfrm>
              <a:off x="1291" y="871"/>
              <a:ext cx="3040"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Freeform 5"/>
            <p:cNvSpPr>
              <a:spLocks/>
            </p:cNvSpPr>
            <p:nvPr/>
          </p:nvSpPr>
          <p:spPr bwMode="auto">
            <a:xfrm>
              <a:off x="1291" y="1625"/>
              <a:ext cx="1942" cy="1616"/>
            </a:xfrm>
            <a:custGeom>
              <a:avLst/>
              <a:gdLst>
                <a:gd name="T0" fmla="*/ 116 w 1942"/>
                <a:gd name="T1" fmla="*/ 814 h 1616"/>
                <a:gd name="T2" fmla="*/ 94 w 1942"/>
                <a:gd name="T3" fmla="*/ 832 h 1616"/>
                <a:gd name="T4" fmla="*/ 60 w 1942"/>
                <a:gd name="T5" fmla="*/ 902 h 1616"/>
                <a:gd name="T6" fmla="*/ 26 w 1942"/>
                <a:gd name="T7" fmla="*/ 952 h 1616"/>
                <a:gd name="T8" fmla="*/ 34 w 1942"/>
                <a:gd name="T9" fmla="*/ 1034 h 1616"/>
                <a:gd name="T10" fmla="*/ 12 w 1942"/>
                <a:gd name="T11" fmla="*/ 1084 h 1616"/>
                <a:gd name="T12" fmla="*/ 18 w 1942"/>
                <a:gd name="T13" fmla="*/ 1214 h 1616"/>
                <a:gd name="T14" fmla="*/ 938 w 1942"/>
                <a:gd name="T15" fmla="*/ 1468 h 1616"/>
                <a:gd name="T16" fmla="*/ 1730 w 1942"/>
                <a:gd name="T17" fmla="*/ 1044 h 1616"/>
                <a:gd name="T18" fmla="*/ 1748 w 1942"/>
                <a:gd name="T19" fmla="*/ 982 h 1616"/>
                <a:gd name="T20" fmla="*/ 1748 w 1942"/>
                <a:gd name="T21" fmla="*/ 948 h 1616"/>
                <a:gd name="T22" fmla="*/ 1702 w 1942"/>
                <a:gd name="T23" fmla="*/ 918 h 1616"/>
                <a:gd name="T24" fmla="*/ 1724 w 1942"/>
                <a:gd name="T25" fmla="*/ 848 h 1616"/>
                <a:gd name="T26" fmla="*/ 1776 w 1942"/>
                <a:gd name="T27" fmla="*/ 790 h 1616"/>
                <a:gd name="T28" fmla="*/ 1820 w 1942"/>
                <a:gd name="T29" fmla="*/ 740 h 1616"/>
                <a:gd name="T30" fmla="*/ 1856 w 1942"/>
                <a:gd name="T31" fmla="*/ 686 h 1616"/>
                <a:gd name="T32" fmla="*/ 1930 w 1942"/>
                <a:gd name="T33" fmla="*/ 574 h 1616"/>
                <a:gd name="T34" fmla="*/ 1934 w 1942"/>
                <a:gd name="T35" fmla="*/ 516 h 1616"/>
                <a:gd name="T36" fmla="*/ 1876 w 1942"/>
                <a:gd name="T37" fmla="*/ 422 h 1616"/>
                <a:gd name="T38" fmla="*/ 1448 w 1942"/>
                <a:gd name="T39" fmla="*/ 324 h 1616"/>
                <a:gd name="T40" fmla="*/ 1406 w 1942"/>
                <a:gd name="T41" fmla="*/ 336 h 1616"/>
                <a:gd name="T42" fmla="*/ 1340 w 1942"/>
                <a:gd name="T43" fmla="*/ 326 h 1616"/>
                <a:gd name="T44" fmla="*/ 1300 w 1942"/>
                <a:gd name="T45" fmla="*/ 328 h 1616"/>
                <a:gd name="T46" fmla="*/ 1194 w 1942"/>
                <a:gd name="T47" fmla="*/ 334 h 1616"/>
                <a:gd name="T48" fmla="*/ 1112 w 1942"/>
                <a:gd name="T49" fmla="*/ 334 h 1616"/>
                <a:gd name="T50" fmla="*/ 1036 w 1942"/>
                <a:gd name="T51" fmla="*/ 330 h 1616"/>
                <a:gd name="T52" fmla="*/ 988 w 1942"/>
                <a:gd name="T53" fmla="*/ 324 h 1616"/>
                <a:gd name="T54" fmla="*/ 956 w 1942"/>
                <a:gd name="T55" fmla="*/ 310 h 1616"/>
                <a:gd name="T56" fmla="*/ 914 w 1942"/>
                <a:gd name="T57" fmla="*/ 288 h 1616"/>
                <a:gd name="T58" fmla="*/ 860 w 1942"/>
                <a:gd name="T59" fmla="*/ 274 h 1616"/>
                <a:gd name="T60" fmla="*/ 802 w 1942"/>
                <a:gd name="T61" fmla="*/ 278 h 1616"/>
                <a:gd name="T62" fmla="*/ 704 w 1942"/>
                <a:gd name="T63" fmla="*/ 270 h 1616"/>
                <a:gd name="T64" fmla="*/ 644 w 1942"/>
                <a:gd name="T65" fmla="*/ 242 h 1616"/>
                <a:gd name="T66" fmla="*/ 648 w 1942"/>
                <a:gd name="T67" fmla="*/ 132 h 1616"/>
                <a:gd name="T68" fmla="*/ 616 w 1942"/>
                <a:gd name="T69" fmla="*/ 74 h 1616"/>
                <a:gd name="T70" fmla="*/ 586 w 1942"/>
                <a:gd name="T71" fmla="*/ 50 h 1616"/>
                <a:gd name="T72" fmla="*/ 550 w 1942"/>
                <a:gd name="T73" fmla="*/ 46 h 1616"/>
                <a:gd name="T74" fmla="*/ 508 w 1942"/>
                <a:gd name="T75" fmla="*/ 16 h 1616"/>
                <a:gd name="T76" fmla="*/ 476 w 1942"/>
                <a:gd name="T77" fmla="*/ 10 h 1616"/>
                <a:gd name="T78" fmla="*/ 452 w 1942"/>
                <a:gd name="T79" fmla="*/ 12 h 1616"/>
                <a:gd name="T80" fmla="*/ 430 w 1942"/>
                <a:gd name="T81" fmla="*/ 20 h 1616"/>
                <a:gd name="T82" fmla="*/ 408 w 1942"/>
                <a:gd name="T83" fmla="*/ 74 h 1616"/>
                <a:gd name="T84" fmla="*/ 400 w 1942"/>
                <a:gd name="T85" fmla="*/ 110 h 1616"/>
                <a:gd name="T86" fmla="*/ 402 w 1942"/>
                <a:gd name="T87" fmla="*/ 154 h 1616"/>
                <a:gd name="T88" fmla="*/ 378 w 1942"/>
                <a:gd name="T89" fmla="*/ 194 h 1616"/>
                <a:gd name="T90" fmla="*/ 382 w 1942"/>
                <a:gd name="T91" fmla="*/ 218 h 1616"/>
                <a:gd name="T92" fmla="*/ 360 w 1942"/>
                <a:gd name="T93" fmla="*/ 256 h 1616"/>
                <a:gd name="T94" fmla="*/ 346 w 1942"/>
                <a:gd name="T95" fmla="*/ 302 h 1616"/>
                <a:gd name="T96" fmla="*/ 320 w 1942"/>
                <a:gd name="T97" fmla="*/ 354 h 1616"/>
                <a:gd name="T98" fmla="*/ 282 w 1942"/>
                <a:gd name="T99" fmla="*/ 448 h 1616"/>
                <a:gd name="T100" fmla="*/ 266 w 1942"/>
                <a:gd name="T101" fmla="*/ 516 h 1616"/>
                <a:gd name="T102" fmla="*/ 236 w 1942"/>
                <a:gd name="T103" fmla="*/ 564 h 1616"/>
                <a:gd name="T104" fmla="*/ 174 w 1942"/>
                <a:gd name="T105" fmla="*/ 714 h 1616"/>
                <a:gd name="T106" fmla="*/ 192 w 1942"/>
                <a:gd name="T107" fmla="*/ 716 h 1616"/>
                <a:gd name="T108" fmla="*/ 186 w 1942"/>
                <a:gd name="T109" fmla="*/ 744 h 1616"/>
                <a:gd name="T110" fmla="*/ 160 w 1942"/>
                <a:gd name="T111" fmla="*/ 742 h 1616"/>
                <a:gd name="T112" fmla="*/ 128 w 1942"/>
                <a:gd name="T113" fmla="*/ 800 h 1616"/>
                <a:gd name="T114" fmla="*/ 154 w 1942"/>
                <a:gd name="T115" fmla="*/ 81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2" h="1616">
                  <a:moveTo>
                    <a:pt x="138" y="820"/>
                  </a:moveTo>
                  <a:lnTo>
                    <a:pt x="138" y="820"/>
                  </a:lnTo>
                  <a:lnTo>
                    <a:pt x="130" y="818"/>
                  </a:lnTo>
                  <a:lnTo>
                    <a:pt x="124" y="816"/>
                  </a:lnTo>
                  <a:lnTo>
                    <a:pt x="122" y="814"/>
                  </a:lnTo>
                  <a:lnTo>
                    <a:pt x="118" y="814"/>
                  </a:lnTo>
                  <a:lnTo>
                    <a:pt x="118" y="814"/>
                  </a:lnTo>
                  <a:lnTo>
                    <a:pt x="116" y="814"/>
                  </a:lnTo>
                  <a:lnTo>
                    <a:pt x="114" y="818"/>
                  </a:lnTo>
                  <a:lnTo>
                    <a:pt x="114" y="824"/>
                  </a:lnTo>
                  <a:lnTo>
                    <a:pt x="112" y="832"/>
                  </a:lnTo>
                  <a:lnTo>
                    <a:pt x="112" y="834"/>
                  </a:lnTo>
                  <a:lnTo>
                    <a:pt x="110" y="834"/>
                  </a:lnTo>
                  <a:lnTo>
                    <a:pt x="110" y="834"/>
                  </a:lnTo>
                  <a:lnTo>
                    <a:pt x="102" y="832"/>
                  </a:lnTo>
                  <a:lnTo>
                    <a:pt x="94" y="832"/>
                  </a:lnTo>
                  <a:lnTo>
                    <a:pt x="94" y="832"/>
                  </a:lnTo>
                  <a:lnTo>
                    <a:pt x="90" y="832"/>
                  </a:lnTo>
                  <a:lnTo>
                    <a:pt x="88" y="834"/>
                  </a:lnTo>
                  <a:lnTo>
                    <a:pt x="82" y="840"/>
                  </a:lnTo>
                  <a:lnTo>
                    <a:pt x="76" y="850"/>
                  </a:lnTo>
                  <a:lnTo>
                    <a:pt x="72" y="864"/>
                  </a:lnTo>
                  <a:lnTo>
                    <a:pt x="64" y="890"/>
                  </a:lnTo>
                  <a:lnTo>
                    <a:pt x="60" y="902"/>
                  </a:lnTo>
                  <a:lnTo>
                    <a:pt x="56" y="910"/>
                  </a:lnTo>
                  <a:lnTo>
                    <a:pt x="56" y="910"/>
                  </a:lnTo>
                  <a:lnTo>
                    <a:pt x="50" y="920"/>
                  </a:lnTo>
                  <a:lnTo>
                    <a:pt x="40" y="926"/>
                  </a:lnTo>
                  <a:lnTo>
                    <a:pt x="32" y="934"/>
                  </a:lnTo>
                  <a:lnTo>
                    <a:pt x="28" y="944"/>
                  </a:lnTo>
                  <a:lnTo>
                    <a:pt x="28" y="944"/>
                  </a:lnTo>
                  <a:lnTo>
                    <a:pt x="26" y="952"/>
                  </a:lnTo>
                  <a:lnTo>
                    <a:pt x="26" y="964"/>
                  </a:lnTo>
                  <a:lnTo>
                    <a:pt x="28" y="984"/>
                  </a:lnTo>
                  <a:lnTo>
                    <a:pt x="28" y="984"/>
                  </a:lnTo>
                  <a:lnTo>
                    <a:pt x="32" y="1004"/>
                  </a:lnTo>
                  <a:lnTo>
                    <a:pt x="36" y="1014"/>
                  </a:lnTo>
                  <a:lnTo>
                    <a:pt x="36" y="1022"/>
                  </a:lnTo>
                  <a:lnTo>
                    <a:pt x="36" y="1022"/>
                  </a:lnTo>
                  <a:lnTo>
                    <a:pt x="34" y="1034"/>
                  </a:lnTo>
                  <a:lnTo>
                    <a:pt x="30" y="1044"/>
                  </a:lnTo>
                  <a:lnTo>
                    <a:pt x="30" y="1044"/>
                  </a:lnTo>
                  <a:lnTo>
                    <a:pt x="24" y="1054"/>
                  </a:lnTo>
                  <a:lnTo>
                    <a:pt x="16" y="1064"/>
                  </a:lnTo>
                  <a:lnTo>
                    <a:pt x="16" y="1064"/>
                  </a:lnTo>
                  <a:lnTo>
                    <a:pt x="14" y="1074"/>
                  </a:lnTo>
                  <a:lnTo>
                    <a:pt x="12" y="1084"/>
                  </a:lnTo>
                  <a:lnTo>
                    <a:pt x="12" y="1084"/>
                  </a:lnTo>
                  <a:lnTo>
                    <a:pt x="6" y="1096"/>
                  </a:lnTo>
                  <a:lnTo>
                    <a:pt x="0" y="1108"/>
                  </a:lnTo>
                  <a:lnTo>
                    <a:pt x="0" y="1108"/>
                  </a:lnTo>
                  <a:lnTo>
                    <a:pt x="0" y="1128"/>
                  </a:lnTo>
                  <a:lnTo>
                    <a:pt x="2" y="1154"/>
                  </a:lnTo>
                  <a:lnTo>
                    <a:pt x="4" y="1184"/>
                  </a:lnTo>
                  <a:lnTo>
                    <a:pt x="18" y="1214"/>
                  </a:lnTo>
                  <a:lnTo>
                    <a:pt x="18" y="1214"/>
                  </a:lnTo>
                  <a:lnTo>
                    <a:pt x="20" y="1218"/>
                  </a:lnTo>
                  <a:lnTo>
                    <a:pt x="26" y="1222"/>
                  </a:lnTo>
                  <a:lnTo>
                    <a:pt x="32" y="1226"/>
                  </a:lnTo>
                  <a:lnTo>
                    <a:pt x="32" y="1226"/>
                  </a:lnTo>
                  <a:lnTo>
                    <a:pt x="160" y="1264"/>
                  </a:lnTo>
                  <a:lnTo>
                    <a:pt x="324" y="1308"/>
                  </a:lnTo>
                  <a:lnTo>
                    <a:pt x="522" y="1362"/>
                  </a:lnTo>
                  <a:lnTo>
                    <a:pt x="938" y="1468"/>
                  </a:lnTo>
                  <a:lnTo>
                    <a:pt x="1322" y="1558"/>
                  </a:lnTo>
                  <a:lnTo>
                    <a:pt x="1596" y="1616"/>
                  </a:lnTo>
                  <a:lnTo>
                    <a:pt x="1708" y="1074"/>
                  </a:lnTo>
                  <a:lnTo>
                    <a:pt x="1718" y="1058"/>
                  </a:lnTo>
                  <a:lnTo>
                    <a:pt x="1718" y="1058"/>
                  </a:lnTo>
                  <a:lnTo>
                    <a:pt x="1726" y="1054"/>
                  </a:lnTo>
                  <a:lnTo>
                    <a:pt x="1726" y="1054"/>
                  </a:lnTo>
                  <a:lnTo>
                    <a:pt x="1730" y="1044"/>
                  </a:lnTo>
                  <a:lnTo>
                    <a:pt x="1736" y="1034"/>
                  </a:lnTo>
                  <a:lnTo>
                    <a:pt x="1742" y="1014"/>
                  </a:lnTo>
                  <a:lnTo>
                    <a:pt x="1742" y="1014"/>
                  </a:lnTo>
                  <a:lnTo>
                    <a:pt x="1742" y="1000"/>
                  </a:lnTo>
                  <a:lnTo>
                    <a:pt x="1742" y="992"/>
                  </a:lnTo>
                  <a:lnTo>
                    <a:pt x="1744" y="988"/>
                  </a:lnTo>
                  <a:lnTo>
                    <a:pt x="1744" y="988"/>
                  </a:lnTo>
                  <a:lnTo>
                    <a:pt x="1748" y="982"/>
                  </a:lnTo>
                  <a:lnTo>
                    <a:pt x="1752" y="976"/>
                  </a:lnTo>
                  <a:lnTo>
                    <a:pt x="1758" y="972"/>
                  </a:lnTo>
                  <a:lnTo>
                    <a:pt x="1760" y="966"/>
                  </a:lnTo>
                  <a:lnTo>
                    <a:pt x="1760" y="966"/>
                  </a:lnTo>
                  <a:lnTo>
                    <a:pt x="1758" y="962"/>
                  </a:lnTo>
                  <a:lnTo>
                    <a:pt x="1756" y="956"/>
                  </a:lnTo>
                  <a:lnTo>
                    <a:pt x="1748" y="948"/>
                  </a:lnTo>
                  <a:lnTo>
                    <a:pt x="1748" y="948"/>
                  </a:lnTo>
                  <a:lnTo>
                    <a:pt x="1738" y="940"/>
                  </a:lnTo>
                  <a:lnTo>
                    <a:pt x="1730" y="934"/>
                  </a:lnTo>
                  <a:lnTo>
                    <a:pt x="1730" y="934"/>
                  </a:lnTo>
                  <a:lnTo>
                    <a:pt x="1720" y="932"/>
                  </a:lnTo>
                  <a:lnTo>
                    <a:pt x="1710" y="928"/>
                  </a:lnTo>
                  <a:lnTo>
                    <a:pt x="1710" y="928"/>
                  </a:lnTo>
                  <a:lnTo>
                    <a:pt x="1706" y="924"/>
                  </a:lnTo>
                  <a:lnTo>
                    <a:pt x="1702" y="918"/>
                  </a:lnTo>
                  <a:lnTo>
                    <a:pt x="1702" y="918"/>
                  </a:lnTo>
                  <a:lnTo>
                    <a:pt x="1702" y="904"/>
                  </a:lnTo>
                  <a:lnTo>
                    <a:pt x="1706" y="886"/>
                  </a:lnTo>
                  <a:lnTo>
                    <a:pt x="1710" y="870"/>
                  </a:lnTo>
                  <a:lnTo>
                    <a:pt x="1716" y="858"/>
                  </a:lnTo>
                  <a:lnTo>
                    <a:pt x="1716" y="858"/>
                  </a:lnTo>
                  <a:lnTo>
                    <a:pt x="1720" y="852"/>
                  </a:lnTo>
                  <a:lnTo>
                    <a:pt x="1724" y="848"/>
                  </a:lnTo>
                  <a:lnTo>
                    <a:pt x="1734" y="838"/>
                  </a:lnTo>
                  <a:lnTo>
                    <a:pt x="1734" y="838"/>
                  </a:lnTo>
                  <a:lnTo>
                    <a:pt x="1746" y="818"/>
                  </a:lnTo>
                  <a:lnTo>
                    <a:pt x="1752" y="808"/>
                  </a:lnTo>
                  <a:lnTo>
                    <a:pt x="1760" y="800"/>
                  </a:lnTo>
                  <a:lnTo>
                    <a:pt x="1760" y="800"/>
                  </a:lnTo>
                  <a:lnTo>
                    <a:pt x="1766" y="796"/>
                  </a:lnTo>
                  <a:lnTo>
                    <a:pt x="1776" y="790"/>
                  </a:lnTo>
                  <a:lnTo>
                    <a:pt x="1792" y="780"/>
                  </a:lnTo>
                  <a:lnTo>
                    <a:pt x="1792" y="780"/>
                  </a:lnTo>
                  <a:lnTo>
                    <a:pt x="1800" y="770"/>
                  </a:lnTo>
                  <a:lnTo>
                    <a:pt x="1808" y="760"/>
                  </a:lnTo>
                  <a:lnTo>
                    <a:pt x="1808" y="760"/>
                  </a:lnTo>
                  <a:lnTo>
                    <a:pt x="1814" y="750"/>
                  </a:lnTo>
                  <a:lnTo>
                    <a:pt x="1820" y="740"/>
                  </a:lnTo>
                  <a:lnTo>
                    <a:pt x="1820" y="740"/>
                  </a:lnTo>
                  <a:lnTo>
                    <a:pt x="1820" y="732"/>
                  </a:lnTo>
                  <a:lnTo>
                    <a:pt x="1822" y="724"/>
                  </a:lnTo>
                  <a:lnTo>
                    <a:pt x="1822" y="724"/>
                  </a:lnTo>
                  <a:lnTo>
                    <a:pt x="1828" y="714"/>
                  </a:lnTo>
                  <a:lnTo>
                    <a:pt x="1838" y="704"/>
                  </a:lnTo>
                  <a:lnTo>
                    <a:pt x="1848" y="694"/>
                  </a:lnTo>
                  <a:lnTo>
                    <a:pt x="1856" y="686"/>
                  </a:lnTo>
                  <a:lnTo>
                    <a:pt x="1856" y="686"/>
                  </a:lnTo>
                  <a:lnTo>
                    <a:pt x="1864" y="670"/>
                  </a:lnTo>
                  <a:lnTo>
                    <a:pt x="1874" y="652"/>
                  </a:lnTo>
                  <a:lnTo>
                    <a:pt x="1874" y="652"/>
                  </a:lnTo>
                  <a:lnTo>
                    <a:pt x="1882" y="638"/>
                  </a:lnTo>
                  <a:lnTo>
                    <a:pt x="1888" y="626"/>
                  </a:lnTo>
                  <a:lnTo>
                    <a:pt x="1888" y="626"/>
                  </a:lnTo>
                  <a:lnTo>
                    <a:pt x="1910" y="600"/>
                  </a:lnTo>
                  <a:lnTo>
                    <a:pt x="1930" y="574"/>
                  </a:lnTo>
                  <a:lnTo>
                    <a:pt x="1930" y="574"/>
                  </a:lnTo>
                  <a:lnTo>
                    <a:pt x="1938" y="566"/>
                  </a:lnTo>
                  <a:lnTo>
                    <a:pt x="1942" y="556"/>
                  </a:lnTo>
                  <a:lnTo>
                    <a:pt x="1942" y="556"/>
                  </a:lnTo>
                  <a:lnTo>
                    <a:pt x="1942" y="546"/>
                  </a:lnTo>
                  <a:lnTo>
                    <a:pt x="1940" y="536"/>
                  </a:lnTo>
                  <a:lnTo>
                    <a:pt x="1938" y="524"/>
                  </a:lnTo>
                  <a:lnTo>
                    <a:pt x="1934" y="516"/>
                  </a:lnTo>
                  <a:lnTo>
                    <a:pt x="1934" y="516"/>
                  </a:lnTo>
                  <a:lnTo>
                    <a:pt x="1928" y="506"/>
                  </a:lnTo>
                  <a:lnTo>
                    <a:pt x="1918" y="498"/>
                  </a:lnTo>
                  <a:lnTo>
                    <a:pt x="1900" y="480"/>
                  </a:lnTo>
                  <a:lnTo>
                    <a:pt x="1900" y="480"/>
                  </a:lnTo>
                  <a:lnTo>
                    <a:pt x="1890" y="468"/>
                  </a:lnTo>
                  <a:lnTo>
                    <a:pt x="1880" y="448"/>
                  </a:lnTo>
                  <a:lnTo>
                    <a:pt x="1876" y="422"/>
                  </a:lnTo>
                  <a:lnTo>
                    <a:pt x="1630" y="370"/>
                  </a:lnTo>
                  <a:lnTo>
                    <a:pt x="1630" y="370"/>
                  </a:lnTo>
                  <a:lnTo>
                    <a:pt x="1606" y="362"/>
                  </a:lnTo>
                  <a:lnTo>
                    <a:pt x="1552" y="346"/>
                  </a:lnTo>
                  <a:lnTo>
                    <a:pt x="1520" y="336"/>
                  </a:lnTo>
                  <a:lnTo>
                    <a:pt x="1488" y="330"/>
                  </a:lnTo>
                  <a:lnTo>
                    <a:pt x="1460" y="326"/>
                  </a:lnTo>
                  <a:lnTo>
                    <a:pt x="1448" y="324"/>
                  </a:lnTo>
                  <a:lnTo>
                    <a:pt x="1436" y="326"/>
                  </a:lnTo>
                  <a:lnTo>
                    <a:pt x="1436" y="326"/>
                  </a:lnTo>
                  <a:lnTo>
                    <a:pt x="1432" y="328"/>
                  </a:lnTo>
                  <a:lnTo>
                    <a:pt x="1426" y="332"/>
                  </a:lnTo>
                  <a:lnTo>
                    <a:pt x="1422" y="334"/>
                  </a:lnTo>
                  <a:lnTo>
                    <a:pt x="1416" y="336"/>
                  </a:lnTo>
                  <a:lnTo>
                    <a:pt x="1416" y="336"/>
                  </a:lnTo>
                  <a:lnTo>
                    <a:pt x="1406" y="336"/>
                  </a:lnTo>
                  <a:lnTo>
                    <a:pt x="1396" y="334"/>
                  </a:lnTo>
                  <a:lnTo>
                    <a:pt x="1396" y="334"/>
                  </a:lnTo>
                  <a:lnTo>
                    <a:pt x="1386" y="332"/>
                  </a:lnTo>
                  <a:lnTo>
                    <a:pt x="1374" y="328"/>
                  </a:lnTo>
                  <a:lnTo>
                    <a:pt x="1374" y="328"/>
                  </a:lnTo>
                  <a:lnTo>
                    <a:pt x="1364" y="326"/>
                  </a:lnTo>
                  <a:lnTo>
                    <a:pt x="1352" y="326"/>
                  </a:lnTo>
                  <a:lnTo>
                    <a:pt x="1340" y="326"/>
                  </a:lnTo>
                  <a:lnTo>
                    <a:pt x="1330" y="326"/>
                  </a:lnTo>
                  <a:lnTo>
                    <a:pt x="1330" y="326"/>
                  </a:lnTo>
                  <a:lnTo>
                    <a:pt x="1322" y="322"/>
                  </a:lnTo>
                  <a:lnTo>
                    <a:pt x="1314" y="320"/>
                  </a:lnTo>
                  <a:lnTo>
                    <a:pt x="1314" y="320"/>
                  </a:lnTo>
                  <a:lnTo>
                    <a:pt x="1310" y="322"/>
                  </a:lnTo>
                  <a:lnTo>
                    <a:pt x="1304" y="326"/>
                  </a:lnTo>
                  <a:lnTo>
                    <a:pt x="1300" y="328"/>
                  </a:lnTo>
                  <a:lnTo>
                    <a:pt x="1296" y="332"/>
                  </a:lnTo>
                  <a:lnTo>
                    <a:pt x="1296" y="332"/>
                  </a:lnTo>
                  <a:lnTo>
                    <a:pt x="1282" y="332"/>
                  </a:lnTo>
                  <a:lnTo>
                    <a:pt x="1264" y="332"/>
                  </a:lnTo>
                  <a:lnTo>
                    <a:pt x="1248" y="330"/>
                  </a:lnTo>
                  <a:lnTo>
                    <a:pt x="1234" y="330"/>
                  </a:lnTo>
                  <a:lnTo>
                    <a:pt x="1234" y="330"/>
                  </a:lnTo>
                  <a:lnTo>
                    <a:pt x="1194" y="334"/>
                  </a:lnTo>
                  <a:lnTo>
                    <a:pt x="1194" y="334"/>
                  </a:lnTo>
                  <a:lnTo>
                    <a:pt x="1174" y="338"/>
                  </a:lnTo>
                  <a:lnTo>
                    <a:pt x="1164" y="342"/>
                  </a:lnTo>
                  <a:lnTo>
                    <a:pt x="1156" y="342"/>
                  </a:lnTo>
                  <a:lnTo>
                    <a:pt x="1156" y="342"/>
                  </a:lnTo>
                  <a:lnTo>
                    <a:pt x="1134" y="340"/>
                  </a:lnTo>
                  <a:lnTo>
                    <a:pt x="1122" y="338"/>
                  </a:lnTo>
                  <a:lnTo>
                    <a:pt x="1112" y="334"/>
                  </a:lnTo>
                  <a:lnTo>
                    <a:pt x="1106" y="332"/>
                  </a:lnTo>
                  <a:lnTo>
                    <a:pt x="1096" y="326"/>
                  </a:lnTo>
                  <a:lnTo>
                    <a:pt x="1088" y="324"/>
                  </a:lnTo>
                  <a:lnTo>
                    <a:pt x="1074" y="322"/>
                  </a:lnTo>
                  <a:lnTo>
                    <a:pt x="1074" y="322"/>
                  </a:lnTo>
                  <a:lnTo>
                    <a:pt x="1064" y="324"/>
                  </a:lnTo>
                  <a:lnTo>
                    <a:pt x="1052" y="328"/>
                  </a:lnTo>
                  <a:lnTo>
                    <a:pt x="1036" y="330"/>
                  </a:lnTo>
                  <a:lnTo>
                    <a:pt x="1016" y="332"/>
                  </a:lnTo>
                  <a:lnTo>
                    <a:pt x="1016" y="332"/>
                  </a:lnTo>
                  <a:lnTo>
                    <a:pt x="1012" y="330"/>
                  </a:lnTo>
                  <a:lnTo>
                    <a:pt x="1008" y="328"/>
                  </a:lnTo>
                  <a:lnTo>
                    <a:pt x="1002" y="324"/>
                  </a:lnTo>
                  <a:lnTo>
                    <a:pt x="998" y="324"/>
                  </a:lnTo>
                  <a:lnTo>
                    <a:pt x="998" y="324"/>
                  </a:lnTo>
                  <a:lnTo>
                    <a:pt x="988" y="324"/>
                  </a:lnTo>
                  <a:lnTo>
                    <a:pt x="978" y="326"/>
                  </a:lnTo>
                  <a:lnTo>
                    <a:pt x="966" y="328"/>
                  </a:lnTo>
                  <a:lnTo>
                    <a:pt x="962" y="328"/>
                  </a:lnTo>
                  <a:lnTo>
                    <a:pt x="958" y="326"/>
                  </a:lnTo>
                  <a:lnTo>
                    <a:pt x="958" y="326"/>
                  </a:lnTo>
                  <a:lnTo>
                    <a:pt x="956" y="322"/>
                  </a:lnTo>
                  <a:lnTo>
                    <a:pt x="956" y="316"/>
                  </a:lnTo>
                  <a:lnTo>
                    <a:pt x="956" y="310"/>
                  </a:lnTo>
                  <a:lnTo>
                    <a:pt x="954" y="306"/>
                  </a:lnTo>
                  <a:lnTo>
                    <a:pt x="954" y="306"/>
                  </a:lnTo>
                  <a:lnTo>
                    <a:pt x="950" y="302"/>
                  </a:lnTo>
                  <a:lnTo>
                    <a:pt x="944" y="298"/>
                  </a:lnTo>
                  <a:lnTo>
                    <a:pt x="934" y="292"/>
                  </a:lnTo>
                  <a:lnTo>
                    <a:pt x="934" y="292"/>
                  </a:lnTo>
                  <a:lnTo>
                    <a:pt x="924" y="290"/>
                  </a:lnTo>
                  <a:lnTo>
                    <a:pt x="914" y="288"/>
                  </a:lnTo>
                  <a:lnTo>
                    <a:pt x="914" y="288"/>
                  </a:lnTo>
                  <a:lnTo>
                    <a:pt x="904" y="282"/>
                  </a:lnTo>
                  <a:lnTo>
                    <a:pt x="894" y="276"/>
                  </a:lnTo>
                  <a:lnTo>
                    <a:pt x="894" y="276"/>
                  </a:lnTo>
                  <a:lnTo>
                    <a:pt x="886" y="276"/>
                  </a:lnTo>
                  <a:lnTo>
                    <a:pt x="878" y="276"/>
                  </a:lnTo>
                  <a:lnTo>
                    <a:pt x="860" y="274"/>
                  </a:lnTo>
                  <a:lnTo>
                    <a:pt x="860" y="274"/>
                  </a:lnTo>
                  <a:lnTo>
                    <a:pt x="850" y="270"/>
                  </a:lnTo>
                  <a:lnTo>
                    <a:pt x="842" y="268"/>
                  </a:lnTo>
                  <a:lnTo>
                    <a:pt x="842" y="268"/>
                  </a:lnTo>
                  <a:lnTo>
                    <a:pt x="832" y="266"/>
                  </a:lnTo>
                  <a:lnTo>
                    <a:pt x="822" y="268"/>
                  </a:lnTo>
                  <a:lnTo>
                    <a:pt x="822" y="268"/>
                  </a:lnTo>
                  <a:lnTo>
                    <a:pt x="812" y="272"/>
                  </a:lnTo>
                  <a:lnTo>
                    <a:pt x="802" y="278"/>
                  </a:lnTo>
                  <a:lnTo>
                    <a:pt x="802" y="278"/>
                  </a:lnTo>
                  <a:lnTo>
                    <a:pt x="782" y="282"/>
                  </a:lnTo>
                  <a:lnTo>
                    <a:pt x="782" y="282"/>
                  </a:lnTo>
                  <a:lnTo>
                    <a:pt x="744" y="286"/>
                  </a:lnTo>
                  <a:lnTo>
                    <a:pt x="724" y="284"/>
                  </a:lnTo>
                  <a:lnTo>
                    <a:pt x="724" y="284"/>
                  </a:lnTo>
                  <a:lnTo>
                    <a:pt x="716" y="278"/>
                  </a:lnTo>
                  <a:lnTo>
                    <a:pt x="704" y="270"/>
                  </a:lnTo>
                  <a:lnTo>
                    <a:pt x="704" y="270"/>
                  </a:lnTo>
                  <a:lnTo>
                    <a:pt x="694" y="270"/>
                  </a:lnTo>
                  <a:lnTo>
                    <a:pt x="674" y="256"/>
                  </a:lnTo>
                  <a:lnTo>
                    <a:pt x="674" y="256"/>
                  </a:lnTo>
                  <a:lnTo>
                    <a:pt x="660" y="252"/>
                  </a:lnTo>
                  <a:lnTo>
                    <a:pt x="650" y="246"/>
                  </a:lnTo>
                  <a:lnTo>
                    <a:pt x="644" y="242"/>
                  </a:lnTo>
                  <a:lnTo>
                    <a:pt x="644" y="242"/>
                  </a:lnTo>
                  <a:lnTo>
                    <a:pt x="638" y="238"/>
                  </a:lnTo>
                  <a:lnTo>
                    <a:pt x="636" y="232"/>
                  </a:lnTo>
                  <a:lnTo>
                    <a:pt x="636" y="232"/>
                  </a:lnTo>
                  <a:lnTo>
                    <a:pt x="634" y="220"/>
                  </a:lnTo>
                  <a:lnTo>
                    <a:pt x="636" y="206"/>
                  </a:lnTo>
                  <a:lnTo>
                    <a:pt x="640" y="172"/>
                  </a:lnTo>
                  <a:lnTo>
                    <a:pt x="648" y="132"/>
                  </a:lnTo>
                  <a:lnTo>
                    <a:pt x="648" y="132"/>
                  </a:lnTo>
                  <a:lnTo>
                    <a:pt x="644" y="114"/>
                  </a:lnTo>
                  <a:lnTo>
                    <a:pt x="642" y="102"/>
                  </a:lnTo>
                  <a:lnTo>
                    <a:pt x="638" y="92"/>
                  </a:lnTo>
                  <a:lnTo>
                    <a:pt x="638" y="92"/>
                  </a:lnTo>
                  <a:lnTo>
                    <a:pt x="634" y="88"/>
                  </a:lnTo>
                  <a:lnTo>
                    <a:pt x="628" y="82"/>
                  </a:lnTo>
                  <a:lnTo>
                    <a:pt x="616" y="74"/>
                  </a:lnTo>
                  <a:lnTo>
                    <a:pt x="616" y="74"/>
                  </a:lnTo>
                  <a:lnTo>
                    <a:pt x="612" y="64"/>
                  </a:lnTo>
                  <a:lnTo>
                    <a:pt x="608" y="58"/>
                  </a:lnTo>
                  <a:lnTo>
                    <a:pt x="606" y="54"/>
                  </a:lnTo>
                  <a:lnTo>
                    <a:pt x="606" y="54"/>
                  </a:lnTo>
                  <a:lnTo>
                    <a:pt x="598" y="50"/>
                  </a:lnTo>
                  <a:lnTo>
                    <a:pt x="590" y="48"/>
                  </a:lnTo>
                  <a:lnTo>
                    <a:pt x="590" y="48"/>
                  </a:lnTo>
                  <a:lnTo>
                    <a:pt x="586" y="50"/>
                  </a:lnTo>
                  <a:lnTo>
                    <a:pt x="582" y="54"/>
                  </a:lnTo>
                  <a:lnTo>
                    <a:pt x="576" y="56"/>
                  </a:lnTo>
                  <a:lnTo>
                    <a:pt x="572" y="58"/>
                  </a:lnTo>
                  <a:lnTo>
                    <a:pt x="572" y="58"/>
                  </a:lnTo>
                  <a:lnTo>
                    <a:pt x="566" y="56"/>
                  </a:lnTo>
                  <a:lnTo>
                    <a:pt x="560" y="54"/>
                  </a:lnTo>
                  <a:lnTo>
                    <a:pt x="552" y="48"/>
                  </a:lnTo>
                  <a:lnTo>
                    <a:pt x="550" y="46"/>
                  </a:lnTo>
                  <a:lnTo>
                    <a:pt x="538" y="30"/>
                  </a:lnTo>
                  <a:lnTo>
                    <a:pt x="538" y="30"/>
                  </a:lnTo>
                  <a:lnTo>
                    <a:pt x="530" y="22"/>
                  </a:lnTo>
                  <a:lnTo>
                    <a:pt x="524" y="18"/>
                  </a:lnTo>
                  <a:lnTo>
                    <a:pt x="520" y="14"/>
                  </a:lnTo>
                  <a:lnTo>
                    <a:pt x="520" y="14"/>
                  </a:lnTo>
                  <a:lnTo>
                    <a:pt x="514" y="14"/>
                  </a:lnTo>
                  <a:lnTo>
                    <a:pt x="508" y="16"/>
                  </a:lnTo>
                  <a:lnTo>
                    <a:pt x="498" y="20"/>
                  </a:lnTo>
                  <a:lnTo>
                    <a:pt x="498" y="20"/>
                  </a:lnTo>
                  <a:lnTo>
                    <a:pt x="488" y="20"/>
                  </a:lnTo>
                  <a:lnTo>
                    <a:pt x="484" y="20"/>
                  </a:lnTo>
                  <a:lnTo>
                    <a:pt x="480" y="18"/>
                  </a:lnTo>
                  <a:lnTo>
                    <a:pt x="480" y="18"/>
                  </a:lnTo>
                  <a:lnTo>
                    <a:pt x="476" y="14"/>
                  </a:lnTo>
                  <a:lnTo>
                    <a:pt x="476" y="10"/>
                  </a:lnTo>
                  <a:lnTo>
                    <a:pt x="474" y="8"/>
                  </a:lnTo>
                  <a:lnTo>
                    <a:pt x="474" y="8"/>
                  </a:lnTo>
                  <a:lnTo>
                    <a:pt x="470" y="10"/>
                  </a:lnTo>
                  <a:lnTo>
                    <a:pt x="466" y="12"/>
                  </a:lnTo>
                  <a:lnTo>
                    <a:pt x="460" y="16"/>
                  </a:lnTo>
                  <a:lnTo>
                    <a:pt x="456" y="16"/>
                  </a:lnTo>
                  <a:lnTo>
                    <a:pt x="456" y="16"/>
                  </a:lnTo>
                  <a:lnTo>
                    <a:pt x="452" y="12"/>
                  </a:lnTo>
                  <a:lnTo>
                    <a:pt x="448" y="6"/>
                  </a:lnTo>
                  <a:lnTo>
                    <a:pt x="442" y="2"/>
                  </a:lnTo>
                  <a:lnTo>
                    <a:pt x="440" y="0"/>
                  </a:lnTo>
                  <a:lnTo>
                    <a:pt x="438" y="0"/>
                  </a:lnTo>
                  <a:lnTo>
                    <a:pt x="438" y="0"/>
                  </a:lnTo>
                  <a:lnTo>
                    <a:pt x="434" y="4"/>
                  </a:lnTo>
                  <a:lnTo>
                    <a:pt x="432" y="10"/>
                  </a:lnTo>
                  <a:lnTo>
                    <a:pt x="430" y="20"/>
                  </a:lnTo>
                  <a:lnTo>
                    <a:pt x="430" y="20"/>
                  </a:lnTo>
                  <a:lnTo>
                    <a:pt x="428" y="36"/>
                  </a:lnTo>
                  <a:lnTo>
                    <a:pt x="426" y="50"/>
                  </a:lnTo>
                  <a:lnTo>
                    <a:pt x="422" y="60"/>
                  </a:lnTo>
                  <a:lnTo>
                    <a:pt x="422" y="60"/>
                  </a:lnTo>
                  <a:lnTo>
                    <a:pt x="420" y="64"/>
                  </a:lnTo>
                  <a:lnTo>
                    <a:pt x="414" y="70"/>
                  </a:lnTo>
                  <a:lnTo>
                    <a:pt x="408" y="74"/>
                  </a:lnTo>
                  <a:lnTo>
                    <a:pt x="406" y="78"/>
                  </a:lnTo>
                  <a:lnTo>
                    <a:pt x="406" y="78"/>
                  </a:lnTo>
                  <a:lnTo>
                    <a:pt x="408" y="82"/>
                  </a:lnTo>
                  <a:lnTo>
                    <a:pt x="408" y="82"/>
                  </a:lnTo>
                  <a:lnTo>
                    <a:pt x="406" y="92"/>
                  </a:lnTo>
                  <a:lnTo>
                    <a:pt x="404" y="102"/>
                  </a:lnTo>
                  <a:lnTo>
                    <a:pt x="404" y="102"/>
                  </a:lnTo>
                  <a:lnTo>
                    <a:pt x="400" y="110"/>
                  </a:lnTo>
                  <a:lnTo>
                    <a:pt x="394" y="120"/>
                  </a:lnTo>
                  <a:lnTo>
                    <a:pt x="394" y="120"/>
                  </a:lnTo>
                  <a:lnTo>
                    <a:pt x="394" y="130"/>
                  </a:lnTo>
                  <a:lnTo>
                    <a:pt x="396" y="140"/>
                  </a:lnTo>
                  <a:lnTo>
                    <a:pt x="396" y="140"/>
                  </a:lnTo>
                  <a:lnTo>
                    <a:pt x="400" y="148"/>
                  </a:lnTo>
                  <a:lnTo>
                    <a:pt x="402" y="154"/>
                  </a:lnTo>
                  <a:lnTo>
                    <a:pt x="402" y="154"/>
                  </a:lnTo>
                  <a:lnTo>
                    <a:pt x="400" y="158"/>
                  </a:lnTo>
                  <a:lnTo>
                    <a:pt x="396" y="164"/>
                  </a:lnTo>
                  <a:lnTo>
                    <a:pt x="388" y="172"/>
                  </a:lnTo>
                  <a:lnTo>
                    <a:pt x="388" y="172"/>
                  </a:lnTo>
                  <a:lnTo>
                    <a:pt x="380" y="182"/>
                  </a:lnTo>
                  <a:lnTo>
                    <a:pt x="378" y="188"/>
                  </a:lnTo>
                  <a:lnTo>
                    <a:pt x="378" y="194"/>
                  </a:lnTo>
                  <a:lnTo>
                    <a:pt x="378" y="194"/>
                  </a:lnTo>
                  <a:lnTo>
                    <a:pt x="380" y="198"/>
                  </a:lnTo>
                  <a:lnTo>
                    <a:pt x="386" y="204"/>
                  </a:lnTo>
                  <a:lnTo>
                    <a:pt x="390" y="208"/>
                  </a:lnTo>
                  <a:lnTo>
                    <a:pt x="392" y="210"/>
                  </a:lnTo>
                  <a:lnTo>
                    <a:pt x="390" y="212"/>
                  </a:lnTo>
                  <a:lnTo>
                    <a:pt x="390" y="212"/>
                  </a:lnTo>
                  <a:lnTo>
                    <a:pt x="388" y="216"/>
                  </a:lnTo>
                  <a:lnTo>
                    <a:pt x="382" y="218"/>
                  </a:lnTo>
                  <a:lnTo>
                    <a:pt x="372" y="222"/>
                  </a:lnTo>
                  <a:lnTo>
                    <a:pt x="372" y="222"/>
                  </a:lnTo>
                  <a:lnTo>
                    <a:pt x="370" y="226"/>
                  </a:lnTo>
                  <a:lnTo>
                    <a:pt x="370" y="230"/>
                  </a:lnTo>
                  <a:lnTo>
                    <a:pt x="370" y="238"/>
                  </a:lnTo>
                  <a:lnTo>
                    <a:pt x="370" y="238"/>
                  </a:lnTo>
                  <a:lnTo>
                    <a:pt x="366" y="246"/>
                  </a:lnTo>
                  <a:lnTo>
                    <a:pt x="360" y="256"/>
                  </a:lnTo>
                  <a:lnTo>
                    <a:pt x="360" y="256"/>
                  </a:lnTo>
                  <a:lnTo>
                    <a:pt x="358" y="262"/>
                  </a:lnTo>
                  <a:lnTo>
                    <a:pt x="358" y="262"/>
                  </a:lnTo>
                  <a:lnTo>
                    <a:pt x="354" y="272"/>
                  </a:lnTo>
                  <a:lnTo>
                    <a:pt x="350" y="282"/>
                  </a:lnTo>
                  <a:lnTo>
                    <a:pt x="350" y="282"/>
                  </a:lnTo>
                  <a:lnTo>
                    <a:pt x="348" y="292"/>
                  </a:lnTo>
                  <a:lnTo>
                    <a:pt x="346" y="302"/>
                  </a:lnTo>
                  <a:lnTo>
                    <a:pt x="346" y="302"/>
                  </a:lnTo>
                  <a:lnTo>
                    <a:pt x="342" y="310"/>
                  </a:lnTo>
                  <a:lnTo>
                    <a:pt x="336" y="318"/>
                  </a:lnTo>
                  <a:lnTo>
                    <a:pt x="324" y="334"/>
                  </a:lnTo>
                  <a:lnTo>
                    <a:pt x="324" y="334"/>
                  </a:lnTo>
                  <a:lnTo>
                    <a:pt x="322" y="344"/>
                  </a:lnTo>
                  <a:lnTo>
                    <a:pt x="320" y="354"/>
                  </a:lnTo>
                  <a:lnTo>
                    <a:pt x="320" y="354"/>
                  </a:lnTo>
                  <a:lnTo>
                    <a:pt x="312" y="366"/>
                  </a:lnTo>
                  <a:lnTo>
                    <a:pt x="304" y="382"/>
                  </a:lnTo>
                  <a:lnTo>
                    <a:pt x="296" y="398"/>
                  </a:lnTo>
                  <a:lnTo>
                    <a:pt x="290" y="410"/>
                  </a:lnTo>
                  <a:lnTo>
                    <a:pt x="290" y="410"/>
                  </a:lnTo>
                  <a:lnTo>
                    <a:pt x="286" y="430"/>
                  </a:lnTo>
                  <a:lnTo>
                    <a:pt x="282" y="448"/>
                  </a:lnTo>
                  <a:lnTo>
                    <a:pt x="282" y="448"/>
                  </a:lnTo>
                  <a:lnTo>
                    <a:pt x="272" y="468"/>
                  </a:lnTo>
                  <a:lnTo>
                    <a:pt x="268" y="478"/>
                  </a:lnTo>
                  <a:lnTo>
                    <a:pt x="264" y="488"/>
                  </a:lnTo>
                  <a:lnTo>
                    <a:pt x="264" y="488"/>
                  </a:lnTo>
                  <a:lnTo>
                    <a:pt x="266" y="498"/>
                  </a:lnTo>
                  <a:lnTo>
                    <a:pt x="268" y="508"/>
                  </a:lnTo>
                  <a:lnTo>
                    <a:pt x="268" y="508"/>
                  </a:lnTo>
                  <a:lnTo>
                    <a:pt x="266" y="516"/>
                  </a:lnTo>
                  <a:lnTo>
                    <a:pt x="266" y="516"/>
                  </a:lnTo>
                  <a:lnTo>
                    <a:pt x="260" y="520"/>
                  </a:lnTo>
                  <a:lnTo>
                    <a:pt x="254" y="526"/>
                  </a:lnTo>
                  <a:lnTo>
                    <a:pt x="254" y="526"/>
                  </a:lnTo>
                  <a:lnTo>
                    <a:pt x="248" y="534"/>
                  </a:lnTo>
                  <a:lnTo>
                    <a:pt x="242" y="544"/>
                  </a:lnTo>
                  <a:lnTo>
                    <a:pt x="242" y="544"/>
                  </a:lnTo>
                  <a:lnTo>
                    <a:pt x="236" y="564"/>
                  </a:lnTo>
                  <a:lnTo>
                    <a:pt x="230" y="584"/>
                  </a:lnTo>
                  <a:lnTo>
                    <a:pt x="230" y="584"/>
                  </a:lnTo>
                  <a:lnTo>
                    <a:pt x="212" y="634"/>
                  </a:lnTo>
                  <a:lnTo>
                    <a:pt x="192" y="684"/>
                  </a:lnTo>
                  <a:lnTo>
                    <a:pt x="192" y="684"/>
                  </a:lnTo>
                  <a:lnTo>
                    <a:pt x="180" y="704"/>
                  </a:lnTo>
                  <a:lnTo>
                    <a:pt x="180" y="704"/>
                  </a:lnTo>
                  <a:lnTo>
                    <a:pt x="174" y="714"/>
                  </a:lnTo>
                  <a:lnTo>
                    <a:pt x="174" y="720"/>
                  </a:lnTo>
                  <a:lnTo>
                    <a:pt x="174" y="724"/>
                  </a:lnTo>
                  <a:lnTo>
                    <a:pt x="174" y="724"/>
                  </a:lnTo>
                  <a:lnTo>
                    <a:pt x="176" y="724"/>
                  </a:lnTo>
                  <a:lnTo>
                    <a:pt x="178" y="724"/>
                  </a:lnTo>
                  <a:lnTo>
                    <a:pt x="184" y="720"/>
                  </a:lnTo>
                  <a:lnTo>
                    <a:pt x="190" y="716"/>
                  </a:lnTo>
                  <a:lnTo>
                    <a:pt x="192" y="716"/>
                  </a:lnTo>
                  <a:lnTo>
                    <a:pt x="194" y="716"/>
                  </a:lnTo>
                  <a:lnTo>
                    <a:pt x="194" y="716"/>
                  </a:lnTo>
                  <a:lnTo>
                    <a:pt x="196" y="720"/>
                  </a:lnTo>
                  <a:lnTo>
                    <a:pt x="198" y="730"/>
                  </a:lnTo>
                  <a:lnTo>
                    <a:pt x="196" y="744"/>
                  </a:lnTo>
                  <a:lnTo>
                    <a:pt x="196" y="744"/>
                  </a:lnTo>
                  <a:lnTo>
                    <a:pt x="192" y="744"/>
                  </a:lnTo>
                  <a:lnTo>
                    <a:pt x="186" y="744"/>
                  </a:lnTo>
                  <a:lnTo>
                    <a:pt x="180" y="744"/>
                  </a:lnTo>
                  <a:lnTo>
                    <a:pt x="176" y="744"/>
                  </a:lnTo>
                  <a:lnTo>
                    <a:pt x="176" y="744"/>
                  </a:lnTo>
                  <a:lnTo>
                    <a:pt x="172" y="744"/>
                  </a:lnTo>
                  <a:lnTo>
                    <a:pt x="166" y="742"/>
                  </a:lnTo>
                  <a:lnTo>
                    <a:pt x="162" y="740"/>
                  </a:lnTo>
                  <a:lnTo>
                    <a:pt x="160" y="742"/>
                  </a:lnTo>
                  <a:lnTo>
                    <a:pt x="160" y="742"/>
                  </a:lnTo>
                  <a:lnTo>
                    <a:pt x="146" y="760"/>
                  </a:lnTo>
                  <a:lnTo>
                    <a:pt x="136" y="780"/>
                  </a:lnTo>
                  <a:lnTo>
                    <a:pt x="136" y="780"/>
                  </a:lnTo>
                  <a:lnTo>
                    <a:pt x="130" y="790"/>
                  </a:lnTo>
                  <a:lnTo>
                    <a:pt x="128" y="796"/>
                  </a:lnTo>
                  <a:lnTo>
                    <a:pt x="128" y="798"/>
                  </a:lnTo>
                  <a:lnTo>
                    <a:pt x="128" y="800"/>
                  </a:lnTo>
                  <a:lnTo>
                    <a:pt x="128" y="800"/>
                  </a:lnTo>
                  <a:lnTo>
                    <a:pt x="134" y="804"/>
                  </a:lnTo>
                  <a:lnTo>
                    <a:pt x="140" y="806"/>
                  </a:lnTo>
                  <a:lnTo>
                    <a:pt x="146" y="806"/>
                  </a:lnTo>
                  <a:lnTo>
                    <a:pt x="146" y="806"/>
                  </a:lnTo>
                  <a:lnTo>
                    <a:pt x="152" y="808"/>
                  </a:lnTo>
                  <a:lnTo>
                    <a:pt x="158" y="812"/>
                  </a:lnTo>
                  <a:lnTo>
                    <a:pt x="158" y="814"/>
                  </a:lnTo>
                  <a:lnTo>
                    <a:pt x="154" y="816"/>
                  </a:lnTo>
                  <a:lnTo>
                    <a:pt x="148" y="818"/>
                  </a:lnTo>
                  <a:lnTo>
                    <a:pt x="138" y="820"/>
                  </a:lnTo>
                  <a:lnTo>
                    <a:pt x="138" y="820"/>
                  </a:lnTo>
                  <a:close/>
                </a:path>
              </a:pathLst>
            </a:cu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6"/>
            <p:cNvSpPr>
              <a:spLocks/>
            </p:cNvSpPr>
            <p:nvPr/>
          </p:nvSpPr>
          <p:spPr bwMode="auto">
            <a:xfrm>
              <a:off x="2887" y="1149"/>
              <a:ext cx="1438" cy="2330"/>
            </a:xfrm>
            <a:custGeom>
              <a:avLst/>
              <a:gdLst>
                <a:gd name="T0" fmla="*/ 1438 w 1438"/>
                <a:gd name="T1" fmla="*/ 1570 h 2330"/>
                <a:gd name="T2" fmla="*/ 1394 w 1438"/>
                <a:gd name="T3" fmla="*/ 1496 h 2330"/>
                <a:gd name="T4" fmla="*/ 1356 w 1438"/>
                <a:gd name="T5" fmla="*/ 1506 h 2330"/>
                <a:gd name="T6" fmla="*/ 1342 w 1438"/>
                <a:gd name="T7" fmla="*/ 1542 h 2330"/>
                <a:gd name="T8" fmla="*/ 1296 w 1438"/>
                <a:gd name="T9" fmla="*/ 1534 h 2330"/>
                <a:gd name="T10" fmla="*/ 1266 w 1438"/>
                <a:gd name="T11" fmla="*/ 1526 h 2330"/>
                <a:gd name="T12" fmla="*/ 1218 w 1438"/>
                <a:gd name="T13" fmla="*/ 1522 h 2330"/>
                <a:gd name="T14" fmla="*/ 1176 w 1438"/>
                <a:gd name="T15" fmla="*/ 1514 h 2330"/>
                <a:gd name="T16" fmla="*/ 1116 w 1438"/>
                <a:gd name="T17" fmla="*/ 1524 h 2330"/>
                <a:gd name="T18" fmla="*/ 1062 w 1438"/>
                <a:gd name="T19" fmla="*/ 1522 h 2330"/>
                <a:gd name="T20" fmla="*/ 1054 w 1438"/>
                <a:gd name="T21" fmla="*/ 1546 h 2330"/>
                <a:gd name="T22" fmla="*/ 1028 w 1438"/>
                <a:gd name="T23" fmla="*/ 1530 h 2330"/>
                <a:gd name="T24" fmla="*/ 1020 w 1438"/>
                <a:gd name="T25" fmla="*/ 1492 h 2330"/>
                <a:gd name="T26" fmla="*/ 1010 w 1438"/>
                <a:gd name="T27" fmla="*/ 1452 h 2330"/>
                <a:gd name="T28" fmla="*/ 988 w 1438"/>
                <a:gd name="T29" fmla="*/ 1402 h 2330"/>
                <a:gd name="T30" fmla="*/ 962 w 1438"/>
                <a:gd name="T31" fmla="*/ 1404 h 2330"/>
                <a:gd name="T32" fmla="*/ 942 w 1438"/>
                <a:gd name="T33" fmla="*/ 1366 h 2330"/>
                <a:gd name="T34" fmla="*/ 950 w 1438"/>
                <a:gd name="T35" fmla="*/ 1320 h 2330"/>
                <a:gd name="T36" fmla="*/ 928 w 1438"/>
                <a:gd name="T37" fmla="*/ 1280 h 2330"/>
                <a:gd name="T38" fmla="*/ 908 w 1438"/>
                <a:gd name="T39" fmla="*/ 1158 h 2330"/>
                <a:gd name="T40" fmla="*/ 886 w 1438"/>
                <a:gd name="T41" fmla="*/ 1130 h 2330"/>
                <a:gd name="T42" fmla="*/ 846 w 1438"/>
                <a:gd name="T43" fmla="*/ 1134 h 2330"/>
                <a:gd name="T44" fmla="*/ 786 w 1438"/>
                <a:gd name="T45" fmla="*/ 1160 h 2330"/>
                <a:gd name="T46" fmla="*/ 744 w 1438"/>
                <a:gd name="T47" fmla="*/ 1126 h 2330"/>
                <a:gd name="T48" fmla="*/ 762 w 1438"/>
                <a:gd name="T49" fmla="*/ 1090 h 2330"/>
                <a:gd name="T50" fmla="*/ 760 w 1438"/>
                <a:gd name="T51" fmla="*/ 1060 h 2330"/>
                <a:gd name="T52" fmla="*/ 788 w 1438"/>
                <a:gd name="T53" fmla="*/ 1042 h 2330"/>
                <a:gd name="T54" fmla="*/ 794 w 1438"/>
                <a:gd name="T55" fmla="*/ 998 h 2330"/>
                <a:gd name="T56" fmla="*/ 792 w 1438"/>
                <a:gd name="T57" fmla="*/ 968 h 2330"/>
                <a:gd name="T58" fmla="*/ 788 w 1438"/>
                <a:gd name="T59" fmla="*/ 944 h 2330"/>
                <a:gd name="T60" fmla="*/ 830 w 1438"/>
                <a:gd name="T61" fmla="*/ 866 h 2330"/>
                <a:gd name="T62" fmla="*/ 806 w 1438"/>
                <a:gd name="T63" fmla="*/ 802 h 2330"/>
                <a:gd name="T64" fmla="*/ 792 w 1438"/>
                <a:gd name="T65" fmla="*/ 776 h 2330"/>
                <a:gd name="T66" fmla="*/ 772 w 1438"/>
                <a:gd name="T67" fmla="*/ 772 h 2330"/>
                <a:gd name="T68" fmla="*/ 744 w 1438"/>
                <a:gd name="T69" fmla="*/ 734 h 2330"/>
                <a:gd name="T70" fmla="*/ 744 w 1438"/>
                <a:gd name="T71" fmla="*/ 704 h 2330"/>
                <a:gd name="T72" fmla="*/ 704 w 1438"/>
                <a:gd name="T73" fmla="*/ 646 h 2330"/>
                <a:gd name="T74" fmla="*/ 680 w 1438"/>
                <a:gd name="T75" fmla="*/ 590 h 2330"/>
                <a:gd name="T76" fmla="*/ 648 w 1438"/>
                <a:gd name="T77" fmla="*/ 570 h 2330"/>
                <a:gd name="T78" fmla="*/ 608 w 1438"/>
                <a:gd name="T79" fmla="*/ 518 h 2330"/>
                <a:gd name="T80" fmla="*/ 628 w 1438"/>
                <a:gd name="T81" fmla="*/ 510 h 2330"/>
                <a:gd name="T82" fmla="*/ 618 w 1438"/>
                <a:gd name="T83" fmla="*/ 490 h 2330"/>
                <a:gd name="T84" fmla="*/ 624 w 1438"/>
                <a:gd name="T85" fmla="*/ 450 h 2330"/>
                <a:gd name="T86" fmla="*/ 606 w 1438"/>
                <a:gd name="T87" fmla="*/ 400 h 2330"/>
                <a:gd name="T88" fmla="*/ 436 w 1438"/>
                <a:gd name="T89" fmla="*/ 0 h 2330"/>
                <a:gd name="T90" fmla="*/ 280 w 1438"/>
                <a:gd name="T91" fmla="*/ 760 h 2330"/>
                <a:gd name="T92" fmla="*/ 282 w 1438"/>
                <a:gd name="T93" fmla="*/ 810 h 2330"/>
                <a:gd name="T94" fmla="*/ 274 w 1438"/>
                <a:gd name="T95" fmla="*/ 878 h 2330"/>
                <a:gd name="T96" fmla="*/ 300 w 1438"/>
                <a:gd name="T97" fmla="*/ 956 h 2330"/>
                <a:gd name="T98" fmla="*/ 346 w 1438"/>
                <a:gd name="T99" fmla="*/ 1022 h 2330"/>
                <a:gd name="T100" fmla="*/ 278 w 1438"/>
                <a:gd name="T101" fmla="*/ 1126 h 2330"/>
                <a:gd name="T102" fmla="*/ 226 w 1438"/>
                <a:gd name="T103" fmla="*/ 1200 h 2330"/>
                <a:gd name="T104" fmla="*/ 212 w 1438"/>
                <a:gd name="T105" fmla="*/ 1236 h 2330"/>
                <a:gd name="T106" fmla="*/ 164 w 1438"/>
                <a:gd name="T107" fmla="*/ 1276 h 2330"/>
                <a:gd name="T108" fmla="*/ 120 w 1438"/>
                <a:gd name="T109" fmla="*/ 1334 h 2330"/>
                <a:gd name="T110" fmla="*/ 110 w 1438"/>
                <a:gd name="T111" fmla="*/ 1400 h 2330"/>
                <a:gd name="T112" fmla="*/ 152 w 1438"/>
                <a:gd name="T113" fmla="*/ 1424 h 2330"/>
                <a:gd name="T114" fmla="*/ 156 w 1438"/>
                <a:gd name="T115" fmla="*/ 1452 h 2330"/>
                <a:gd name="T116" fmla="*/ 146 w 1438"/>
                <a:gd name="T117" fmla="*/ 1490 h 2330"/>
                <a:gd name="T118" fmla="*/ 116 w 1438"/>
                <a:gd name="T119" fmla="*/ 1544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8" h="2330">
                  <a:moveTo>
                    <a:pt x="6" y="2094"/>
                  </a:moveTo>
                  <a:lnTo>
                    <a:pt x="358" y="2166"/>
                  </a:lnTo>
                  <a:lnTo>
                    <a:pt x="658" y="2220"/>
                  </a:lnTo>
                  <a:lnTo>
                    <a:pt x="746" y="2238"/>
                  </a:lnTo>
                  <a:lnTo>
                    <a:pt x="1062" y="2290"/>
                  </a:lnTo>
                  <a:lnTo>
                    <a:pt x="1326" y="2330"/>
                  </a:lnTo>
                  <a:lnTo>
                    <a:pt x="1438" y="1570"/>
                  </a:lnTo>
                  <a:lnTo>
                    <a:pt x="1418" y="1552"/>
                  </a:lnTo>
                  <a:lnTo>
                    <a:pt x="1408" y="1530"/>
                  </a:lnTo>
                  <a:lnTo>
                    <a:pt x="1408" y="1530"/>
                  </a:lnTo>
                  <a:lnTo>
                    <a:pt x="1404" y="1516"/>
                  </a:lnTo>
                  <a:lnTo>
                    <a:pt x="1398" y="1504"/>
                  </a:lnTo>
                  <a:lnTo>
                    <a:pt x="1394" y="1496"/>
                  </a:lnTo>
                  <a:lnTo>
                    <a:pt x="1394" y="1496"/>
                  </a:lnTo>
                  <a:lnTo>
                    <a:pt x="1384" y="1490"/>
                  </a:lnTo>
                  <a:lnTo>
                    <a:pt x="1380" y="1490"/>
                  </a:lnTo>
                  <a:lnTo>
                    <a:pt x="1374" y="1490"/>
                  </a:lnTo>
                  <a:lnTo>
                    <a:pt x="1374" y="1490"/>
                  </a:lnTo>
                  <a:lnTo>
                    <a:pt x="1370" y="1492"/>
                  </a:lnTo>
                  <a:lnTo>
                    <a:pt x="1366" y="1496"/>
                  </a:lnTo>
                  <a:lnTo>
                    <a:pt x="1356" y="1506"/>
                  </a:lnTo>
                  <a:lnTo>
                    <a:pt x="1348" y="1518"/>
                  </a:lnTo>
                  <a:lnTo>
                    <a:pt x="1342" y="1530"/>
                  </a:lnTo>
                  <a:lnTo>
                    <a:pt x="1342" y="1530"/>
                  </a:lnTo>
                  <a:lnTo>
                    <a:pt x="1344" y="1536"/>
                  </a:lnTo>
                  <a:lnTo>
                    <a:pt x="1344" y="1540"/>
                  </a:lnTo>
                  <a:lnTo>
                    <a:pt x="1342" y="1542"/>
                  </a:lnTo>
                  <a:lnTo>
                    <a:pt x="1342" y="1542"/>
                  </a:lnTo>
                  <a:lnTo>
                    <a:pt x="1340" y="1544"/>
                  </a:lnTo>
                  <a:lnTo>
                    <a:pt x="1336" y="1542"/>
                  </a:lnTo>
                  <a:lnTo>
                    <a:pt x="1324" y="1538"/>
                  </a:lnTo>
                  <a:lnTo>
                    <a:pt x="1314" y="1534"/>
                  </a:lnTo>
                  <a:lnTo>
                    <a:pt x="1306" y="1530"/>
                  </a:lnTo>
                  <a:lnTo>
                    <a:pt x="1306" y="1530"/>
                  </a:lnTo>
                  <a:lnTo>
                    <a:pt x="1296" y="1534"/>
                  </a:lnTo>
                  <a:lnTo>
                    <a:pt x="1290" y="1536"/>
                  </a:lnTo>
                  <a:lnTo>
                    <a:pt x="1286" y="1536"/>
                  </a:lnTo>
                  <a:lnTo>
                    <a:pt x="1286" y="1536"/>
                  </a:lnTo>
                  <a:lnTo>
                    <a:pt x="1282" y="1534"/>
                  </a:lnTo>
                  <a:lnTo>
                    <a:pt x="1276" y="1532"/>
                  </a:lnTo>
                  <a:lnTo>
                    <a:pt x="1270" y="1528"/>
                  </a:lnTo>
                  <a:lnTo>
                    <a:pt x="1266" y="1526"/>
                  </a:lnTo>
                  <a:lnTo>
                    <a:pt x="1266" y="1526"/>
                  </a:lnTo>
                  <a:lnTo>
                    <a:pt x="1258" y="1524"/>
                  </a:lnTo>
                  <a:lnTo>
                    <a:pt x="1246" y="1526"/>
                  </a:lnTo>
                  <a:lnTo>
                    <a:pt x="1236" y="1526"/>
                  </a:lnTo>
                  <a:lnTo>
                    <a:pt x="1228" y="1526"/>
                  </a:lnTo>
                  <a:lnTo>
                    <a:pt x="1228" y="1526"/>
                  </a:lnTo>
                  <a:lnTo>
                    <a:pt x="1218" y="1522"/>
                  </a:lnTo>
                  <a:lnTo>
                    <a:pt x="1208" y="1518"/>
                  </a:lnTo>
                  <a:lnTo>
                    <a:pt x="1196" y="1512"/>
                  </a:lnTo>
                  <a:lnTo>
                    <a:pt x="1186" y="1510"/>
                  </a:lnTo>
                  <a:lnTo>
                    <a:pt x="1186" y="1510"/>
                  </a:lnTo>
                  <a:lnTo>
                    <a:pt x="1180" y="1512"/>
                  </a:lnTo>
                  <a:lnTo>
                    <a:pt x="1176" y="1514"/>
                  </a:lnTo>
                  <a:lnTo>
                    <a:pt x="1176" y="1514"/>
                  </a:lnTo>
                  <a:lnTo>
                    <a:pt x="1166" y="1522"/>
                  </a:lnTo>
                  <a:lnTo>
                    <a:pt x="1162" y="1528"/>
                  </a:lnTo>
                  <a:lnTo>
                    <a:pt x="1156" y="1530"/>
                  </a:lnTo>
                  <a:lnTo>
                    <a:pt x="1156" y="1530"/>
                  </a:lnTo>
                  <a:lnTo>
                    <a:pt x="1146" y="1532"/>
                  </a:lnTo>
                  <a:lnTo>
                    <a:pt x="1138" y="1530"/>
                  </a:lnTo>
                  <a:lnTo>
                    <a:pt x="1116" y="1524"/>
                  </a:lnTo>
                  <a:lnTo>
                    <a:pt x="1116" y="1524"/>
                  </a:lnTo>
                  <a:lnTo>
                    <a:pt x="1100" y="1520"/>
                  </a:lnTo>
                  <a:lnTo>
                    <a:pt x="1088" y="1516"/>
                  </a:lnTo>
                  <a:lnTo>
                    <a:pt x="1078" y="1516"/>
                  </a:lnTo>
                  <a:lnTo>
                    <a:pt x="1078" y="1516"/>
                  </a:lnTo>
                  <a:lnTo>
                    <a:pt x="1068" y="1520"/>
                  </a:lnTo>
                  <a:lnTo>
                    <a:pt x="1062" y="1522"/>
                  </a:lnTo>
                  <a:lnTo>
                    <a:pt x="1058" y="1526"/>
                  </a:lnTo>
                  <a:lnTo>
                    <a:pt x="1058" y="1526"/>
                  </a:lnTo>
                  <a:lnTo>
                    <a:pt x="1056" y="1530"/>
                  </a:lnTo>
                  <a:lnTo>
                    <a:pt x="1056" y="1536"/>
                  </a:lnTo>
                  <a:lnTo>
                    <a:pt x="1056" y="1542"/>
                  </a:lnTo>
                  <a:lnTo>
                    <a:pt x="1054" y="1546"/>
                  </a:lnTo>
                  <a:lnTo>
                    <a:pt x="1054" y="1546"/>
                  </a:lnTo>
                  <a:lnTo>
                    <a:pt x="1052" y="1548"/>
                  </a:lnTo>
                  <a:lnTo>
                    <a:pt x="1048" y="1550"/>
                  </a:lnTo>
                  <a:lnTo>
                    <a:pt x="1048" y="1550"/>
                  </a:lnTo>
                  <a:lnTo>
                    <a:pt x="1042" y="1548"/>
                  </a:lnTo>
                  <a:lnTo>
                    <a:pt x="1036" y="1542"/>
                  </a:lnTo>
                  <a:lnTo>
                    <a:pt x="1028" y="1530"/>
                  </a:lnTo>
                  <a:lnTo>
                    <a:pt x="1028" y="1530"/>
                  </a:lnTo>
                  <a:lnTo>
                    <a:pt x="1022" y="1520"/>
                  </a:lnTo>
                  <a:lnTo>
                    <a:pt x="1016" y="1510"/>
                  </a:lnTo>
                  <a:lnTo>
                    <a:pt x="1016" y="1510"/>
                  </a:lnTo>
                  <a:lnTo>
                    <a:pt x="1018" y="1506"/>
                  </a:lnTo>
                  <a:lnTo>
                    <a:pt x="1018" y="1500"/>
                  </a:lnTo>
                  <a:lnTo>
                    <a:pt x="1020" y="1496"/>
                  </a:lnTo>
                  <a:lnTo>
                    <a:pt x="1020" y="1492"/>
                  </a:lnTo>
                  <a:lnTo>
                    <a:pt x="1020" y="1492"/>
                  </a:lnTo>
                  <a:lnTo>
                    <a:pt x="1018" y="1486"/>
                  </a:lnTo>
                  <a:lnTo>
                    <a:pt x="1014" y="1482"/>
                  </a:lnTo>
                  <a:lnTo>
                    <a:pt x="1012" y="1476"/>
                  </a:lnTo>
                  <a:lnTo>
                    <a:pt x="1010" y="1472"/>
                  </a:lnTo>
                  <a:lnTo>
                    <a:pt x="1010" y="1472"/>
                  </a:lnTo>
                  <a:lnTo>
                    <a:pt x="1010" y="1452"/>
                  </a:lnTo>
                  <a:lnTo>
                    <a:pt x="1010" y="1452"/>
                  </a:lnTo>
                  <a:lnTo>
                    <a:pt x="1008" y="1434"/>
                  </a:lnTo>
                  <a:lnTo>
                    <a:pt x="1006" y="1426"/>
                  </a:lnTo>
                  <a:lnTo>
                    <a:pt x="1004" y="1418"/>
                  </a:lnTo>
                  <a:lnTo>
                    <a:pt x="1004" y="1418"/>
                  </a:lnTo>
                  <a:lnTo>
                    <a:pt x="994" y="1406"/>
                  </a:lnTo>
                  <a:lnTo>
                    <a:pt x="988" y="1402"/>
                  </a:lnTo>
                  <a:lnTo>
                    <a:pt x="982" y="1398"/>
                  </a:lnTo>
                  <a:lnTo>
                    <a:pt x="982" y="1398"/>
                  </a:lnTo>
                  <a:lnTo>
                    <a:pt x="978" y="1400"/>
                  </a:lnTo>
                  <a:lnTo>
                    <a:pt x="972" y="1402"/>
                  </a:lnTo>
                  <a:lnTo>
                    <a:pt x="966" y="1404"/>
                  </a:lnTo>
                  <a:lnTo>
                    <a:pt x="962" y="1404"/>
                  </a:lnTo>
                  <a:lnTo>
                    <a:pt x="962" y="1404"/>
                  </a:lnTo>
                  <a:lnTo>
                    <a:pt x="958" y="1402"/>
                  </a:lnTo>
                  <a:lnTo>
                    <a:pt x="954" y="1396"/>
                  </a:lnTo>
                  <a:lnTo>
                    <a:pt x="948" y="1386"/>
                  </a:lnTo>
                  <a:lnTo>
                    <a:pt x="948" y="1386"/>
                  </a:lnTo>
                  <a:lnTo>
                    <a:pt x="944" y="1376"/>
                  </a:lnTo>
                  <a:lnTo>
                    <a:pt x="942" y="1366"/>
                  </a:lnTo>
                  <a:lnTo>
                    <a:pt x="942" y="1366"/>
                  </a:lnTo>
                  <a:lnTo>
                    <a:pt x="944" y="1358"/>
                  </a:lnTo>
                  <a:lnTo>
                    <a:pt x="946" y="1352"/>
                  </a:lnTo>
                  <a:lnTo>
                    <a:pt x="950" y="1344"/>
                  </a:lnTo>
                  <a:lnTo>
                    <a:pt x="950" y="1338"/>
                  </a:lnTo>
                  <a:lnTo>
                    <a:pt x="950" y="1338"/>
                  </a:lnTo>
                  <a:lnTo>
                    <a:pt x="950" y="1330"/>
                  </a:lnTo>
                  <a:lnTo>
                    <a:pt x="950" y="1320"/>
                  </a:lnTo>
                  <a:lnTo>
                    <a:pt x="950" y="1320"/>
                  </a:lnTo>
                  <a:lnTo>
                    <a:pt x="946" y="1310"/>
                  </a:lnTo>
                  <a:lnTo>
                    <a:pt x="944" y="1300"/>
                  </a:lnTo>
                  <a:lnTo>
                    <a:pt x="944" y="1300"/>
                  </a:lnTo>
                  <a:lnTo>
                    <a:pt x="936" y="1290"/>
                  </a:lnTo>
                  <a:lnTo>
                    <a:pt x="928" y="1280"/>
                  </a:lnTo>
                  <a:lnTo>
                    <a:pt x="928" y="1280"/>
                  </a:lnTo>
                  <a:lnTo>
                    <a:pt x="924" y="1270"/>
                  </a:lnTo>
                  <a:lnTo>
                    <a:pt x="918" y="1258"/>
                  </a:lnTo>
                  <a:lnTo>
                    <a:pt x="914" y="1240"/>
                  </a:lnTo>
                  <a:lnTo>
                    <a:pt x="906" y="1188"/>
                  </a:lnTo>
                  <a:lnTo>
                    <a:pt x="906" y="1188"/>
                  </a:lnTo>
                  <a:lnTo>
                    <a:pt x="908" y="1172"/>
                  </a:lnTo>
                  <a:lnTo>
                    <a:pt x="908" y="1158"/>
                  </a:lnTo>
                  <a:lnTo>
                    <a:pt x="906" y="1148"/>
                  </a:lnTo>
                  <a:lnTo>
                    <a:pt x="906" y="1148"/>
                  </a:lnTo>
                  <a:lnTo>
                    <a:pt x="902" y="1144"/>
                  </a:lnTo>
                  <a:lnTo>
                    <a:pt x="896" y="1138"/>
                  </a:lnTo>
                  <a:lnTo>
                    <a:pt x="890" y="1134"/>
                  </a:lnTo>
                  <a:lnTo>
                    <a:pt x="886" y="1130"/>
                  </a:lnTo>
                  <a:lnTo>
                    <a:pt x="886" y="1130"/>
                  </a:lnTo>
                  <a:lnTo>
                    <a:pt x="886" y="1120"/>
                  </a:lnTo>
                  <a:lnTo>
                    <a:pt x="886" y="1114"/>
                  </a:lnTo>
                  <a:lnTo>
                    <a:pt x="884" y="1112"/>
                  </a:lnTo>
                  <a:lnTo>
                    <a:pt x="884" y="1112"/>
                  </a:lnTo>
                  <a:lnTo>
                    <a:pt x="884" y="1112"/>
                  </a:lnTo>
                  <a:lnTo>
                    <a:pt x="866" y="1120"/>
                  </a:lnTo>
                  <a:lnTo>
                    <a:pt x="846" y="1134"/>
                  </a:lnTo>
                  <a:lnTo>
                    <a:pt x="822" y="1146"/>
                  </a:lnTo>
                  <a:lnTo>
                    <a:pt x="804" y="1156"/>
                  </a:lnTo>
                  <a:lnTo>
                    <a:pt x="804" y="1156"/>
                  </a:lnTo>
                  <a:lnTo>
                    <a:pt x="794" y="1160"/>
                  </a:lnTo>
                  <a:lnTo>
                    <a:pt x="790" y="1160"/>
                  </a:lnTo>
                  <a:lnTo>
                    <a:pt x="786" y="1160"/>
                  </a:lnTo>
                  <a:lnTo>
                    <a:pt x="786" y="1160"/>
                  </a:lnTo>
                  <a:lnTo>
                    <a:pt x="778" y="1154"/>
                  </a:lnTo>
                  <a:lnTo>
                    <a:pt x="772" y="1146"/>
                  </a:lnTo>
                  <a:lnTo>
                    <a:pt x="766" y="1134"/>
                  </a:lnTo>
                  <a:lnTo>
                    <a:pt x="766" y="1134"/>
                  </a:lnTo>
                  <a:lnTo>
                    <a:pt x="756" y="1132"/>
                  </a:lnTo>
                  <a:lnTo>
                    <a:pt x="748" y="1130"/>
                  </a:lnTo>
                  <a:lnTo>
                    <a:pt x="744" y="1126"/>
                  </a:lnTo>
                  <a:lnTo>
                    <a:pt x="744" y="1126"/>
                  </a:lnTo>
                  <a:lnTo>
                    <a:pt x="744" y="1122"/>
                  </a:lnTo>
                  <a:lnTo>
                    <a:pt x="744" y="1116"/>
                  </a:lnTo>
                  <a:lnTo>
                    <a:pt x="750" y="1104"/>
                  </a:lnTo>
                  <a:lnTo>
                    <a:pt x="750" y="1104"/>
                  </a:lnTo>
                  <a:lnTo>
                    <a:pt x="758" y="1096"/>
                  </a:lnTo>
                  <a:lnTo>
                    <a:pt x="762" y="1090"/>
                  </a:lnTo>
                  <a:lnTo>
                    <a:pt x="764" y="1086"/>
                  </a:lnTo>
                  <a:lnTo>
                    <a:pt x="764" y="1086"/>
                  </a:lnTo>
                  <a:lnTo>
                    <a:pt x="764" y="1082"/>
                  </a:lnTo>
                  <a:lnTo>
                    <a:pt x="762" y="1076"/>
                  </a:lnTo>
                  <a:lnTo>
                    <a:pt x="758" y="1066"/>
                  </a:lnTo>
                  <a:lnTo>
                    <a:pt x="758" y="1066"/>
                  </a:lnTo>
                  <a:lnTo>
                    <a:pt x="760" y="1060"/>
                  </a:lnTo>
                  <a:lnTo>
                    <a:pt x="762" y="1056"/>
                  </a:lnTo>
                  <a:lnTo>
                    <a:pt x="770" y="1046"/>
                  </a:lnTo>
                  <a:lnTo>
                    <a:pt x="770" y="1046"/>
                  </a:lnTo>
                  <a:lnTo>
                    <a:pt x="774" y="1046"/>
                  </a:lnTo>
                  <a:lnTo>
                    <a:pt x="780" y="1044"/>
                  </a:lnTo>
                  <a:lnTo>
                    <a:pt x="786" y="1044"/>
                  </a:lnTo>
                  <a:lnTo>
                    <a:pt x="788" y="1042"/>
                  </a:lnTo>
                  <a:lnTo>
                    <a:pt x="788" y="1042"/>
                  </a:lnTo>
                  <a:lnTo>
                    <a:pt x="794" y="1034"/>
                  </a:lnTo>
                  <a:lnTo>
                    <a:pt x="796" y="1024"/>
                  </a:lnTo>
                  <a:lnTo>
                    <a:pt x="796" y="1012"/>
                  </a:lnTo>
                  <a:lnTo>
                    <a:pt x="796" y="1004"/>
                  </a:lnTo>
                  <a:lnTo>
                    <a:pt x="796" y="1004"/>
                  </a:lnTo>
                  <a:lnTo>
                    <a:pt x="794" y="998"/>
                  </a:lnTo>
                  <a:lnTo>
                    <a:pt x="790" y="994"/>
                  </a:lnTo>
                  <a:lnTo>
                    <a:pt x="786" y="988"/>
                  </a:lnTo>
                  <a:lnTo>
                    <a:pt x="786" y="984"/>
                  </a:lnTo>
                  <a:lnTo>
                    <a:pt x="786" y="984"/>
                  </a:lnTo>
                  <a:lnTo>
                    <a:pt x="786" y="980"/>
                  </a:lnTo>
                  <a:lnTo>
                    <a:pt x="790" y="974"/>
                  </a:lnTo>
                  <a:lnTo>
                    <a:pt x="792" y="968"/>
                  </a:lnTo>
                  <a:lnTo>
                    <a:pt x="794" y="964"/>
                  </a:lnTo>
                  <a:lnTo>
                    <a:pt x="794" y="964"/>
                  </a:lnTo>
                  <a:lnTo>
                    <a:pt x="794" y="960"/>
                  </a:lnTo>
                  <a:lnTo>
                    <a:pt x="792" y="954"/>
                  </a:lnTo>
                  <a:lnTo>
                    <a:pt x="790" y="950"/>
                  </a:lnTo>
                  <a:lnTo>
                    <a:pt x="788" y="944"/>
                  </a:lnTo>
                  <a:lnTo>
                    <a:pt x="788" y="944"/>
                  </a:lnTo>
                  <a:lnTo>
                    <a:pt x="792" y="940"/>
                  </a:lnTo>
                  <a:lnTo>
                    <a:pt x="796" y="936"/>
                  </a:lnTo>
                  <a:lnTo>
                    <a:pt x="804" y="926"/>
                  </a:lnTo>
                  <a:lnTo>
                    <a:pt x="804" y="926"/>
                  </a:lnTo>
                  <a:lnTo>
                    <a:pt x="808" y="914"/>
                  </a:lnTo>
                  <a:lnTo>
                    <a:pt x="810" y="906"/>
                  </a:lnTo>
                  <a:lnTo>
                    <a:pt x="830" y="866"/>
                  </a:lnTo>
                  <a:lnTo>
                    <a:pt x="852" y="808"/>
                  </a:lnTo>
                  <a:lnTo>
                    <a:pt x="832" y="800"/>
                  </a:lnTo>
                  <a:lnTo>
                    <a:pt x="832" y="800"/>
                  </a:lnTo>
                  <a:lnTo>
                    <a:pt x="822" y="802"/>
                  </a:lnTo>
                  <a:lnTo>
                    <a:pt x="812" y="802"/>
                  </a:lnTo>
                  <a:lnTo>
                    <a:pt x="806" y="802"/>
                  </a:lnTo>
                  <a:lnTo>
                    <a:pt x="806" y="802"/>
                  </a:lnTo>
                  <a:lnTo>
                    <a:pt x="796" y="798"/>
                  </a:lnTo>
                  <a:lnTo>
                    <a:pt x="790" y="794"/>
                  </a:lnTo>
                  <a:lnTo>
                    <a:pt x="788" y="790"/>
                  </a:lnTo>
                  <a:lnTo>
                    <a:pt x="788" y="790"/>
                  </a:lnTo>
                  <a:lnTo>
                    <a:pt x="788" y="786"/>
                  </a:lnTo>
                  <a:lnTo>
                    <a:pt x="790" y="780"/>
                  </a:lnTo>
                  <a:lnTo>
                    <a:pt x="792" y="776"/>
                  </a:lnTo>
                  <a:lnTo>
                    <a:pt x="790" y="772"/>
                  </a:lnTo>
                  <a:lnTo>
                    <a:pt x="790" y="772"/>
                  </a:lnTo>
                  <a:lnTo>
                    <a:pt x="788" y="770"/>
                  </a:lnTo>
                  <a:lnTo>
                    <a:pt x="782" y="770"/>
                  </a:lnTo>
                  <a:lnTo>
                    <a:pt x="776" y="772"/>
                  </a:lnTo>
                  <a:lnTo>
                    <a:pt x="772" y="772"/>
                  </a:lnTo>
                  <a:lnTo>
                    <a:pt x="772" y="772"/>
                  </a:lnTo>
                  <a:lnTo>
                    <a:pt x="768" y="768"/>
                  </a:lnTo>
                  <a:lnTo>
                    <a:pt x="766" y="762"/>
                  </a:lnTo>
                  <a:lnTo>
                    <a:pt x="762" y="750"/>
                  </a:lnTo>
                  <a:lnTo>
                    <a:pt x="762" y="750"/>
                  </a:lnTo>
                  <a:lnTo>
                    <a:pt x="752" y="742"/>
                  </a:lnTo>
                  <a:lnTo>
                    <a:pt x="748" y="738"/>
                  </a:lnTo>
                  <a:lnTo>
                    <a:pt x="744" y="734"/>
                  </a:lnTo>
                  <a:lnTo>
                    <a:pt x="744" y="734"/>
                  </a:lnTo>
                  <a:lnTo>
                    <a:pt x="740" y="724"/>
                  </a:lnTo>
                  <a:lnTo>
                    <a:pt x="740" y="712"/>
                  </a:lnTo>
                  <a:lnTo>
                    <a:pt x="740" y="712"/>
                  </a:lnTo>
                  <a:lnTo>
                    <a:pt x="742" y="708"/>
                  </a:lnTo>
                  <a:lnTo>
                    <a:pt x="744" y="704"/>
                  </a:lnTo>
                  <a:lnTo>
                    <a:pt x="744" y="704"/>
                  </a:lnTo>
                  <a:lnTo>
                    <a:pt x="742" y="698"/>
                  </a:lnTo>
                  <a:lnTo>
                    <a:pt x="738" y="694"/>
                  </a:lnTo>
                  <a:lnTo>
                    <a:pt x="728" y="684"/>
                  </a:lnTo>
                  <a:lnTo>
                    <a:pt x="728" y="684"/>
                  </a:lnTo>
                  <a:lnTo>
                    <a:pt x="716" y="666"/>
                  </a:lnTo>
                  <a:lnTo>
                    <a:pt x="704" y="646"/>
                  </a:lnTo>
                  <a:lnTo>
                    <a:pt x="704" y="646"/>
                  </a:lnTo>
                  <a:lnTo>
                    <a:pt x="696" y="624"/>
                  </a:lnTo>
                  <a:lnTo>
                    <a:pt x="696" y="624"/>
                  </a:lnTo>
                  <a:lnTo>
                    <a:pt x="690" y="616"/>
                  </a:lnTo>
                  <a:lnTo>
                    <a:pt x="684" y="606"/>
                  </a:lnTo>
                  <a:lnTo>
                    <a:pt x="684" y="606"/>
                  </a:lnTo>
                  <a:lnTo>
                    <a:pt x="680" y="596"/>
                  </a:lnTo>
                  <a:lnTo>
                    <a:pt x="680" y="590"/>
                  </a:lnTo>
                  <a:lnTo>
                    <a:pt x="678" y="586"/>
                  </a:lnTo>
                  <a:lnTo>
                    <a:pt x="678" y="586"/>
                  </a:lnTo>
                  <a:lnTo>
                    <a:pt x="672" y="582"/>
                  </a:lnTo>
                  <a:lnTo>
                    <a:pt x="662" y="578"/>
                  </a:lnTo>
                  <a:lnTo>
                    <a:pt x="654" y="574"/>
                  </a:lnTo>
                  <a:lnTo>
                    <a:pt x="648" y="570"/>
                  </a:lnTo>
                  <a:lnTo>
                    <a:pt x="648" y="570"/>
                  </a:lnTo>
                  <a:lnTo>
                    <a:pt x="644" y="560"/>
                  </a:lnTo>
                  <a:lnTo>
                    <a:pt x="640" y="550"/>
                  </a:lnTo>
                  <a:lnTo>
                    <a:pt x="640" y="550"/>
                  </a:lnTo>
                  <a:lnTo>
                    <a:pt x="632" y="542"/>
                  </a:lnTo>
                  <a:lnTo>
                    <a:pt x="620" y="532"/>
                  </a:lnTo>
                  <a:lnTo>
                    <a:pt x="610" y="522"/>
                  </a:lnTo>
                  <a:lnTo>
                    <a:pt x="608" y="518"/>
                  </a:lnTo>
                  <a:lnTo>
                    <a:pt x="608" y="514"/>
                  </a:lnTo>
                  <a:lnTo>
                    <a:pt x="608" y="514"/>
                  </a:lnTo>
                  <a:lnTo>
                    <a:pt x="610" y="512"/>
                  </a:lnTo>
                  <a:lnTo>
                    <a:pt x="612" y="512"/>
                  </a:lnTo>
                  <a:lnTo>
                    <a:pt x="618" y="512"/>
                  </a:lnTo>
                  <a:lnTo>
                    <a:pt x="624" y="512"/>
                  </a:lnTo>
                  <a:lnTo>
                    <a:pt x="628" y="510"/>
                  </a:lnTo>
                  <a:lnTo>
                    <a:pt x="628" y="510"/>
                  </a:lnTo>
                  <a:lnTo>
                    <a:pt x="628" y="510"/>
                  </a:lnTo>
                  <a:lnTo>
                    <a:pt x="628" y="506"/>
                  </a:lnTo>
                  <a:lnTo>
                    <a:pt x="624" y="500"/>
                  </a:lnTo>
                  <a:lnTo>
                    <a:pt x="620" y="496"/>
                  </a:lnTo>
                  <a:lnTo>
                    <a:pt x="618" y="490"/>
                  </a:lnTo>
                  <a:lnTo>
                    <a:pt x="618" y="490"/>
                  </a:lnTo>
                  <a:lnTo>
                    <a:pt x="618" y="486"/>
                  </a:lnTo>
                  <a:lnTo>
                    <a:pt x="622" y="480"/>
                  </a:lnTo>
                  <a:lnTo>
                    <a:pt x="624" y="474"/>
                  </a:lnTo>
                  <a:lnTo>
                    <a:pt x="626" y="470"/>
                  </a:lnTo>
                  <a:lnTo>
                    <a:pt x="626" y="470"/>
                  </a:lnTo>
                  <a:lnTo>
                    <a:pt x="626" y="460"/>
                  </a:lnTo>
                  <a:lnTo>
                    <a:pt x="624" y="450"/>
                  </a:lnTo>
                  <a:lnTo>
                    <a:pt x="624" y="450"/>
                  </a:lnTo>
                  <a:lnTo>
                    <a:pt x="614" y="430"/>
                  </a:lnTo>
                  <a:lnTo>
                    <a:pt x="610" y="418"/>
                  </a:lnTo>
                  <a:lnTo>
                    <a:pt x="606" y="410"/>
                  </a:lnTo>
                  <a:lnTo>
                    <a:pt x="606" y="410"/>
                  </a:lnTo>
                  <a:lnTo>
                    <a:pt x="606" y="400"/>
                  </a:lnTo>
                  <a:lnTo>
                    <a:pt x="606" y="400"/>
                  </a:lnTo>
                  <a:lnTo>
                    <a:pt x="600" y="384"/>
                  </a:lnTo>
                  <a:lnTo>
                    <a:pt x="588" y="364"/>
                  </a:lnTo>
                  <a:lnTo>
                    <a:pt x="574" y="342"/>
                  </a:lnTo>
                  <a:lnTo>
                    <a:pt x="632" y="52"/>
                  </a:lnTo>
                  <a:lnTo>
                    <a:pt x="634" y="42"/>
                  </a:lnTo>
                  <a:lnTo>
                    <a:pt x="590" y="32"/>
                  </a:lnTo>
                  <a:lnTo>
                    <a:pt x="436" y="0"/>
                  </a:lnTo>
                  <a:lnTo>
                    <a:pt x="434" y="12"/>
                  </a:lnTo>
                  <a:lnTo>
                    <a:pt x="288" y="698"/>
                  </a:lnTo>
                  <a:lnTo>
                    <a:pt x="288" y="698"/>
                  </a:lnTo>
                  <a:lnTo>
                    <a:pt x="286" y="724"/>
                  </a:lnTo>
                  <a:lnTo>
                    <a:pt x="284" y="744"/>
                  </a:lnTo>
                  <a:lnTo>
                    <a:pt x="280" y="760"/>
                  </a:lnTo>
                  <a:lnTo>
                    <a:pt x="280" y="760"/>
                  </a:lnTo>
                  <a:lnTo>
                    <a:pt x="274" y="770"/>
                  </a:lnTo>
                  <a:lnTo>
                    <a:pt x="272" y="774"/>
                  </a:lnTo>
                  <a:lnTo>
                    <a:pt x="270" y="778"/>
                  </a:lnTo>
                  <a:lnTo>
                    <a:pt x="270" y="778"/>
                  </a:lnTo>
                  <a:lnTo>
                    <a:pt x="272" y="788"/>
                  </a:lnTo>
                  <a:lnTo>
                    <a:pt x="276" y="798"/>
                  </a:lnTo>
                  <a:lnTo>
                    <a:pt x="282" y="810"/>
                  </a:lnTo>
                  <a:lnTo>
                    <a:pt x="284" y="818"/>
                  </a:lnTo>
                  <a:lnTo>
                    <a:pt x="284" y="818"/>
                  </a:lnTo>
                  <a:lnTo>
                    <a:pt x="282" y="832"/>
                  </a:lnTo>
                  <a:lnTo>
                    <a:pt x="280" y="848"/>
                  </a:lnTo>
                  <a:lnTo>
                    <a:pt x="276" y="866"/>
                  </a:lnTo>
                  <a:lnTo>
                    <a:pt x="274" y="878"/>
                  </a:lnTo>
                  <a:lnTo>
                    <a:pt x="274" y="878"/>
                  </a:lnTo>
                  <a:lnTo>
                    <a:pt x="276" y="888"/>
                  </a:lnTo>
                  <a:lnTo>
                    <a:pt x="280" y="898"/>
                  </a:lnTo>
                  <a:lnTo>
                    <a:pt x="280" y="898"/>
                  </a:lnTo>
                  <a:lnTo>
                    <a:pt x="284" y="924"/>
                  </a:lnTo>
                  <a:lnTo>
                    <a:pt x="294" y="944"/>
                  </a:lnTo>
                  <a:lnTo>
                    <a:pt x="300" y="956"/>
                  </a:lnTo>
                  <a:lnTo>
                    <a:pt x="300" y="956"/>
                  </a:lnTo>
                  <a:lnTo>
                    <a:pt x="318" y="970"/>
                  </a:lnTo>
                  <a:lnTo>
                    <a:pt x="330" y="982"/>
                  </a:lnTo>
                  <a:lnTo>
                    <a:pt x="338" y="992"/>
                  </a:lnTo>
                  <a:lnTo>
                    <a:pt x="338" y="992"/>
                  </a:lnTo>
                  <a:lnTo>
                    <a:pt x="342" y="1000"/>
                  </a:lnTo>
                  <a:lnTo>
                    <a:pt x="344" y="1012"/>
                  </a:lnTo>
                  <a:lnTo>
                    <a:pt x="346" y="1022"/>
                  </a:lnTo>
                  <a:lnTo>
                    <a:pt x="346" y="1032"/>
                  </a:lnTo>
                  <a:lnTo>
                    <a:pt x="346" y="1032"/>
                  </a:lnTo>
                  <a:lnTo>
                    <a:pt x="340" y="1042"/>
                  </a:lnTo>
                  <a:lnTo>
                    <a:pt x="334" y="1050"/>
                  </a:lnTo>
                  <a:lnTo>
                    <a:pt x="290" y="1102"/>
                  </a:lnTo>
                  <a:lnTo>
                    <a:pt x="290" y="1102"/>
                  </a:lnTo>
                  <a:lnTo>
                    <a:pt x="278" y="1126"/>
                  </a:lnTo>
                  <a:lnTo>
                    <a:pt x="268" y="1146"/>
                  </a:lnTo>
                  <a:lnTo>
                    <a:pt x="260" y="1162"/>
                  </a:lnTo>
                  <a:lnTo>
                    <a:pt x="260" y="1162"/>
                  </a:lnTo>
                  <a:lnTo>
                    <a:pt x="252" y="1170"/>
                  </a:lnTo>
                  <a:lnTo>
                    <a:pt x="242" y="1180"/>
                  </a:lnTo>
                  <a:lnTo>
                    <a:pt x="232" y="1190"/>
                  </a:lnTo>
                  <a:lnTo>
                    <a:pt x="226" y="1200"/>
                  </a:lnTo>
                  <a:lnTo>
                    <a:pt x="226" y="1200"/>
                  </a:lnTo>
                  <a:lnTo>
                    <a:pt x="224" y="1208"/>
                  </a:lnTo>
                  <a:lnTo>
                    <a:pt x="224" y="1216"/>
                  </a:lnTo>
                  <a:lnTo>
                    <a:pt x="224" y="1216"/>
                  </a:lnTo>
                  <a:lnTo>
                    <a:pt x="218" y="1228"/>
                  </a:lnTo>
                  <a:lnTo>
                    <a:pt x="212" y="1236"/>
                  </a:lnTo>
                  <a:lnTo>
                    <a:pt x="212" y="1236"/>
                  </a:lnTo>
                  <a:lnTo>
                    <a:pt x="206" y="1244"/>
                  </a:lnTo>
                  <a:lnTo>
                    <a:pt x="196" y="1256"/>
                  </a:lnTo>
                  <a:lnTo>
                    <a:pt x="196" y="1256"/>
                  </a:lnTo>
                  <a:lnTo>
                    <a:pt x="178" y="1266"/>
                  </a:lnTo>
                  <a:lnTo>
                    <a:pt x="170" y="1272"/>
                  </a:lnTo>
                  <a:lnTo>
                    <a:pt x="164" y="1276"/>
                  </a:lnTo>
                  <a:lnTo>
                    <a:pt x="164" y="1276"/>
                  </a:lnTo>
                  <a:lnTo>
                    <a:pt x="156" y="1284"/>
                  </a:lnTo>
                  <a:lnTo>
                    <a:pt x="150" y="1296"/>
                  </a:lnTo>
                  <a:lnTo>
                    <a:pt x="138" y="1314"/>
                  </a:lnTo>
                  <a:lnTo>
                    <a:pt x="138" y="1314"/>
                  </a:lnTo>
                  <a:lnTo>
                    <a:pt x="128" y="1324"/>
                  </a:lnTo>
                  <a:lnTo>
                    <a:pt x="124" y="1328"/>
                  </a:lnTo>
                  <a:lnTo>
                    <a:pt x="120" y="1334"/>
                  </a:lnTo>
                  <a:lnTo>
                    <a:pt x="120" y="1334"/>
                  </a:lnTo>
                  <a:lnTo>
                    <a:pt x="114" y="1346"/>
                  </a:lnTo>
                  <a:lnTo>
                    <a:pt x="110" y="1362"/>
                  </a:lnTo>
                  <a:lnTo>
                    <a:pt x="106" y="1380"/>
                  </a:lnTo>
                  <a:lnTo>
                    <a:pt x="106" y="1394"/>
                  </a:lnTo>
                  <a:lnTo>
                    <a:pt x="106" y="1394"/>
                  </a:lnTo>
                  <a:lnTo>
                    <a:pt x="110" y="1400"/>
                  </a:lnTo>
                  <a:lnTo>
                    <a:pt x="114" y="1404"/>
                  </a:lnTo>
                  <a:lnTo>
                    <a:pt x="114" y="1404"/>
                  </a:lnTo>
                  <a:lnTo>
                    <a:pt x="124" y="1408"/>
                  </a:lnTo>
                  <a:lnTo>
                    <a:pt x="134" y="1410"/>
                  </a:lnTo>
                  <a:lnTo>
                    <a:pt x="134" y="1410"/>
                  </a:lnTo>
                  <a:lnTo>
                    <a:pt x="142" y="1416"/>
                  </a:lnTo>
                  <a:lnTo>
                    <a:pt x="152" y="1424"/>
                  </a:lnTo>
                  <a:lnTo>
                    <a:pt x="152" y="1424"/>
                  </a:lnTo>
                  <a:lnTo>
                    <a:pt x="158" y="1432"/>
                  </a:lnTo>
                  <a:lnTo>
                    <a:pt x="162" y="1438"/>
                  </a:lnTo>
                  <a:lnTo>
                    <a:pt x="164" y="1442"/>
                  </a:lnTo>
                  <a:lnTo>
                    <a:pt x="164" y="1442"/>
                  </a:lnTo>
                  <a:lnTo>
                    <a:pt x="160" y="1448"/>
                  </a:lnTo>
                  <a:lnTo>
                    <a:pt x="156" y="1452"/>
                  </a:lnTo>
                  <a:lnTo>
                    <a:pt x="152" y="1458"/>
                  </a:lnTo>
                  <a:lnTo>
                    <a:pt x="148" y="1464"/>
                  </a:lnTo>
                  <a:lnTo>
                    <a:pt x="148" y="1464"/>
                  </a:lnTo>
                  <a:lnTo>
                    <a:pt x="148" y="1468"/>
                  </a:lnTo>
                  <a:lnTo>
                    <a:pt x="146" y="1476"/>
                  </a:lnTo>
                  <a:lnTo>
                    <a:pt x="146" y="1490"/>
                  </a:lnTo>
                  <a:lnTo>
                    <a:pt x="146" y="1490"/>
                  </a:lnTo>
                  <a:lnTo>
                    <a:pt x="140" y="1510"/>
                  </a:lnTo>
                  <a:lnTo>
                    <a:pt x="134" y="1520"/>
                  </a:lnTo>
                  <a:lnTo>
                    <a:pt x="130" y="1530"/>
                  </a:lnTo>
                  <a:lnTo>
                    <a:pt x="130" y="1530"/>
                  </a:lnTo>
                  <a:lnTo>
                    <a:pt x="122" y="1534"/>
                  </a:lnTo>
                  <a:lnTo>
                    <a:pt x="122" y="1534"/>
                  </a:lnTo>
                  <a:lnTo>
                    <a:pt x="116" y="1544"/>
                  </a:lnTo>
                  <a:lnTo>
                    <a:pt x="112" y="1550"/>
                  </a:lnTo>
                  <a:lnTo>
                    <a:pt x="2" y="2084"/>
                  </a:lnTo>
                  <a:lnTo>
                    <a:pt x="0" y="2092"/>
                  </a:lnTo>
                  <a:lnTo>
                    <a:pt x="6" y="209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7"/>
            <p:cNvSpPr>
              <a:spLocks noEditPoints="1"/>
            </p:cNvSpPr>
            <p:nvPr/>
          </p:nvSpPr>
          <p:spPr bwMode="auto">
            <a:xfrm>
              <a:off x="2879" y="1143"/>
              <a:ext cx="1452" cy="2342"/>
            </a:xfrm>
            <a:custGeom>
              <a:avLst/>
              <a:gdLst>
                <a:gd name="T0" fmla="*/ 132 w 1452"/>
                <a:gd name="T1" fmla="*/ 1532 h 2342"/>
                <a:gd name="T2" fmla="*/ 166 w 1452"/>
                <a:gd name="T3" fmla="*/ 1448 h 2342"/>
                <a:gd name="T4" fmla="*/ 108 w 1452"/>
                <a:gd name="T5" fmla="*/ 1386 h 2342"/>
                <a:gd name="T6" fmla="*/ 176 w 1452"/>
                <a:gd name="T7" fmla="*/ 1272 h 2342"/>
                <a:gd name="T8" fmla="*/ 236 w 1452"/>
                <a:gd name="T9" fmla="*/ 1192 h 2342"/>
                <a:gd name="T10" fmla="*/ 348 w 1452"/>
                <a:gd name="T11" fmla="*/ 1018 h 2342"/>
                <a:gd name="T12" fmla="*/ 278 w 1452"/>
                <a:gd name="T13" fmla="*/ 892 h 2342"/>
                <a:gd name="T14" fmla="*/ 272 w 1452"/>
                <a:gd name="T15" fmla="*/ 784 h 2342"/>
                <a:gd name="T16" fmla="*/ 620 w 1452"/>
                <a:gd name="T17" fmla="*/ 404 h 2342"/>
                <a:gd name="T18" fmla="*/ 636 w 1452"/>
                <a:gd name="T19" fmla="*/ 488 h 2342"/>
                <a:gd name="T20" fmla="*/ 626 w 1452"/>
                <a:gd name="T21" fmla="*/ 522 h 2342"/>
                <a:gd name="T22" fmla="*/ 672 w 1452"/>
                <a:gd name="T23" fmla="*/ 578 h 2342"/>
                <a:gd name="T24" fmla="*/ 718 w 1452"/>
                <a:gd name="T25" fmla="*/ 648 h 2342"/>
                <a:gd name="T26" fmla="*/ 754 w 1452"/>
                <a:gd name="T27" fmla="*/ 720 h 2342"/>
                <a:gd name="T28" fmla="*/ 796 w 1452"/>
                <a:gd name="T29" fmla="*/ 770 h 2342"/>
                <a:gd name="T30" fmla="*/ 832 w 1452"/>
                <a:gd name="T31" fmla="*/ 802 h 2342"/>
                <a:gd name="T32" fmla="*/ 804 w 1452"/>
                <a:gd name="T33" fmla="*/ 958 h 2342"/>
                <a:gd name="T34" fmla="*/ 810 w 1452"/>
                <a:gd name="T35" fmla="*/ 1018 h 2342"/>
                <a:gd name="T36" fmla="*/ 778 w 1452"/>
                <a:gd name="T37" fmla="*/ 1086 h 2342"/>
                <a:gd name="T38" fmla="*/ 780 w 1452"/>
                <a:gd name="T39" fmla="*/ 1136 h 2342"/>
                <a:gd name="T40" fmla="*/ 892 w 1452"/>
                <a:gd name="T41" fmla="*/ 1112 h 2342"/>
                <a:gd name="T42" fmla="*/ 926 w 1452"/>
                <a:gd name="T43" fmla="*/ 1246 h 2342"/>
                <a:gd name="T44" fmla="*/ 962 w 1452"/>
                <a:gd name="T45" fmla="*/ 1352 h 2342"/>
                <a:gd name="T46" fmla="*/ 990 w 1452"/>
                <a:gd name="T47" fmla="*/ 1400 h 2342"/>
                <a:gd name="T48" fmla="*/ 1028 w 1452"/>
                <a:gd name="T49" fmla="*/ 1484 h 2342"/>
                <a:gd name="T50" fmla="*/ 1052 w 1452"/>
                <a:gd name="T51" fmla="*/ 1548 h 2342"/>
                <a:gd name="T52" fmla="*/ 1108 w 1452"/>
                <a:gd name="T53" fmla="*/ 1520 h 2342"/>
                <a:gd name="T54" fmla="*/ 1194 w 1452"/>
                <a:gd name="T55" fmla="*/ 1510 h 2342"/>
                <a:gd name="T56" fmla="*/ 1286 w 1452"/>
                <a:gd name="T57" fmla="*/ 1532 h 2342"/>
                <a:gd name="T58" fmla="*/ 1346 w 1452"/>
                <a:gd name="T59" fmla="*/ 1542 h 2342"/>
                <a:gd name="T60" fmla="*/ 1410 w 1452"/>
                <a:gd name="T61" fmla="*/ 1504 h 2342"/>
                <a:gd name="T62" fmla="*/ 1422 w 1452"/>
                <a:gd name="T63" fmla="*/ 1560 h 2342"/>
                <a:gd name="T64" fmla="*/ 1356 w 1452"/>
                <a:gd name="T65" fmla="*/ 1540 h 2342"/>
                <a:gd name="T66" fmla="*/ 1300 w 1452"/>
                <a:gd name="T67" fmla="*/ 1548 h 2342"/>
                <a:gd name="T68" fmla="*/ 1216 w 1452"/>
                <a:gd name="T69" fmla="*/ 1530 h 2342"/>
                <a:gd name="T70" fmla="*/ 1144 w 1452"/>
                <a:gd name="T71" fmla="*/ 1542 h 2342"/>
                <a:gd name="T72" fmla="*/ 1062 w 1452"/>
                <a:gd name="T73" fmla="*/ 1560 h 2342"/>
                <a:gd name="T74" fmla="*/ 1024 w 1452"/>
                <a:gd name="T75" fmla="*/ 1498 h 2342"/>
                <a:gd name="T76" fmla="*/ 994 w 1452"/>
                <a:gd name="T77" fmla="*/ 1412 h 2342"/>
                <a:gd name="T78" fmla="*/ 946 w 1452"/>
                <a:gd name="T79" fmla="*/ 1364 h 2342"/>
                <a:gd name="T80" fmla="*/ 922 w 1452"/>
                <a:gd name="T81" fmla="*/ 1266 h 2342"/>
                <a:gd name="T82" fmla="*/ 888 w 1452"/>
                <a:gd name="T83" fmla="*/ 1128 h 2342"/>
                <a:gd name="T84" fmla="*/ 770 w 1452"/>
                <a:gd name="T85" fmla="*/ 1144 h 2342"/>
                <a:gd name="T86" fmla="*/ 766 w 1452"/>
                <a:gd name="T87" fmla="*/ 1090 h 2342"/>
                <a:gd name="T88" fmla="*/ 794 w 1452"/>
                <a:gd name="T89" fmla="*/ 1044 h 2342"/>
                <a:gd name="T90" fmla="*/ 796 w 1452"/>
                <a:gd name="T91" fmla="*/ 970 h 2342"/>
                <a:gd name="T92" fmla="*/ 840 w 1452"/>
                <a:gd name="T93" fmla="*/ 812 h 2342"/>
                <a:gd name="T94" fmla="*/ 790 w 1452"/>
                <a:gd name="T95" fmla="*/ 782 h 2342"/>
                <a:gd name="T96" fmla="*/ 746 w 1452"/>
                <a:gd name="T97" fmla="*/ 742 h 2342"/>
                <a:gd name="T98" fmla="*/ 704 w 1452"/>
                <a:gd name="T99" fmla="*/ 644 h 2342"/>
                <a:gd name="T100" fmla="*/ 658 w 1452"/>
                <a:gd name="T101" fmla="*/ 584 h 2342"/>
                <a:gd name="T102" fmla="*/ 610 w 1452"/>
                <a:gd name="T103" fmla="*/ 518 h 2342"/>
                <a:gd name="T104" fmla="*/ 622 w 1452"/>
                <a:gd name="T105" fmla="*/ 490 h 2342"/>
                <a:gd name="T106" fmla="*/ 608 w 1452"/>
                <a:gd name="T107" fmla="*/ 408 h 2342"/>
                <a:gd name="T108" fmla="*/ 288 w 1452"/>
                <a:gd name="T109" fmla="*/ 776 h 2342"/>
                <a:gd name="T110" fmla="*/ 288 w 1452"/>
                <a:gd name="T111" fmla="*/ 884 h 2342"/>
                <a:gd name="T112" fmla="*/ 360 w 1452"/>
                <a:gd name="T113" fmla="*/ 1028 h 2342"/>
                <a:gd name="T114" fmla="*/ 246 w 1452"/>
                <a:gd name="T115" fmla="*/ 1198 h 2342"/>
                <a:gd name="T116" fmla="*/ 182 w 1452"/>
                <a:gd name="T117" fmla="*/ 1282 h 2342"/>
                <a:gd name="T118" fmla="*/ 120 w 1452"/>
                <a:gd name="T119" fmla="*/ 1398 h 2342"/>
                <a:gd name="T120" fmla="*/ 176 w 1452"/>
                <a:gd name="T121" fmla="*/ 1452 h 2342"/>
                <a:gd name="T122" fmla="*/ 136 w 1452"/>
                <a:gd name="T123" fmla="*/ 1542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2" h="2342">
                  <a:moveTo>
                    <a:pt x="1338" y="2342"/>
                  </a:moveTo>
                  <a:lnTo>
                    <a:pt x="1070" y="2302"/>
                  </a:lnTo>
                  <a:lnTo>
                    <a:pt x="752" y="2250"/>
                  </a:lnTo>
                  <a:lnTo>
                    <a:pt x="666" y="2232"/>
                  </a:lnTo>
                  <a:lnTo>
                    <a:pt x="364" y="2178"/>
                  </a:lnTo>
                  <a:lnTo>
                    <a:pt x="0" y="2102"/>
                  </a:lnTo>
                  <a:lnTo>
                    <a:pt x="116" y="1554"/>
                  </a:lnTo>
                  <a:lnTo>
                    <a:pt x="116" y="1554"/>
                  </a:lnTo>
                  <a:lnTo>
                    <a:pt x="120" y="1546"/>
                  </a:lnTo>
                  <a:lnTo>
                    <a:pt x="126" y="1536"/>
                  </a:lnTo>
                  <a:lnTo>
                    <a:pt x="126" y="1536"/>
                  </a:lnTo>
                  <a:lnTo>
                    <a:pt x="130" y="1534"/>
                  </a:lnTo>
                  <a:lnTo>
                    <a:pt x="130" y="1534"/>
                  </a:lnTo>
                  <a:lnTo>
                    <a:pt x="132" y="1532"/>
                  </a:lnTo>
                  <a:lnTo>
                    <a:pt x="132" y="1532"/>
                  </a:lnTo>
                  <a:lnTo>
                    <a:pt x="138" y="1524"/>
                  </a:lnTo>
                  <a:lnTo>
                    <a:pt x="142" y="1514"/>
                  </a:lnTo>
                  <a:lnTo>
                    <a:pt x="148" y="1494"/>
                  </a:lnTo>
                  <a:lnTo>
                    <a:pt x="148" y="1494"/>
                  </a:lnTo>
                  <a:lnTo>
                    <a:pt x="150" y="1484"/>
                  </a:lnTo>
                  <a:lnTo>
                    <a:pt x="150" y="1484"/>
                  </a:lnTo>
                  <a:lnTo>
                    <a:pt x="150" y="1474"/>
                  </a:lnTo>
                  <a:lnTo>
                    <a:pt x="150" y="1468"/>
                  </a:lnTo>
                  <a:lnTo>
                    <a:pt x="150" y="1468"/>
                  </a:lnTo>
                  <a:lnTo>
                    <a:pt x="154" y="1462"/>
                  </a:lnTo>
                  <a:lnTo>
                    <a:pt x="160" y="1456"/>
                  </a:lnTo>
                  <a:lnTo>
                    <a:pt x="160" y="1456"/>
                  </a:lnTo>
                  <a:lnTo>
                    <a:pt x="164" y="1452"/>
                  </a:lnTo>
                  <a:lnTo>
                    <a:pt x="166" y="1448"/>
                  </a:lnTo>
                  <a:lnTo>
                    <a:pt x="166" y="1448"/>
                  </a:lnTo>
                  <a:lnTo>
                    <a:pt x="164" y="1442"/>
                  </a:lnTo>
                  <a:lnTo>
                    <a:pt x="156" y="1434"/>
                  </a:lnTo>
                  <a:lnTo>
                    <a:pt x="156" y="1434"/>
                  </a:lnTo>
                  <a:lnTo>
                    <a:pt x="148" y="1426"/>
                  </a:lnTo>
                  <a:lnTo>
                    <a:pt x="138" y="1422"/>
                  </a:lnTo>
                  <a:lnTo>
                    <a:pt x="138" y="1422"/>
                  </a:lnTo>
                  <a:lnTo>
                    <a:pt x="132" y="1420"/>
                  </a:lnTo>
                  <a:lnTo>
                    <a:pt x="132" y="1420"/>
                  </a:lnTo>
                  <a:lnTo>
                    <a:pt x="124" y="1418"/>
                  </a:lnTo>
                  <a:lnTo>
                    <a:pt x="118" y="1416"/>
                  </a:lnTo>
                  <a:lnTo>
                    <a:pt x="118" y="1416"/>
                  </a:lnTo>
                  <a:lnTo>
                    <a:pt x="112" y="1408"/>
                  </a:lnTo>
                  <a:lnTo>
                    <a:pt x="110" y="1400"/>
                  </a:lnTo>
                  <a:lnTo>
                    <a:pt x="110" y="1400"/>
                  </a:lnTo>
                  <a:lnTo>
                    <a:pt x="108" y="1386"/>
                  </a:lnTo>
                  <a:lnTo>
                    <a:pt x="112" y="1368"/>
                  </a:lnTo>
                  <a:lnTo>
                    <a:pt x="118" y="1350"/>
                  </a:lnTo>
                  <a:lnTo>
                    <a:pt x="122" y="1336"/>
                  </a:lnTo>
                  <a:lnTo>
                    <a:pt x="122" y="1336"/>
                  </a:lnTo>
                  <a:lnTo>
                    <a:pt x="128" y="1330"/>
                  </a:lnTo>
                  <a:lnTo>
                    <a:pt x="136" y="1324"/>
                  </a:lnTo>
                  <a:lnTo>
                    <a:pt x="136" y="1324"/>
                  </a:lnTo>
                  <a:lnTo>
                    <a:pt x="142" y="1316"/>
                  </a:lnTo>
                  <a:lnTo>
                    <a:pt x="142" y="1316"/>
                  </a:lnTo>
                  <a:lnTo>
                    <a:pt x="152" y="1302"/>
                  </a:lnTo>
                  <a:lnTo>
                    <a:pt x="152" y="1302"/>
                  </a:lnTo>
                  <a:lnTo>
                    <a:pt x="160" y="1288"/>
                  </a:lnTo>
                  <a:lnTo>
                    <a:pt x="168" y="1278"/>
                  </a:lnTo>
                  <a:lnTo>
                    <a:pt x="168" y="1278"/>
                  </a:lnTo>
                  <a:lnTo>
                    <a:pt x="176" y="1272"/>
                  </a:lnTo>
                  <a:lnTo>
                    <a:pt x="186" y="1266"/>
                  </a:lnTo>
                  <a:lnTo>
                    <a:pt x="186" y="1266"/>
                  </a:lnTo>
                  <a:lnTo>
                    <a:pt x="200" y="1258"/>
                  </a:lnTo>
                  <a:lnTo>
                    <a:pt x="200" y="1258"/>
                  </a:lnTo>
                  <a:lnTo>
                    <a:pt x="216" y="1240"/>
                  </a:lnTo>
                  <a:lnTo>
                    <a:pt x="216" y="1240"/>
                  </a:lnTo>
                  <a:lnTo>
                    <a:pt x="226" y="1220"/>
                  </a:lnTo>
                  <a:lnTo>
                    <a:pt x="226" y="1220"/>
                  </a:lnTo>
                  <a:lnTo>
                    <a:pt x="226" y="1214"/>
                  </a:lnTo>
                  <a:lnTo>
                    <a:pt x="226" y="1214"/>
                  </a:lnTo>
                  <a:lnTo>
                    <a:pt x="226" y="1208"/>
                  </a:lnTo>
                  <a:lnTo>
                    <a:pt x="228" y="1202"/>
                  </a:lnTo>
                  <a:lnTo>
                    <a:pt x="228" y="1202"/>
                  </a:lnTo>
                  <a:lnTo>
                    <a:pt x="232" y="1198"/>
                  </a:lnTo>
                  <a:lnTo>
                    <a:pt x="236" y="1192"/>
                  </a:lnTo>
                  <a:lnTo>
                    <a:pt x="248" y="1178"/>
                  </a:lnTo>
                  <a:lnTo>
                    <a:pt x="248" y="1178"/>
                  </a:lnTo>
                  <a:lnTo>
                    <a:pt x="262" y="1164"/>
                  </a:lnTo>
                  <a:lnTo>
                    <a:pt x="262" y="1164"/>
                  </a:lnTo>
                  <a:lnTo>
                    <a:pt x="272" y="1150"/>
                  </a:lnTo>
                  <a:lnTo>
                    <a:pt x="280" y="1130"/>
                  </a:lnTo>
                  <a:lnTo>
                    <a:pt x="292" y="1104"/>
                  </a:lnTo>
                  <a:lnTo>
                    <a:pt x="294" y="1104"/>
                  </a:lnTo>
                  <a:lnTo>
                    <a:pt x="338" y="1052"/>
                  </a:lnTo>
                  <a:lnTo>
                    <a:pt x="338" y="1052"/>
                  </a:lnTo>
                  <a:lnTo>
                    <a:pt x="344" y="1044"/>
                  </a:lnTo>
                  <a:lnTo>
                    <a:pt x="348" y="1036"/>
                  </a:lnTo>
                  <a:lnTo>
                    <a:pt x="348" y="1036"/>
                  </a:lnTo>
                  <a:lnTo>
                    <a:pt x="348" y="1028"/>
                  </a:lnTo>
                  <a:lnTo>
                    <a:pt x="348" y="1018"/>
                  </a:lnTo>
                  <a:lnTo>
                    <a:pt x="344" y="1008"/>
                  </a:lnTo>
                  <a:lnTo>
                    <a:pt x="342" y="1000"/>
                  </a:lnTo>
                  <a:lnTo>
                    <a:pt x="342" y="1000"/>
                  </a:lnTo>
                  <a:lnTo>
                    <a:pt x="336" y="992"/>
                  </a:lnTo>
                  <a:lnTo>
                    <a:pt x="324" y="982"/>
                  </a:lnTo>
                  <a:lnTo>
                    <a:pt x="306" y="966"/>
                  </a:lnTo>
                  <a:lnTo>
                    <a:pt x="304" y="966"/>
                  </a:lnTo>
                  <a:lnTo>
                    <a:pt x="296" y="954"/>
                  </a:lnTo>
                  <a:lnTo>
                    <a:pt x="286" y="930"/>
                  </a:lnTo>
                  <a:lnTo>
                    <a:pt x="286" y="930"/>
                  </a:lnTo>
                  <a:lnTo>
                    <a:pt x="282" y="904"/>
                  </a:lnTo>
                  <a:lnTo>
                    <a:pt x="282" y="904"/>
                  </a:lnTo>
                  <a:lnTo>
                    <a:pt x="280" y="898"/>
                  </a:lnTo>
                  <a:lnTo>
                    <a:pt x="280" y="898"/>
                  </a:lnTo>
                  <a:lnTo>
                    <a:pt x="278" y="892"/>
                  </a:lnTo>
                  <a:lnTo>
                    <a:pt x="276" y="886"/>
                  </a:lnTo>
                  <a:lnTo>
                    <a:pt x="276" y="886"/>
                  </a:lnTo>
                  <a:lnTo>
                    <a:pt x="278" y="870"/>
                  </a:lnTo>
                  <a:lnTo>
                    <a:pt x="282" y="854"/>
                  </a:lnTo>
                  <a:lnTo>
                    <a:pt x="282" y="854"/>
                  </a:lnTo>
                  <a:lnTo>
                    <a:pt x="286" y="838"/>
                  </a:lnTo>
                  <a:lnTo>
                    <a:pt x="286" y="824"/>
                  </a:lnTo>
                  <a:lnTo>
                    <a:pt x="286" y="824"/>
                  </a:lnTo>
                  <a:lnTo>
                    <a:pt x="284" y="818"/>
                  </a:lnTo>
                  <a:lnTo>
                    <a:pt x="280" y="808"/>
                  </a:lnTo>
                  <a:lnTo>
                    <a:pt x="280" y="808"/>
                  </a:lnTo>
                  <a:lnTo>
                    <a:pt x="276" y="796"/>
                  </a:lnTo>
                  <a:lnTo>
                    <a:pt x="274" y="790"/>
                  </a:lnTo>
                  <a:lnTo>
                    <a:pt x="272" y="784"/>
                  </a:lnTo>
                  <a:lnTo>
                    <a:pt x="272" y="784"/>
                  </a:lnTo>
                  <a:lnTo>
                    <a:pt x="276" y="778"/>
                  </a:lnTo>
                  <a:lnTo>
                    <a:pt x="280" y="770"/>
                  </a:lnTo>
                  <a:lnTo>
                    <a:pt x="280" y="770"/>
                  </a:lnTo>
                  <a:lnTo>
                    <a:pt x="282" y="764"/>
                  </a:lnTo>
                  <a:lnTo>
                    <a:pt x="282" y="764"/>
                  </a:lnTo>
                  <a:lnTo>
                    <a:pt x="286" y="750"/>
                  </a:lnTo>
                  <a:lnTo>
                    <a:pt x="288" y="728"/>
                  </a:lnTo>
                  <a:lnTo>
                    <a:pt x="290" y="704"/>
                  </a:lnTo>
                  <a:lnTo>
                    <a:pt x="440" y="0"/>
                  </a:lnTo>
                  <a:lnTo>
                    <a:pt x="648" y="44"/>
                  </a:lnTo>
                  <a:lnTo>
                    <a:pt x="588" y="346"/>
                  </a:lnTo>
                  <a:lnTo>
                    <a:pt x="588" y="346"/>
                  </a:lnTo>
                  <a:lnTo>
                    <a:pt x="604" y="374"/>
                  </a:lnTo>
                  <a:lnTo>
                    <a:pt x="614" y="390"/>
                  </a:lnTo>
                  <a:lnTo>
                    <a:pt x="620" y="404"/>
                  </a:lnTo>
                  <a:lnTo>
                    <a:pt x="620" y="404"/>
                  </a:lnTo>
                  <a:lnTo>
                    <a:pt x="620" y="412"/>
                  </a:lnTo>
                  <a:lnTo>
                    <a:pt x="620" y="412"/>
                  </a:lnTo>
                  <a:lnTo>
                    <a:pt x="620" y="414"/>
                  </a:lnTo>
                  <a:lnTo>
                    <a:pt x="620" y="414"/>
                  </a:lnTo>
                  <a:lnTo>
                    <a:pt x="624" y="424"/>
                  </a:lnTo>
                  <a:lnTo>
                    <a:pt x="628" y="436"/>
                  </a:lnTo>
                  <a:lnTo>
                    <a:pt x="628" y="436"/>
                  </a:lnTo>
                  <a:lnTo>
                    <a:pt x="636" y="454"/>
                  </a:lnTo>
                  <a:lnTo>
                    <a:pt x="636" y="454"/>
                  </a:lnTo>
                  <a:lnTo>
                    <a:pt x="640" y="466"/>
                  </a:lnTo>
                  <a:lnTo>
                    <a:pt x="640" y="476"/>
                  </a:lnTo>
                  <a:lnTo>
                    <a:pt x="640" y="476"/>
                  </a:lnTo>
                  <a:lnTo>
                    <a:pt x="638" y="482"/>
                  </a:lnTo>
                  <a:lnTo>
                    <a:pt x="636" y="488"/>
                  </a:lnTo>
                  <a:lnTo>
                    <a:pt x="636" y="488"/>
                  </a:lnTo>
                  <a:lnTo>
                    <a:pt x="632" y="496"/>
                  </a:lnTo>
                  <a:lnTo>
                    <a:pt x="632" y="496"/>
                  </a:lnTo>
                  <a:lnTo>
                    <a:pt x="636" y="502"/>
                  </a:lnTo>
                  <a:lnTo>
                    <a:pt x="636" y="502"/>
                  </a:lnTo>
                  <a:lnTo>
                    <a:pt x="642" y="508"/>
                  </a:lnTo>
                  <a:lnTo>
                    <a:pt x="642" y="514"/>
                  </a:lnTo>
                  <a:lnTo>
                    <a:pt x="642" y="518"/>
                  </a:lnTo>
                  <a:lnTo>
                    <a:pt x="642" y="518"/>
                  </a:lnTo>
                  <a:lnTo>
                    <a:pt x="640" y="520"/>
                  </a:lnTo>
                  <a:lnTo>
                    <a:pt x="636" y="522"/>
                  </a:lnTo>
                  <a:lnTo>
                    <a:pt x="630" y="524"/>
                  </a:lnTo>
                  <a:lnTo>
                    <a:pt x="630" y="524"/>
                  </a:lnTo>
                  <a:lnTo>
                    <a:pt x="626" y="522"/>
                  </a:lnTo>
                  <a:lnTo>
                    <a:pt x="626" y="522"/>
                  </a:lnTo>
                  <a:lnTo>
                    <a:pt x="622" y="522"/>
                  </a:lnTo>
                  <a:lnTo>
                    <a:pt x="622" y="522"/>
                  </a:lnTo>
                  <a:lnTo>
                    <a:pt x="628" y="530"/>
                  </a:lnTo>
                  <a:lnTo>
                    <a:pt x="638" y="540"/>
                  </a:lnTo>
                  <a:lnTo>
                    <a:pt x="638" y="540"/>
                  </a:lnTo>
                  <a:lnTo>
                    <a:pt x="646" y="546"/>
                  </a:lnTo>
                  <a:lnTo>
                    <a:pt x="652" y="554"/>
                  </a:lnTo>
                  <a:lnTo>
                    <a:pt x="652" y="554"/>
                  </a:lnTo>
                  <a:lnTo>
                    <a:pt x="656" y="564"/>
                  </a:lnTo>
                  <a:lnTo>
                    <a:pt x="656" y="564"/>
                  </a:lnTo>
                  <a:lnTo>
                    <a:pt x="660" y="572"/>
                  </a:lnTo>
                  <a:lnTo>
                    <a:pt x="660" y="572"/>
                  </a:lnTo>
                  <a:lnTo>
                    <a:pt x="664" y="576"/>
                  </a:lnTo>
                  <a:lnTo>
                    <a:pt x="672" y="578"/>
                  </a:lnTo>
                  <a:lnTo>
                    <a:pt x="672" y="578"/>
                  </a:lnTo>
                  <a:lnTo>
                    <a:pt x="682" y="584"/>
                  </a:lnTo>
                  <a:lnTo>
                    <a:pt x="690" y="590"/>
                  </a:lnTo>
                  <a:lnTo>
                    <a:pt x="690" y="590"/>
                  </a:lnTo>
                  <a:lnTo>
                    <a:pt x="694" y="596"/>
                  </a:lnTo>
                  <a:lnTo>
                    <a:pt x="694" y="602"/>
                  </a:lnTo>
                  <a:lnTo>
                    <a:pt x="694" y="602"/>
                  </a:lnTo>
                  <a:lnTo>
                    <a:pt x="696" y="610"/>
                  </a:lnTo>
                  <a:lnTo>
                    <a:pt x="696" y="610"/>
                  </a:lnTo>
                  <a:lnTo>
                    <a:pt x="702" y="618"/>
                  </a:lnTo>
                  <a:lnTo>
                    <a:pt x="702" y="618"/>
                  </a:lnTo>
                  <a:lnTo>
                    <a:pt x="710" y="628"/>
                  </a:lnTo>
                  <a:lnTo>
                    <a:pt x="710" y="628"/>
                  </a:lnTo>
                  <a:lnTo>
                    <a:pt x="714" y="640"/>
                  </a:lnTo>
                  <a:lnTo>
                    <a:pt x="714" y="640"/>
                  </a:lnTo>
                  <a:lnTo>
                    <a:pt x="718" y="648"/>
                  </a:lnTo>
                  <a:lnTo>
                    <a:pt x="718" y="648"/>
                  </a:lnTo>
                  <a:lnTo>
                    <a:pt x="728" y="668"/>
                  </a:lnTo>
                  <a:lnTo>
                    <a:pt x="742" y="688"/>
                  </a:lnTo>
                  <a:lnTo>
                    <a:pt x="742" y="688"/>
                  </a:lnTo>
                  <a:lnTo>
                    <a:pt x="746" y="692"/>
                  </a:lnTo>
                  <a:lnTo>
                    <a:pt x="746" y="692"/>
                  </a:lnTo>
                  <a:lnTo>
                    <a:pt x="754" y="700"/>
                  </a:lnTo>
                  <a:lnTo>
                    <a:pt x="756" y="704"/>
                  </a:lnTo>
                  <a:lnTo>
                    <a:pt x="758" y="708"/>
                  </a:lnTo>
                  <a:lnTo>
                    <a:pt x="758" y="708"/>
                  </a:lnTo>
                  <a:lnTo>
                    <a:pt x="756" y="714"/>
                  </a:lnTo>
                  <a:lnTo>
                    <a:pt x="754" y="718"/>
                  </a:lnTo>
                  <a:lnTo>
                    <a:pt x="754" y="718"/>
                  </a:lnTo>
                  <a:lnTo>
                    <a:pt x="754" y="720"/>
                  </a:lnTo>
                  <a:lnTo>
                    <a:pt x="754" y="720"/>
                  </a:lnTo>
                  <a:lnTo>
                    <a:pt x="754" y="728"/>
                  </a:lnTo>
                  <a:lnTo>
                    <a:pt x="756" y="738"/>
                  </a:lnTo>
                  <a:lnTo>
                    <a:pt x="756" y="738"/>
                  </a:lnTo>
                  <a:lnTo>
                    <a:pt x="766" y="744"/>
                  </a:lnTo>
                  <a:lnTo>
                    <a:pt x="766" y="744"/>
                  </a:lnTo>
                  <a:lnTo>
                    <a:pt x="770" y="748"/>
                  </a:lnTo>
                  <a:lnTo>
                    <a:pt x="774" y="754"/>
                  </a:lnTo>
                  <a:lnTo>
                    <a:pt x="774" y="754"/>
                  </a:lnTo>
                  <a:lnTo>
                    <a:pt x="780" y="764"/>
                  </a:lnTo>
                  <a:lnTo>
                    <a:pt x="780" y="764"/>
                  </a:lnTo>
                  <a:lnTo>
                    <a:pt x="782" y="772"/>
                  </a:lnTo>
                  <a:lnTo>
                    <a:pt x="782" y="772"/>
                  </a:lnTo>
                  <a:lnTo>
                    <a:pt x="788" y="772"/>
                  </a:lnTo>
                  <a:lnTo>
                    <a:pt x="788" y="772"/>
                  </a:lnTo>
                  <a:lnTo>
                    <a:pt x="796" y="770"/>
                  </a:lnTo>
                  <a:lnTo>
                    <a:pt x="800" y="772"/>
                  </a:lnTo>
                  <a:lnTo>
                    <a:pt x="804" y="774"/>
                  </a:lnTo>
                  <a:lnTo>
                    <a:pt x="804" y="774"/>
                  </a:lnTo>
                  <a:lnTo>
                    <a:pt x="804" y="778"/>
                  </a:lnTo>
                  <a:lnTo>
                    <a:pt x="804" y="782"/>
                  </a:lnTo>
                  <a:lnTo>
                    <a:pt x="802" y="790"/>
                  </a:lnTo>
                  <a:lnTo>
                    <a:pt x="802" y="790"/>
                  </a:lnTo>
                  <a:lnTo>
                    <a:pt x="800" y="794"/>
                  </a:lnTo>
                  <a:lnTo>
                    <a:pt x="800" y="794"/>
                  </a:lnTo>
                  <a:lnTo>
                    <a:pt x="806" y="798"/>
                  </a:lnTo>
                  <a:lnTo>
                    <a:pt x="816" y="802"/>
                  </a:lnTo>
                  <a:lnTo>
                    <a:pt x="816" y="802"/>
                  </a:lnTo>
                  <a:lnTo>
                    <a:pt x="818" y="802"/>
                  </a:lnTo>
                  <a:lnTo>
                    <a:pt x="818" y="802"/>
                  </a:lnTo>
                  <a:lnTo>
                    <a:pt x="832" y="802"/>
                  </a:lnTo>
                  <a:lnTo>
                    <a:pt x="840" y="800"/>
                  </a:lnTo>
                  <a:lnTo>
                    <a:pt x="840" y="800"/>
                  </a:lnTo>
                  <a:lnTo>
                    <a:pt x="866" y="810"/>
                  </a:lnTo>
                  <a:lnTo>
                    <a:pt x="844" y="874"/>
                  </a:lnTo>
                  <a:lnTo>
                    <a:pt x="822" y="914"/>
                  </a:lnTo>
                  <a:lnTo>
                    <a:pt x="822" y="914"/>
                  </a:lnTo>
                  <a:lnTo>
                    <a:pt x="820" y="924"/>
                  </a:lnTo>
                  <a:lnTo>
                    <a:pt x="818" y="934"/>
                  </a:lnTo>
                  <a:lnTo>
                    <a:pt x="818" y="934"/>
                  </a:lnTo>
                  <a:lnTo>
                    <a:pt x="810" y="944"/>
                  </a:lnTo>
                  <a:lnTo>
                    <a:pt x="810" y="944"/>
                  </a:lnTo>
                  <a:lnTo>
                    <a:pt x="806" y="948"/>
                  </a:lnTo>
                  <a:lnTo>
                    <a:pt x="802" y="952"/>
                  </a:lnTo>
                  <a:lnTo>
                    <a:pt x="802" y="952"/>
                  </a:lnTo>
                  <a:lnTo>
                    <a:pt x="804" y="958"/>
                  </a:lnTo>
                  <a:lnTo>
                    <a:pt x="804" y="958"/>
                  </a:lnTo>
                  <a:lnTo>
                    <a:pt x="808" y="964"/>
                  </a:lnTo>
                  <a:lnTo>
                    <a:pt x="808" y="970"/>
                  </a:lnTo>
                  <a:lnTo>
                    <a:pt x="808" y="970"/>
                  </a:lnTo>
                  <a:lnTo>
                    <a:pt x="806" y="976"/>
                  </a:lnTo>
                  <a:lnTo>
                    <a:pt x="802" y="982"/>
                  </a:lnTo>
                  <a:lnTo>
                    <a:pt x="802" y="982"/>
                  </a:lnTo>
                  <a:lnTo>
                    <a:pt x="798" y="990"/>
                  </a:lnTo>
                  <a:lnTo>
                    <a:pt x="798" y="990"/>
                  </a:lnTo>
                  <a:lnTo>
                    <a:pt x="804" y="996"/>
                  </a:lnTo>
                  <a:lnTo>
                    <a:pt x="804" y="996"/>
                  </a:lnTo>
                  <a:lnTo>
                    <a:pt x="808" y="1002"/>
                  </a:lnTo>
                  <a:lnTo>
                    <a:pt x="810" y="1008"/>
                  </a:lnTo>
                  <a:lnTo>
                    <a:pt x="810" y="1008"/>
                  </a:lnTo>
                  <a:lnTo>
                    <a:pt x="810" y="1018"/>
                  </a:lnTo>
                  <a:lnTo>
                    <a:pt x="810" y="1032"/>
                  </a:lnTo>
                  <a:lnTo>
                    <a:pt x="806" y="1044"/>
                  </a:lnTo>
                  <a:lnTo>
                    <a:pt x="800" y="1052"/>
                  </a:lnTo>
                  <a:lnTo>
                    <a:pt x="800" y="1052"/>
                  </a:lnTo>
                  <a:lnTo>
                    <a:pt x="794" y="1056"/>
                  </a:lnTo>
                  <a:lnTo>
                    <a:pt x="788" y="1056"/>
                  </a:lnTo>
                  <a:lnTo>
                    <a:pt x="788" y="1056"/>
                  </a:lnTo>
                  <a:lnTo>
                    <a:pt x="782" y="1058"/>
                  </a:lnTo>
                  <a:lnTo>
                    <a:pt x="782" y="1058"/>
                  </a:lnTo>
                  <a:lnTo>
                    <a:pt x="776" y="1064"/>
                  </a:lnTo>
                  <a:lnTo>
                    <a:pt x="772" y="1072"/>
                  </a:lnTo>
                  <a:lnTo>
                    <a:pt x="772" y="1072"/>
                  </a:lnTo>
                  <a:lnTo>
                    <a:pt x="774" y="1078"/>
                  </a:lnTo>
                  <a:lnTo>
                    <a:pt x="774" y="1078"/>
                  </a:lnTo>
                  <a:lnTo>
                    <a:pt x="778" y="1086"/>
                  </a:lnTo>
                  <a:lnTo>
                    <a:pt x="778" y="1094"/>
                  </a:lnTo>
                  <a:lnTo>
                    <a:pt x="778" y="1094"/>
                  </a:lnTo>
                  <a:lnTo>
                    <a:pt x="774" y="1100"/>
                  </a:lnTo>
                  <a:lnTo>
                    <a:pt x="768" y="1108"/>
                  </a:lnTo>
                  <a:lnTo>
                    <a:pt x="768" y="1108"/>
                  </a:lnTo>
                  <a:lnTo>
                    <a:pt x="762" y="1114"/>
                  </a:lnTo>
                  <a:lnTo>
                    <a:pt x="762" y="1114"/>
                  </a:lnTo>
                  <a:lnTo>
                    <a:pt x="758" y="1126"/>
                  </a:lnTo>
                  <a:lnTo>
                    <a:pt x="756" y="1130"/>
                  </a:lnTo>
                  <a:lnTo>
                    <a:pt x="756" y="1130"/>
                  </a:lnTo>
                  <a:lnTo>
                    <a:pt x="764" y="1132"/>
                  </a:lnTo>
                  <a:lnTo>
                    <a:pt x="774" y="1134"/>
                  </a:lnTo>
                  <a:lnTo>
                    <a:pt x="778" y="1134"/>
                  </a:lnTo>
                  <a:lnTo>
                    <a:pt x="780" y="1136"/>
                  </a:lnTo>
                  <a:lnTo>
                    <a:pt x="780" y="1136"/>
                  </a:lnTo>
                  <a:lnTo>
                    <a:pt x="788" y="1152"/>
                  </a:lnTo>
                  <a:lnTo>
                    <a:pt x="796" y="1160"/>
                  </a:lnTo>
                  <a:lnTo>
                    <a:pt x="796" y="1160"/>
                  </a:lnTo>
                  <a:lnTo>
                    <a:pt x="796" y="1160"/>
                  </a:lnTo>
                  <a:lnTo>
                    <a:pt x="796" y="1160"/>
                  </a:lnTo>
                  <a:lnTo>
                    <a:pt x="802" y="1160"/>
                  </a:lnTo>
                  <a:lnTo>
                    <a:pt x="808" y="1158"/>
                  </a:lnTo>
                  <a:lnTo>
                    <a:pt x="808" y="1158"/>
                  </a:lnTo>
                  <a:lnTo>
                    <a:pt x="828" y="1148"/>
                  </a:lnTo>
                  <a:lnTo>
                    <a:pt x="850" y="1134"/>
                  </a:lnTo>
                  <a:lnTo>
                    <a:pt x="850" y="1134"/>
                  </a:lnTo>
                  <a:lnTo>
                    <a:pt x="872" y="1122"/>
                  </a:lnTo>
                  <a:lnTo>
                    <a:pt x="890" y="1114"/>
                  </a:lnTo>
                  <a:lnTo>
                    <a:pt x="892" y="1112"/>
                  </a:lnTo>
                  <a:lnTo>
                    <a:pt x="892" y="1112"/>
                  </a:lnTo>
                  <a:lnTo>
                    <a:pt x="896" y="1114"/>
                  </a:lnTo>
                  <a:lnTo>
                    <a:pt x="898" y="1118"/>
                  </a:lnTo>
                  <a:lnTo>
                    <a:pt x="900" y="1128"/>
                  </a:lnTo>
                  <a:lnTo>
                    <a:pt x="900" y="1128"/>
                  </a:lnTo>
                  <a:lnTo>
                    <a:pt x="900" y="1134"/>
                  </a:lnTo>
                  <a:lnTo>
                    <a:pt x="900" y="1134"/>
                  </a:lnTo>
                  <a:lnTo>
                    <a:pt x="908" y="1140"/>
                  </a:lnTo>
                  <a:lnTo>
                    <a:pt x="908" y="1140"/>
                  </a:lnTo>
                  <a:lnTo>
                    <a:pt x="914" y="1146"/>
                  </a:lnTo>
                  <a:lnTo>
                    <a:pt x="918" y="1152"/>
                  </a:lnTo>
                  <a:lnTo>
                    <a:pt x="918" y="1152"/>
                  </a:lnTo>
                  <a:lnTo>
                    <a:pt x="920" y="1162"/>
                  </a:lnTo>
                  <a:lnTo>
                    <a:pt x="922" y="1174"/>
                  </a:lnTo>
                  <a:lnTo>
                    <a:pt x="920" y="1194"/>
                  </a:lnTo>
                  <a:lnTo>
                    <a:pt x="926" y="1246"/>
                  </a:lnTo>
                  <a:lnTo>
                    <a:pt x="926" y="1246"/>
                  </a:lnTo>
                  <a:lnTo>
                    <a:pt x="934" y="1264"/>
                  </a:lnTo>
                  <a:lnTo>
                    <a:pt x="942" y="1284"/>
                  </a:lnTo>
                  <a:lnTo>
                    <a:pt x="942" y="1284"/>
                  </a:lnTo>
                  <a:lnTo>
                    <a:pt x="948" y="1290"/>
                  </a:lnTo>
                  <a:lnTo>
                    <a:pt x="948" y="1290"/>
                  </a:lnTo>
                  <a:lnTo>
                    <a:pt x="956" y="1302"/>
                  </a:lnTo>
                  <a:lnTo>
                    <a:pt x="956" y="1302"/>
                  </a:lnTo>
                  <a:lnTo>
                    <a:pt x="960" y="1316"/>
                  </a:lnTo>
                  <a:lnTo>
                    <a:pt x="962" y="1324"/>
                  </a:lnTo>
                  <a:lnTo>
                    <a:pt x="962" y="1324"/>
                  </a:lnTo>
                  <a:lnTo>
                    <a:pt x="964" y="1334"/>
                  </a:lnTo>
                  <a:lnTo>
                    <a:pt x="964" y="1346"/>
                  </a:lnTo>
                  <a:lnTo>
                    <a:pt x="964" y="1346"/>
                  </a:lnTo>
                  <a:lnTo>
                    <a:pt x="962" y="1352"/>
                  </a:lnTo>
                  <a:lnTo>
                    <a:pt x="960" y="1360"/>
                  </a:lnTo>
                  <a:lnTo>
                    <a:pt x="960" y="1360"/>
                  </a:lnTo>
                  <a:lnTo>
                    <a:pt x="956" y="1366"/>
                  </a:lnTo>
                  <a:lnTo>
                    <a:pt x="956" y="1372"/>
                  </a:lnTo>
                  <a:lnTo>
                    <a:pt x="956" y="1372"/>
                  </a:lnTo>
                  <a:lnTo>
                    <a:pt x="956" y="1380"/>
                  </a:lnTo>
                  <a:lnTo>
                    <a:pt x="960" y="1390"/>
                  </a:lnTo>
                  <a:lnTo>
                    <a:pt x="960" y="1390"/>
                  </a:lnTo>
                  <a:lnTo>
                    <a:pt x="968" y="1402"/>
                  </a:lnTo>
                  <a:lnTo>
                    <a:pt x="972" y="1406"/>
                  </a:lnTo>
                  <a:lnTo>
                    <a:pt x="972" y="1406"/>
                  </a:lnTo>
                  <a:lnTo>
                    <a:pt x="980" y="1402"/>
                  </a:lnTo>
                  <a:lnTo>
                    <a:pt x="980" y="1402"/>
                  </a:lnTo>
                  <a:lnTo>
                    <a:pt x="984" y="1400"/>
                  </a:lnTo>
                  <a:lnTo>
                    <a:pt x="990" y="1400"/>
                  </a:lnTo>
                  <a:lnTo>
                    <a:pt x="990" y="1400"/>
                  </a:lnTo>
                  <a:lnTo>
                    <a:pt x="996" y="1400"/>
                  </a:lnTo>
                  <a:lnTo>
                    <a:pt x="1000" y="1404"/>
                  </a:lnTo>
                  <a:lnTo>
                    <a:pt x="1008" y="1410"/>
                  </a:lnTo>
                  <a:lnTo>
                    <a:pt x="1016" y="1420"/>
                  </a:lnTo>
                  <a:lnTo>
                    <a:pt x="1016" y="1420"/>
                  </a:lnTo>
                  <a:lnTo>
                    <a:pt x="1020" y="1428"/>
                  </a:lnTo>
                  <a:lnTo>
                    <a:pt x="1022" y="1436"/>
                  </a:lnTo>
                  <a:lnTo>
                    <a:pt x="1024" y="1456"/>
                  </a:lnTo>
                  <a:lnTo>
                    <a:pt x="1024" y="1456"/>
                  </a:lnTo>
                  <a:lnTo>
                    <a:pt x="1024" y="1464"/>
                  </a:lnTo>
                  <a:lnTo>
                    <a:pt x="1024" y="1464"/>
                  </a:lnTo>
                  <a:lnTo>
                    <a:pt x="1022" y="1478"/>
                  </a:lnTo>
                  <a:lnTo>
                    <a:pt x="1022" y="1478"/>
                  </a:lnTo>
                  <a:lnTo>
                    <a:pt x="1028" y="1484"/>
                  </a:lnTo>
                  <a:lnTo>
                    <a:pt x="1028" y="1484"/>
                  </a:lnTo>
                  <a:lnTo>
                    <a:pt x="1032" y="1490"/>
                  </a:lnTo>
                  <a:lnTo>
                    <a:pt x="1034" y="1496"/>
                  </a:lnTo>
                  <a:lnTo>
                    <a:pt x="1034" y="1496"/>
                  </a:lnTo>
                  <a:lnTo>
                    <a:pt x="1034" y="1502"/>
                  </a:lnTo>
                  <a:lnTo>
                    <a:pt x="1032" y="1508"/>
                  </a:lnTo>
                  <a:lnTo>
                    <a:pt x="1032" y="1508"/>
                  </a:lnTo>
                  <a:lnTo>
                    <a:pt x="1030" y="1516"/>
                  </a:lnTo>
                  <a:lnTo>
                    <a:pt x="1030" y="1516"/>
                  </a:lnTo>
                  <a:lnTo>
                    <a:pt x="1034" y="1524"/>
                  </a:lnTo>
                  <a:lnTo>
                    <a:pt x="1040" y="1534"/>
                  </a:lnTo>
                  <a:lnTo>
                    <a:pt x="1042" y="1536"/>
                  </a:lnTo>
                  <a:lnTo>
                    <a:pt x="1042" y="1536"/>
                  </a:lnTo>
                  <a:lnTo>
                    <a:pt x="1048" y="1544"/>
                  </a:lnTo>
                  <a:lnTo>
                    <a:pt x="1052" y="1548"/>
                  </a:lnTo>
                  <a:lnTo>
                    <a:pt x="1056" y="1550"/>
                  </a:lnTo>
                  <a:lnTo>
                    <a:pt x="1056" y="1550"/>
                  </a:lnTo>
                  <a:lnTo>
                    <a:pt x="1058" y="1548"/>
                  </a:lnTo>
                  <a:lnTo>
                    <a:pt x="1058" y="1548"/>
                  </a:lnTo>
                  <a:lnTo>
                    <a:pt x="1058" y="1542"/>
                  </a:lnTo>
                  <a:lnTo>
                    <a:pt x="1058" y="1542"/>
                  </a:lnTo>
                  <a:lnTo>
                    <a:pt x="1060" y="1534"/>
                  </a:lnTo>
                  <a:lnTo>
                    <a:pt x="1062" y="1528"/>
                  </a:lnTo>
                  <a:lnTo>
                    <a:pt x="1062" y="1528"/>
                  </a:lnTo>
                  <a:lnTo>
                    <a:pt x="1066" y="1524"/>
                  </a:lnTo>
                  <a:lnTo>
                    <a:pt x="1072" y="1520"/>
                  </a:lnTo>
                  <a:lnTo>
                    <a:pt x="1084" y="1516"/>
                  </a:lnTo>
                  <a:lnTo>
                    <a:pt x="1084" y="1516"/>
                  </a:lnTo>
                  <a:lnTo>
                    <a:pt x="1094" y="1516"/>
                  </a:lnTo>
                  <a:lnTo>
                    <a:pt x="1108" y="1520"/>
                  </a:lnTo>
                  <a:lnTo>
                    <a:pt x="1126" y="1524"/>
                  </a:lnTo>
                  <a:lnTo>
                    <a:pt x="1148" y="1532"/>
                  </a:lnTo>
                  <a:lnTo>
                    <a:pt x="1148" y="1532"/>
                  </a:lnTo>
                  <a:lnTo>
                    <a:pt x="1158" y="1532"/>
                  </a:lnTo>
                  <a:lnTo>
                    <a:pt x="1158" y="1532"/>
                  </a:lnTo>
                  <a:lnTo>
                    <a:pt x="1162" y="1532"/>
                  </a:lnTo>
                  <a:lnTo>
                    <a:pt x="1162" y="1532"/>
                  </a:lnTo>
                  <a:lnTo>
                    <a:pt x="1170" y="1524"/>
                  </a:lnTo>
                  <a:lnTo>
                    <a:pt x="1170" y="1524"/>
                  </a:lnTo>
                  <a:lnTo>
                    <a:pt x="1176" y="1518"/>
                  </a:lnTo>
                  <a:lnTo>
                    <a:pt x="1180" y="1516"/>
                  </a:lnTo>
                  <a:lnTo>
                    <a:pt x="1180" y="1516"/>
                  </a:lnTo>
                  <a:lnTo>
                    <a:pt x="1186" y="1512"/>
                  </a:lnTo>
                  <a:lnTo>
                    <a:pt x="1194" y="1510"/>
                  </a:lnTo>
                  <a:lnTo>
                    <a:pt x="1194" y="1510"/>
                  </a:lnTo>
                  <a:lnTo>
                    <a:pt x="1206" y="1514"/>
                  </a:lnTo>
                  <a:lnTo>
                    <a:pt x="1220" y="1520"/>
                  </a:lnTo>
                  <a:lnTo>
                    <a:pt x="1220" y="1520"/>
                  </a:lnTo>
                  <a:lnTo>
                    <a:pt x="1230" y="1524"/>
                  </a:lnTo>
                  <a:lnTo>
                    <a:pt x="1236" y="1526"/>
                  </a:lnTo>
                  <a:lnTo>
                    <a:pt x="1236" y="1526"/>
                  </a:lnTo>
                  <a:lnTo>
                    <a:pt x="1244" y="1526"/>
                  </a:lnTo>
                  <a:lnTo>
                    <a:pt x="1254" y="1526"/>
                  </a:lnTo>
                  <a:lnTo>
                    <a:pt x="1254" y="1526"/>
                  </a:lnTo>
                  <a:lnTo>
                    <a:pt x="1266" y="1524"/>
                  </a:lnTo>
                  <a:lnTo>
                    <a:pt x="1276" y="1526"/>
                  </a:lnTo>
                  <a:lnTo>
                    <a:pt x="1276" y="1526"/>
                  </a:lnTo>
                  <a:lnTo>
                    <a:pt x="1280" y="1528"/>
                  </a:lnTo>
                  <a:lnTo>
                    <a:pt x="1286" y="1532"/>
                  </a:lnTo>
                  <a:lnTo>
                    <a:pt x="1286" y="1532"/>
                  </a:lnTo>
                  <a:lnTo>
                    <a:pt x="1296" y="1536"/>
                  </a:lnTo>
                  <a:lnTo>
                    <a:pt x="1296" y="1536"/>
                  </a:lnTo>
                  <a:lnTo>
                    <a:pt x="1302" y="1534"/>
                  </a:lnTo>
                  <a:lnTo>
                    <a:pt x="1302" y="1534"/>
                  </a:lnTo>
                  <a:lnTo>
                    <a:pt x="1308" y="1532"/>
                  </a:lnTo>
                  <a:lnTo>
                    <a:pt x="1314" y="1532"/>
                  </a:lnTo>
                  <a:lnTo>
                    <a:pt x="1314" y="1532"/>
                  </a:lnTo>
                  <a:lnTo>
                    <a:pt x="1322" y="1534"/>
                  </a:lnTo>
                  <a:lnTo>
                    <a:pt x="1332" y="1538"/>
                  </a:lnTo>
                  <a:lnTo>
                    <a:pt x="1332" y="1538"/>
                  </a:lnTo>
                  <a:lnTo>
                    <a:pt x="1340" y="1542"/>
                  </a:lnTo>
                  <a:lnTo>
                    <a:pt x="1346" y="1544"/>
                  </a:lnTo>
                  <a:lnTo>
                    <a:pt x="1346" y="1544"/>
                  </a:lnTo>
                  <a:lnTo>
                    <a:pt x="1346" y="1542"/>
                  </a:lnTo>
                  <a:lnTo>
                    <a:pt x="1346" y="1542"/>
                  </a:lnTo>
                  <a:lnTo>
                    <a:pt x="1346" y="1538"/>
                  </a:lnTo>
                  <a:lnTo>
                    <a:pt x="1346" y="1534"/>
                  </a:lnTo>
                  <a:lnTo>
                    <a:pt x="1346" y="1534"/>
                  </a:lnTo>
                  <a:lnTo>
                    <a:pt x="1350" y="1522"/>
                  </a:lnTo>
                  <a:lnTo>
                    <a:pt x="1360" y="1510"/>
                  </a:lnTo>
                  <a:lnTo>
                    <a:pt x="1370" y="1496"/>
                  </a:lnTo>
                  <a:lnTo>
                    <a:pt x="1376" y="1492"/>
                  </a:lnTo>
                  <a:lnTo>
                    <a:pt x="1382" y="1490"/>
                  </a:lnTo>
                  <a:lnTo>
                    <a:pt x="1382" y="1490"/>
                  </a:lnTo>
                  <a:lnTo>
                    <a:pt x="1388" y="1490"/>
                  </a:lnTo>
                  <a:lnTo>
                    <a:pt x="1394" y="1492"/>
                  </a:lnTo>
                  <a:lnTo>
                    <a:pt x="1400" y="1494"/>
                  </a:lnTo>
                  <a:lnTo>
                    <a:pt x="1406" y="1496"/>
                  </a:lnTo>
                  <a:lnTo>
                    <a:pt x="1406" y="1496"/>
                  </a:lnTo>
                  <a:lnTo>
                    <a:pt x="1410" y="1504"/>
                  </a:lnTo>
                  <a:lnTo>
                    <a:pt x="1416" y="1516"/>
                  </a:lnTo>
                  <a:lnTo>
                    <a:pt x="1420" y="1534"/>
                  </a:lnTo>
                  <a:lnTo>
                    <a:pt x="1430" y="1554"/>
                  </a:lnTo>
                  <a:lnTo>
                    <a:pt x="1452" y="1574"/>
                  </a:lnTo>
                  <a:lnTo>
                    <a:pt x="1450" y="1578"/>
                  </a:lnTo>
                  <a:lnTo>
                    <a:pt x="1338" y="2342"/>
                  </a:lnTo>
                  <a:close/>
                  <a:moveTo>
                    <a:pt x="14" y="2094"/>
                  </a:moveTo>
                  <a:lnTo>
                    <a:pt x="16" y="2094"/>
                  </a:lnTo>
                  <a:lnTo>
                    <a:pt x="366" y="2166"/>
                  </a:lnTo>
                  <a:lnTo>
                    <a:pt x="668" y="2222"/>
                  </a:lnTo>
                  <a:lnTo>
                    <a:pt x="754" y="2238"/>
                  </a:lnTo>
                  <a:lnTo>
                    <a:pt x="1072" y="2290"/>
                  </a:lnTo>
                  <a:lnTo>
                    <a:pt x="1330" y="2330"/>
                  </a:lnTo>
                  <a:lnTo>
                    <a:pt x="1440" y="1578"/>
                  </a:lnTo>
                  <a:lnTo>
                    <a:pt x="1422" y="1560"/>
                  </a:lnTo>
                  <a:lnTo>
                    <a:pt x="1410" y="1538"/>
                  </a:lnTo>
                  <a:lnTo>
                    <a:pt x="1410" y="1538"/>
                  </a:lnTo>
                  <a:lnTo>
                    <a:pt x="1404" y="1518"/>
                  </a:lnTo>
                  <a:lnTo>
                    <a:pt x="1400" y="1510"/>
                  </a:lnTo>
                  <a:lnTo>
                    <a:pt x="1398" y="1506"/>
                  </a:lnTo>
                  <a:lnTo>
                    <a:pt x="1398" y="1506"/>
                  </a:lnTo>
                  <a:lnTo>
                    <a:pt x="1392" y="1502"/>
                  </a:lnTo>
                  <a:lnTo>
                    <a:pt x="1386" y="1500"/>
                  </a:lnTo>
                  <a:lnTo>
                    <a:pt x="1386" y="1500"/>
                  </a:lnTo>
                  <a:lnTo>
                    <a:pt x="1378" y="1506"/>
                  </a:lnTo>
                  <a:lnTo>
                    <a:pt x="1368" y="1516"/>
                  </a:lnTo>
                  <a:lnTo>
                    <a:pt x="1362" y="1526"/>
                  </a:lnTo>
                  <a:lnTo>
                    <a:pt x="1356" y="1536"/>
                  </a:lnTo>
                  <a:lnTo>
                    <a:pt x="1356" y="1536"/>
                  </a:lnTo>
                  <a:lnTo>
                    <a:pt x="1356" y="1540"/>
                  </a:lnTo>
                  <a:lnTo>
                    <a:pt x="1356" y="1540"/>
                  </a:lnTo>
                  <a:lnTo>
                    <a:pt x="1358" y="1546"/>
                  </a:lnTo>
                  <a:lnTo>
                    <a:pt x="1356" y="1550"/>
                  </a:lnTo>
                  <a:lnTo>
                    <a:pt x="1354" y="1552"/>
                  </a:lnTo>
                  <a:lnTo>
                    <a:pt x="1354" y="1552"/>
                  </a:lnTo>
                  <a:lnTo>
                    <a:pt x="1348" y="1554"/>
                  </a:lnTo>
                  <a:lnTo>
                    <a:pt x="1342" y="1554"/>
                  </a:lnTo>
                  <a:lnTo>
                    <a:pt x="1326" y="1548"/>
                  </a:lnTo>
                  <a:lnTo>
                    <a:pt x="1326" y="1548"/>
                  </a:lnTo>
                  <a:lnTo>
                    <a:pt x="1320" y="1544"/>
                  </a:lnTo>
                  <a:lnTo>
                    <a:pt x="1314" y="1542"/>
                  </a:lnTo>
                  <a:lnTo>
                    <a:pt x="1314" y="1542"/>
                  </a:lnTo>
                  <a:lnTo>
                    <a:pt x="1306" y="1544"/>
                  </a:lnTo>
                  <a:lnTo>
                    <a:pt x="1306" y="1544"/>
                  </a:lnTo>
                  <a:lnTo>
                    <a:pt x="1300" y="1548"/>
                  </a:lnTo>
                  <a:lnTo>
                    <a:pt x="1296" y="1548"/>
                  </a:lnTo>
                  <a:lnTo>
                    <a:pt x="1296" y="1548"/>
                  </a:lnTo>
                  <a:lnTo>
                    <a:pt x="1288" y="1546"/>
                  </a:lnTo>
                  <a:lnTo>
                    <a:pt x="1280" y="1542"/>
                  </a:lnTo>
                  <a:lnTo>
                    <a:pt x="1280" y="1542"/>
                  </a:lnTo>
                  <a:lnTo>
                    <a:pt x="1272" y="1536"/>
                  </a:lnTo>
                  <a:lnTo>
                    <a:pt x="1272" y="1536"/>
                  </a:lnTo>
                  <a:lnTo>
                    <a:pt x="1264" y="1536"/>
                  </a:lnTo>
                  <a:lnTo>
                    <a:pt x="1254" y="1536"/>
                  </a:lnTo>
                  <a:lnTo>
                    <a:pt x="1254" y="1536"/>
                  </a:lnTo>
                  <a:lnTo>
                    <a:pt x="1244" y="1538"/>
                  </a:lnTo>
                  <a:lnTo>
                    <a:pt x="1234" y="1536"/>
                  </a:lnTo>
                  <a:lnTo>
                    <a:pt x="1234" y="1536"/>
                  </a:lnTo>
                  <a:lnTo>
                    <a:pt x="1226" y="1534"/>
                  </a:lnTo>
                  <a:lnTo>
                    <a:pt x="1216" y="1530"/>
                  </a:lnTo>
                  <a:lnTo>
                    <a:pt x="1216" y="1530"/>
                  </a:lnTo>
                  <a:lnTo>
                    <a:pt x="1204" y="1524"/>
                  </a:lnTo>
                  <a:lnTo>
                    <a:pt x="1194" y="1522"/>
                  </a:lnTo>
                  <a:lnTo>
                    <a:pt x="1194" y="1522"/>
                  </a:lnTo>
                  <a:lnTo>
                    <a:pt x="1194" y="1522"/>
                  </a:lnTo>
                  <a:lnTo>
                    <a:pt x="1186" y="1524"/>
                  </a:lnTo>
                  <a:lnTo>
                    <a:pt x="1186" y="1524"/>
                  </a:lnTo>
                  <a:lnTo>
                    <a:pt x="1180" y="1532"/>
                  </a:lnTo>
                  <a:lnTo>
                    <a:pt x="1180" y="1532"/>
                  </a:lnTo>
                  <a:lnTo>
                    <a:pt x="1172" y="1538"/>
                  </a:lnTo>
                  <a:lnTo>
                    <a:pt x="1166" y="1542"/>
                  </a:lnTo>
                  <a:lnTo>
                    <a:pt x="1166" y="1542"/>
                  </a:lnTo>
                  <a:lnTo>
                    <a:pt x="1158" y="1544"/>
                  </a:lnTo>
                  <a:lnTo>
                    <a:pt x="1158" y="1544"/>
                  </a:lnTo>
                  <a:lnTo>
                    <a:pt x="1144" y="1542"/>
                  </a:lnTo>
                  <a:lnTo>
                    <a:pt x="1122" y="1534"/>
                  </a:lnTo>
                  <a:lnTo>
                    <a:pt x="1122" y="1534"/>
                  </a:lnTo>
                  <a:lnTo>
                    <a:pt x="1104" y="1530"/>
                  </a:lnTo>
                  <a:lnTo>
                    <a:pt x="1094" y="1528"/>
                  </a:lnTo>
                  <a:lnTo>
                    <a:pt x="1086" y="1528"/>
                  </a:lnTo>
                  <a:lnTo>
                    <a:pt x="1086" y="1528"/>
                  </a:lnTo>
                  <a:lnTo>
                    <a:pt x="1078" y="1530"/>
                  </a:lnTo>
                  <a:lnTo>
                    <a:pt x="1070" y="1534"/>
                  </a:lnTo>
                  <a:lnTo>
                    <a:pt x="1070" y="1534"/>
                  </a:lnTo>
                  <a:lnTo>
                    <a:pt x="1070" y="1542"/>
                  </a:lnTo>
                  <a:lnTo>
                    <a:pt x="1070" y="1542"/>
                  </a:lnTo>
                  <a:lnTo>
                    <a:pt x="1070" y="1550"/>
                  </a:lnTo>
                  <a:lnTo>
                    <a:pt x="1068" y="1556"/>
                  </a:lnTo>
                  <a:lnTo>
                    <a:pt x="1068" y="1556"/>
                  </a:lnTo>
                  <a:lnTo>
                    <a:pt x="1062" y="1560"/>
                  </a:lnTo>
                  <a:lnTo>
                    <a:pt x="1056" y="1562"/>
                  </a:lnTo>
                  <a:lnTo>
                    <a:pt x="1056" y="1562"/>
                  </a:lnTo>
                  <a:lnTo>
                    <a:pt x="1050" y="1560"/>
                  </a:lnTo>
                  <a:lnTo>
                    <a:pt x="1044" y="1554"/>
                  </a:lnTo>
                  <a:lnTo>
                    <a:pt x="1034" y="1542"/>
                  </a:lnTo>
                  <a:lnTo>
                    <a:pt x="1032" y="1540"/>
                  </a:lnTo>
                  <a:lnTo>
                    <a:pt x="1032" y="1540"/>
                  </a:lnTo>
                  <a:lnTo>
                    <a:pt x="1026" y="1530"/>
                  </a:lnTo>
                  <a:lnTo>
                    <a:pt x="1022" y="1524"/>
                  </a:lnTo>
                  <a:lnTo>
                    <a:pt x="1020" y="1516"/>
                  </a:lnTo>
                  <a:lnTo>
                    <a:pt x="1020" y="1516"/>
                  </a:lnTo>
                  <a:lnTo>
                    <a:pt x="1020" y="1512"/>
                  </a:lnTo>
                  <a:lnTo>
                    <a:pt x="1022" y="1506"/>
                  </a:lnTo>
                  <a:lnTo>
                    <a:pt x="1022" y="1506"/>
                  </a:lnTo>
                  <a:lnTo>
                    <a:pt x="1024" y="1498"/>
                  </a:lnTo>
                  <a:lnTo>
                    <a:pt x="1024" y="1498"/>
                  </a:lnTo>
                  <a:lnTo>
                    <a:pt x="1018" y="1492"/>
                  </a:lnTo>
                  <a:lnTo>
                    <a:pt x="1018" y="1492"/>
                  </a:lnTo>
                  <a:lnTo>
                    <a:pt x="1014" y="1486"/>
                  </a:lnTo>
                  <a:lnTo>
                    <a:pt x="1012" y="1480"/>
                  </a:lnTo>
                  <a:lnTo>
                    <a:pt x="1012" y="1480"/>
                  </a:lnTo>
                  <a:lnTo>
                    <a:pt x="1012" y="1464"/>
                  </a:lnTo>
                  <a:lnTo>
                    <a:pt x="1012" y="1464"/>
                  </a:lnTo>
                  <a:lnTo>
                    <a:pt x="1012" y="1458"/>
                  </a:lnTo>
                  <a:lnTo>
                    <a:pt x="1012" y="1458"/>
                  </a:lnTo>
                  <a:lnTo>
                    <a:pt x="1010" y="1438"/>
                  </a:lnTo>
                  <a:lnTo>
                    <a:pt x="1008" y="1426"/>
                  </a:lnTo>
                  <a:lnTo>
                    <a:pt x="1008" y="1426"/>
                  </a:lnTo>
                  <a:lnTo>
                    <a:pt x="998" y="1416"/>
                  </a:lnTo>
                  <a:lnTo>
                    <a:pt x="994" y="1412"/>
                  </a:lnTo>
                  <a:lnTo>
                    <a:pt x="990" y="1410"/>
                  </a:lnTo>
                  <a:lnTo>
                    <a:pt x="990" y="1410"/>
                  </a:lnTo>
                  <a:lnTo>
                    <a:pt x="984" y="1412"/>
                  </a:lnTo>
                  <a:lnTo>
                    <a:pt x="984" y="1412"/>
                  </a:lnTo>
                  <a:lnTo>
                    <a:pt x="976" y="1416"/>
                  </a:lnTo>
                  <a:lnTo>
                    <a:pt x="968" y="1416"/>
                  </a:lnTo>
                  <a:lnTo>
                    <a:pt x="968" y="1416"/>
                  </a:lnTo>
                  <a:lnTo>
                    <a:pt x="964" y="1414"/>
                  </a:lnTo>
                  <a:lnTo>
                    <a:pt x="960" y="1410"/>
                  </a:lnTo>
                  <a:lnTo>
                    <a:pt x="950" y="1394"/>
                  </a:lnTo>
                  <a:lnTo>
                    <a:pt x="950" y="1394"/>
                  </a:lnTo>
                  <a:lnTo>
                    <a:pt x="946" y="1384"/>
                  </a:lnTo>
                  <a:lnTo>
                    <a:pt x="944" y="1370"/>
                  </a:lnTo>
                  <a:lnTo>
                    <a:pt x="944" y="1370"/>
                  </a:lnTo>
                  <a:lnTo>
                    <a:pt x="946" y="1364"/>
                  </a:lnTo>
                  <a:lnTo>
                    <a:pt x="950" y="1354"/>
                  </a:lnTo>
                  <a:lnTo>
                    <a:pt x="950" y="1354"/>
                  </a:lnTo>
                  <a:lnTo>
                    <a:pt x="954" y="1344"/>
                  </a:lnTo>
                  <a:lnTo>
                    <a:pt x="954" y="1344"/>
                  </a:lnTo>
                  <a:lnTo>
                    <a:pt x="952" y="1326"/>
                  </a:lnTo>
                  <a:lnTo>
                    <a:pt x="952" y="1326"/>
                  </a:lnTo>
                  <a:lnTo>
                    <a:pt x="950" y="1316"/>
                  </a:lnTo>
                  <a:lnTo>
                    <a:pt x="946" y="1308"/>
                  </a:lnTo>
                  <a:lnTo>
                    <a:pt x="946" y="1308"/>
                  </a:lnTo>
                  <a:lnTo>
                    <a:pt x="938" y="1298"/>
                  </a:lnTo>
                  <a:lnTo>
                    <a:pt x="938" y="1298"/>
                  </a:lnTo>
                  <a:lnTo>
                    <a:pt x="932" y="1290"/>
                  </a:lnTo>
                  <a:lnTo>
                    <a:pt x="932" y="1290"/>
                  </a:lnTo>
                  <a:lnTo>
                    <a:pt x="926" y="1280"/>
                  </a:lnTo>
                  <a:lnTo>
                    <a:pt x="922" y="1266"/>
                  </a:lnTo>
                  <a:lnTo>
                    <a:pt x="916" y="1248"/>
                  </a:lnTo>
                  <a:lnTo>
                    <a:pt x="908" y="1194"/>
                  </a:lnTo>
                  <a:lnTo>
                    <a:pt x="908" y="1194"/>
                  </a:lnTo>
                  <a:lnTo>
                    <a:pt x="908" y="1194"/>
                  </a:lnTo>
                  <a:lnTo>
                    <a:pt x="910" y="1172"/>
                  </a:lnTo>
                  <a:lnTo>
                    <a:pt x="910" y="1162"/>
                  </a:lnTo>
                  <a:lnTo>
                    <a:pt x="908" y="1156"/>
                  </a:lnTo>
                  <a:lnTo>
                    <a:pt x="908" y="1156"/>
                  </a:lnTo>
                  <a:lnTo>
                    <a:pt x="902" y="1150"/>
                  </a:lnTo>
                  <a:lnTo>
                    <a:pt x="902" y="1150"/>
                  </a:lnTo>
                  <a:lnTo>
                    <a:pt x="894" y="1144"/>
                  </a:lnTo>
                  <a:lnTo>
                    <a:pt x="890" y="1138"/>
                  </a:lnTo>
                  <a:lnTo>
                    <a:pt x="890" y="1138"/>
                  </a:lnTo>
                  <a:lnTo>
                    <a:pt x="888" y="1128"/>
                  </a:lnTo>
                  <a:lnTo>
                    <a:pt x="888" y="1128"/>
                  </a:lnTo>
                  <a:lnTo>
                    <a:pt x="888" y="1126"/>
                  </a:lnTo>
                  <a:lnTo>
                    <a:pt x="888" y="1126"/>
                  </a:lnTo>
                  <a:lnTo>
                    <a:pt x="874" y="1134"/>
                  </a:lnTo>
                  <a:lnTo>
                    <a:pt x="856" y="1144"/>
                  </a:lnTo>
                  <a:lnTo>
                    <a:pt x="856" y="1144"/>
                  </a:lnTo>
                  <a:lnTo>
                    <a:pt x="834" y="1158"/>
                  </a:lnTo>
                  <a:lnTo>
                    <a:pt x="814" y="1168"/>
                  </a:lnTo>
                  <a:lnTo>
                    <a:pt x="814" y="1168"/>
                  </a:lnTo>
                  <a:lnTo>
                    <a:pt x="802" y="1170"/>
                  </a:lnTo>
                  <a:lnTo>
                    <a:pt x="796" y="1172"/>
                  </a:lnTo>
                  <a:lnTo>
                    <a:pt x="792" y="1170"/>
                  </a:lnTo>
                  <a:lnTo>
                    <a:pt x="792" y="1170"/>
                  </a:lnTo>
                  <a:lnTo>
                    <a:pt x="786" y="1166"/>
                  </a:lnTo>
                  <a:lnTo>
                    <a:pt x="780" y="1160"/>
                  </a:lnTo>
                  <a:lnTo>
                    <a:pt x="770" y="1144"/>
                  </a:lnTo>
                  <a:lnTo>
                    <a:pt x="770" y="1144"/>
                  </a:lnTo>
                  <a:lnTo>
                    <a:pt x="756" y="1142"/>
                  </a:lnTo>
                  <a:lnTo>
                    <a:pt x="750" y="1138"/>
                  </a:lnTo>
                  <a:lnTo>
                    <a:pt x="746" y="1134"/>
                  </a:lnTo>
                  <a:lnTo>
                    <a:pt x="746" y="1134"/>
                  </a:lnTo>
                  <a:lnTo>
                    <a:pt x="746" y="1128"/>
                  </a:lnTo>
                  <a:lnTo>
                    <a:pt x="746" y="1122"/>
                  </a:lnTo>
                  <a:lnTo>
                    <a:pt x="752" y="1108"/>
                  </a:lnTo>
                  <a:lnTo>
                    <a:pt x="752" y="1108"/>
                  </a:lnTo>
                  <a:lnTo>
                    <a:pt x="756" y="1104"/>
                  </a:lnTo>
                  <a:lnTo>
                    <a:pt x="760" y="1100"/>
                  </a:lnTo>
                  <a:lnTo>
                    <a:pt x="760" y="1100"/>
                  </a:lnTo>
                  <a:lnTo>
                    <a:pt x="764" y="1094"/>
                  </a:lnTo>
                  <a:lnTo>
                    <a:pt x="766" y="1090"/>
                  </a:lnTo>
                  <a:lnTo>
                    <a:pt x="766" y="1090"/>
                  </a:lnTo>
                  <a:lnTo>
                    <a:pt x="764" y="1082"/>
                  </a:lnTo>
                  <a:lnTo>
                    <a:pt x="764" y="1082"/>
                  </a:lnTo>
                  <a:lnTo>
                    <a:pt x="762" y="1076"/>
                  </a:lnTo>
                  <a:lnTo>
                    <a:pt x="762" y="1072"/>
                  </a:lnTo>
                  <a:lnTo>
                    <a:pt x="762" y="1072"/>
                  </a:lnTo>
                  <a:lnTo>
                    <a:pt x="762" y="1064"/>
                  </a:lnTo>
                  <a:lnTo>
                    <a:pt x="766" y="1058"/>
                  </a:lnTo>
                  <a:lnTo>
                    <a:pt x="770" y="1052"/>
                  </a:lnTo>
                  <a:lnTo>
                    <a:pt x="774" y="1048"/>
                  </a:lnTo>
                  <a:lnTo>
                    <a:pt x="774" y="1048"/>
                  </a:lnTo>
                  <a:lnTo>
                    <a:pt x="780" y="1046"/>
                  </a:lnTo>
                  <a:lnTo>
                    <a:pt x="786" y="1046"/>
                  </a:lnTo>
                  <a:lnTo>
                    <a:pt x="786" y="1046"/>
                  </a:lnTo>
                  <a:lnTo>
                    <a:pt x="794" y="1044"/>
                  </a:lnTo>
                  <a:lnTo>
                    <a:pt x="794" y="1044"/>
                  </a:lnTo>
                  <a:lnTo>
                    <a:pt x="796" y="1038"/>
                  </a:lnTo>
                  <a:lnTo>
                    <a:pt x="798" y="1030"/>
                  </a:lnTo>
                  <a:lnTo>
                    <a:pt x="800" y="1020"/>
                  </a:lnTo>
                  <a:lnTo>
                    <a:pt x="798" y="1010"/>
                  </a:lnTo>
                  <a:lnTo>
                    <a:pt x="798" y="1010"/>
                  </a:lnTo>
                  <a:lnTo>
                    <a:pt x="794" y="1004"/>
                  </a:lnTo>
                  <a:lnTo>
                    <a:pt x="794" y="1004"/>
                  </a:lnTo>
                  <a:lnTo>
                    <a:pt x="790" y="998"/>
                  </a:lnTo>
                  <a:lnTo>
                    <a:pt x="788" y="990"/>
                  </a:lnTo>
                  <a:lnTo>
                    <a:pt x="788" y="990"/>
                  </a:lnTo>
                  <a:lnTo>
                    <a:pt x="790" y="984"/>
                  </a:lnTo>
                  <a:lnTo>
                    <a:pt x="794" y="976"/>
                  </a:lnTo>
                  <a:lnTo>
                    <a:pt x="794" y="976"/>
                  </a:lnTo>
                  <a:lnTo>
                    <a:pt x="796" y="970"/>
                  </a:lnTo>
                  <a:lnTo>
                    <a:pt x="796" y="970"/>
                  </a:lnTo>
                  <a:lnTo>
                    <a:pt x="794" y="962"/>
                  </a:lnTo>
                  <a:lnTo>
                    <a:pt x="794" y="962"/>
                  </a:lnTo>
                  <a:lnTo>
                    <a:pt x="792" y="956"/>
                  </a:lnTo>
                  <a:lnTo>
                    <a:pt x="792" y="950"/>
                  </a:lnTo>
                  <a:lnTo>
                    <a:pt x="792" y="950"/>
                  </a:lnTo>
                  <a:lnTo>
                    <a:pt x="796" y="942"/>
                  </a:lnTo>
                  <a:lnTo>
                    <a:pt x="802" y="936"/>
                  </a:lnTo>
                  <a:lnTo>
                    <a:pt x="802" y="936"/>
                  </a:lnTo>
                  <a:lnTo>
                    <a:pt x="808" y="930"/>
                  </a:lnTo>
                  <a:lnTo>
                    <a:pt x="808" y="930"/>
                  </a:lnTo>
                  <a:lnTo>
                    <a:pt x="812" y="910"/>
                  </a:lnTo>
                  <a:lnTo>
                    <a:pt x="812" y="908"/>
                  </a:lnTo>
                  <a:lnTo>
                    <a:pt x="834" y="870"/>
                  </a:lnTo>
                  <a:lnTo>
                    <a:pt x="852" y="816"/>
                  </a:lnTo>
                  <a:lnTo>
                    <a:pt x="840" y="812"/>
                  </a:lnTo>
                  <a:lnTo>
                    <a:pt x="840" y="812"/>
                  </a:lnTo>
                  <a:lnTo>
                    <a:pt x="826" y="814"/>
                  </a:lnTo>
                  <a:lnTo>
                    <a:pt x="812" y="812"/>
                  </a:lnTo>
                  <a:lnTo>
                    <a:pt x="812" y="812"/>
                  </a:lnTo>
                  <a:lnTo>
                    <a:pt x="802" y="808"/>
                  </a:lnTo>
                  <a:lnTo>
                    <a:pt x="794" y="804"/>
                  </a:lnTo>
                  <a:lnTo>
                    <a:pt x="790" y="798"/>
                  </a:lnTo>
                  <a:lnTo>
                    <a:pt x="790" y="798"/>
                  </a:lnTo>
                  <a:lnTo>
                    <a:pt x="790" y="796"/>
                  </a:lnTo>
                  <a:lnTo>
                    <a:pt x="790" y="792"/>
                  </a:lnTo>
                  <a:lnTo>
                    <a:pt x="792" y="784"/>
                  </a:lnTo>
                  <a:lnTo>
                    <a:pt x="792" y="784"/>
                  </a:lnTo>
                  <a:lnTo>
                    <a:pt x="794" y="782"/>
                  </a:lnTo>
                  <a:lnTo>
                    <a:pt x="794" y="782"/>
                  </a:lnTo>
                  <a:lnTo>
                    <a:pt x="790" y="782"/>
                  </a:lnTo>
                  <a:lnTo>
                    <a:pt x="790" y="782"/>
                  </a:lnTo>
                  <a:lnTo>
                    <a:pt x="782" y="784"/>
                  </a:lnTo>
                  <a:lnTo>
                    <a:pt x="776" y="782"/>
                  </a:lnTo>
                  <a:lnTo>
                    <a:pt x="776" y="782"/>
                  </a:lnTo>
                  <a:lnTo>
                    <a:pt x="774" y="780"/>
                  </a:lnTo>
                  <a:lnTo>
                    <a:pt x="772" y="776"/>
                  </a:lnTo>
                  <a:lnTo>
                    <a:pt x="768" y="768"/>
                  </a:lnTo>
                  <a:lnTo>
                    <a:pt x="768" y="768"/>
                  </a:lnTo>
                  <a:lnTo>
                    <a:pt x="766" y="760"/>
                  </a:lnTo>
                  <a:lnTo>
                    <a:pt x="766" y="760"/>
                  </a:lnTo>
                  <a:lnTo>
                    <a:pt x="758" y="754"/>
                  </a:lnTo>
                  <a:lnTo>
                    <a:pt x="758" y="754"/>
                  </a:lnTo>
                  <a:lnTo>
                    <a:pt x="752" y="748"/>
                  </a:lnTo>
                  <a:lnTo>
                    <a:pt x="746" y="742"/>
                  </a:lnTo>
                  <a:lnTo>
                    <a:pt x="746" y="742"/>
                  </a:lnTo>
                  <a:lnTo>
                    <a:pt x="744" y="730"/>
                  </a:lnTo>
                  <a:lnTo>
                    <a:pt x="742" y="718"/>
                  </a:lnTo>
                  <a:lnTo>
                    <a:pt x="742" y="718"/>
                  </a:lnTo>
                  <a:lnTo>
                    <a:pt x="744" y="712"/>
                  </a:lnTo>
                  <a:lnTo>
                    <a:pt x="744" y="712"/>
                  </a:lnTo>
                  <a:lnTo>
                    <a:pt x="746" y="710"/>
                  </a:lnTo>
                  <a:lnTo>
                    <a:pt x="746" y="710"/>
                  </a:lnTo>
                  <a:lnTo>
                    <a:pt x="738" y="700"/>
                  </a:lnTo>
                  <a:lnTo>
                    <a:pt x="738" y="700"/>
                  </a:lnTo>
                  <a:lnTo>
                    <a:pt x="732" y="694"/>
                  </a:lnTo>
                  <a:lnTo>
                    <a:pt x="732" y="694"/>
                  </a:lnTo>
                  <a:lnTo>
                    <a:pt x="718" y="674"/>
                  </a:lnTo>
                  <a:lnTo>
                    <a:pt x="708" y="654"/>
                  </a:lnTo>
                  <a:lnTo>
                    <a:pt x="708" y="654"/>
                  </a:lnTo>
                  <a:lnTo>
                    <a:pt x="704" y="644"/>
                  </a:lnTo>
                  <a:lnTo>
                    <a:pt x="704" y="644"/>
                  </a:lnTo>
                  <a:lnTo>
                    <a:pt x="700" y="632"/>
                  </a:lnTo>
                  <a:lnTo>
                    <a:pt x="700" y="632"/>
                  </a:lnTo>
                  <a:lnTo>
                    <a:pt x="694" y="624"/>
                  </a:lnTo>
                  <a:lnTo>
                    <a:pt x="694" y="624"/>
                  </a:lnTo>
                  <a:lnTo>
                    <a:pt x="686" y="614"/>
                  </a:lnTo>
                  <a:lnTo>
                    <a:pt x="686" y="614"/>
                  </a:lnTo>
                  <a:lnTo>
                    <a:pt x="684" y="604"/>
                  </a:lnTo>
                  <a:lnTo>
                    <a:pt x="684" y="604"/>
                  </a:lnTo>
                  <a:lnTo>
                    <a:pt x="682" y="596"/>
                  </a:lnTo>
                  <a:lnTo>
                    <a:pt x="682" y="596"/>
                  </a:lnTo>
                  <a:lnTo>
                    <a:pt x="676" y="592"/>
                  </a:lnTo>
                  <a:lnTo>
                    <a:pt x="668" y="590"/>
                  </a:lnTo>
                  <a:lnTo>
                    <a:pt x="668" y="590"/>
                  </a:lnTo>
                  <a:lnTo>
                    <a:pt x="658" y="584"/>
                  </a:lnTo>
                  <a:lnTo>
                    <a:pt x="652" y="580"/>
                  </a:lnTo>
                  <a:lnTo>
                    <a:pt x="652" y="580"/>
                  </a:lnTo>
                  <a:lnTo>
                    <a:pt x="648" y="574"/>
                  </a:lnTo>
                  <a:lnTo>
                    <a:pt x="646" y="566"/>
                  </a:lnTo>
                  <a:lnTo>
                    <a:pt x="646" y="566"/>
                  </a:lnTo>
                  <a:lnTo>
                    <a:pt x="644" y="560"/>
                  </a:lnTo>
                  <a:lnTo>
                    <a:pt x="644" y="560"/>
                  </a:lnTo>
                  <a:lnTo>
                    <a:pt x="638" y="554"/>
                  </a:lnTo>
                  <a:lnTo>
                    <a:pt x="630" y="548"/>
                  </a:lnTo>
                  <a:lnTo>
                    <a:pt x="630" y="548"/>
                  </a:lnTo>
                  <a:lnTo>
                    <a:pt x="622" y="540"/>
                  </a:lnTo>
                  <a:lnTo>
                    <a:pt x="614" y="534"/>
                  </a:lnTo>
                  <a:lnTo>
                    <a:pt x="610" y="526"/>
                  </a:lnTo>
                  <a:lnTo>
                    <a:pt x="610" y="522"/>
                  </a:lnTo>
                  <a:lnTo>
                    <a:pt x="610" y="518"/>
                  </a:lnTo>
                  <a:lnTo>
                    <a:pt x="610" y="518"/>
                  </a:lnTo>
                  <a:lnTo>
                    <a:pt x="612" y="514"/>
                  </a:lnTo>
                  <a:lnTo>
                    <a:pt x="616" y="512"/>
                  </a:lnTo>
                  <a:lnTo>
                    <a:pt x="622" y="512"/>
                  </a:lnTo>
                  <a:lnTo>
                    <a:pt x="622" y="512"/>
                  </a:lnTo>
                  <a:lnTo>
                    <a:pt x="626" y="512"/>
                  </a:lnTo>
                  <a:lnTo>
                    <a:pt x="626" y="512"/>
                  </a:lnTo>
                  <a:lnTo>
                    <a:pt x="630" y="512"/>
                  </a:lnTo>
                  <a:lnTo>
                    <a:pt x="630" y="512"/>
                  </a:lnTo>
                  <a:lnTo>
                    <a:pt x="626" y="508"/>
                  </a:lnTo>
                  <a:lnTo>
                    <a:pt x="626" y="508"/>
                  </a:lnTo>
                  <a:lnTo>
                    <a:pt x="622" y="504"/>
                  </a:lnTo>
                  <a:lnTo>
                    <a:pt x="620" y="496"/>
                  </a:lnTo>
                  <a:lnTo>
                    <a:pt x="620" y="496"/>
                  </a:lnTo>
                  <a:lnTo>
                    <a:pt x="622" y="490"/>
                  </a:lnTo>
                  <a:lnTo>
                    <a:pt x="626" y="482"/>
                  </a:lnTo>
                  <a:lnTo>
                    <a:pt x="626" y="482"/>
                  </a:lnTo>
                  <a:lnTo>
                    <a:pt x="630" y="476"/>
                  </a:lnTo>
                  <a:lnTo>
                    <a:pt x="630" y="476"/>
                  </a:lnTo>
                  <a:lnTo>
                    <a:pt x="628" y="468"/>
                  </a:lnTo>
                  <a:lnTo>
                    <a:pt x="626" y="456"/>
                  </a:lnTo>
                  <a:lnTo>
                    <a:pt x="626" y="456"/>
                  </a:lnTo>
                  <a:lnTo>
                    <a:pt x="618" y="440"/>
                  </a:lnTo>
                  <a:lnTo>
                    <a:pt x="618" y="440"/>
                  </a:lnTo>
                  <a:lnTo>
                    <a:pt x="612" y="428"/>
                  </a:lnTo>
                  <a:lnTo>
                    <a:pt x="608" y="416"/>
                  </a:lnTo>
                  <a:lnTo>
                    <a:pt x="608" y="416"/>
                  </a:lnTo>
                  <a:lnTo>
                    <a:pt x="608" y="410"/>
                  </a:lnTo>
                  <a:lnTo>
                    <a:pt x="608" y="410"/>
                  </a:lnTo>
                  <a:lnTo>
                    <a:pt x="608" y="408"/>
                  </a:lnTo>
                  <a:lnTo>
                    <a:pt x="608" y="408"/>
                  </a:lnTo>
                  <a:lnTo>
                    <a:pt x="604" y="394"/>
                  </a:lnTo>
                  <a:lnTo>
                    <a:pt x="594" y="378"/>
                  </a:lnTo>
                  <a:lnTo>
                    <a:pt x="578" y="350"/>
                  </a:lnTo>
                  <a:lnTo>
                    <a:pt x="576" y="348"/>
                  </a:lnTo>
                  <a:lnTo>
                    <a:pt x="636" y="52"/>
                  </a:lnTo>
                  <a:lnTo>
                    <a:pt x="450" y="14"/>
                  </a:lnTo>
                  <a:lnTo>
                    <a:pt x="448" y="18"/>
                  </a:lnTo>
                  <a:lnTo>
                    <a:pt x="302" y="706"/>
                  </a:lnTo>
                  <a:lnTo>
                    <a:pt x="302" y="706"/>
                  </a:lnTo>
                  <a:lnTo>
                    <a:pt x="298" y="732"/>
                  </a:lnTo>
                  <a:lnTo>
                    <a:pt x="296" y="752"/>
                  </a:lnTo>
                  <a:lnTo>
                    <a:pt x="294" y="768"/>
                  </a:lnTo>
                  <a:lnTo>
                    <a:pt x="294" y="768"/>
                  </a:lnTo>
                  <a:lnTo>
                    <a:pt x="288" y="776"/>
                  </a:lnTo>
                  <a:lnTo>
                    <a:pt x="288" y="776"/>
                  </a:lnTo>
                  <a:lnTo>
                    <a:pt x="284" y="786"/>
                  </a:lnTo>
                  <a:lnTo>
                    <a:pt x="284" y="786"/>
                  </a:lnTo>
                  <a:lnTo>
                    <a:pt x="286" y="794"/>
                  </a:lnTo>
                  <a:lnTo>
                    <a:pt x="290" y="804"/>
                  </a:lnTo>
                  <a:lnTo>
                    <a:pt x="290" y="804"/>
                  </a:lnTo>
                  <a:lnTo>
                    <a:pt x="296" y="814"/>
                  </a:lnTo>
                  <a:lnTo>
                    <a:pt x="298" y="824"/>
                  </a:lnTo>
                  <a:lnTo>
                    <a:pt x="298" y="824"/>
                  </a:lnTo>
                  <a:lnTo>
                    <a:pt x="296" y="838"/>
                  </a:lnTo>
                  <a:lnTo>
                    <a:pt x="292" y="856"/>
                  </a:lnTo>
                  <a:lnTo>
                    <a:pt x="292" y="856"/>
                  </a:lnTo>
                  <a:lnTo>
                    <a:pt x="290" y="872"/>
                  </a:lnTo>
                  <a:lnTo>
                    <a:pt x="288" y="884"/>
                  </a:lnTo>
                  <a:lnTo>
                    <a:pt x="288" y="884"/>
                  </a:lnTo>
                  <a:lnTo>
                    <a:pt x="290" y="894"/>
                  </a:lnTo>
                  <a:lnTo>
                    <a:pt x="290" y="894"/>
                  </a:lnTo>
                  <a:lnTo>
                    <a:pt x="294" y="902"/>
                  </a:lnTo>
                  <a:lnTo>
                    <a:pt x="294" y="902"/>
                  </a:lnTo>
                  <a:lnTo>
                    <a:pt x="298" y="928"/>
                  </a:lnTo>
                  <a:lnTo>
                    <a:pt x="306" y="948"/>
                  </a:lnTo>
                  <a:lnTo>
                    <a:pt x="312" y="958"/>
                  </a:lnTo>
                  <a:lnTo>
                    <a:pt x="312" y="958"/>
                  </a:lnTo>
                  <a:lnTo>
                    <a:pt x="332" y="974"/>
                  </a:lnTo>
                  <a:lnTo>
                    <a:pt x="344" y="986"/>
                  </a:lnTo>
                  <a:lnTo>
                    <a:pt x="352" y="996"/>
                  </a:lnTo>
                  <a:lnTo>
                    <a:pt x="352" y="996"/>
                  </a:lnTo>
                  <a:lnTo>
                    <a:pt x="356" y="1004"/>
                  </a:lnTo>
                  <a:lnTo>
                    <a:pt x="358" y="1016"/>
                  </a:lnTo>
                  <a:lnTo>
                    <a:pt x="360" y="1028"/>
                  </a:lnTo>
                  <a:lnTo>
                    <a:pt x="360" y="1038"/>
                  </a:lnTo>
                  <a:lnTo>
                    <a:pt x="360" y="1038"/>
                  </a:lnTo>
                  <a:lnTo>
                    <a:pt x="358" y="1044"/>
                  </a:lnTo>
                  <a:lnTo>
                    <a:pt x="354" y="1050"/>
                  </a:lnTo>
                  <a:lnTo>
                    <a:pt x="348" y="1060"/>
                  </a:lnTo>
                  <a:lnTo>
                    <a:pt x="302" y="1110"/>
                  </a:lnTo>
                  <a:lnTo>
                    <a:pt x="302" y="1110"/>
                  </a:lnTo>
                  <a:lnTo>
                    <a:pt x="290" y="1138"/>
                  </a:lnTo>
                  <a:lnTo>
                    <a:pt x="280" y="1156"/>
                  </a:lnTo>
                  <a:lnTo>
                    <a:pt x="272" y="1170"/>
                  </a:lnTo>
                  <a:lnTo>
                    <a:pt x="272" y="1170"/>
                  </a:lnTo>
                  <a:lnTo>
                    <a:pt x="266" y="1178"/>
                  </a:lnTo>
                  <a:lnTo>
                    <a:pt x="256" y="1188"/>
                  </a:lnTo>
                  <a:lnTo>
                    <a:pt x="256" y="1188"/>
                  </a:lnTo>
                  <a:lnTo>
                    <a:pt x="246" y="1198"/>
                  </a:lnTo>
                  <a:lnTo>
                    <a:pt x="238" y="1208"/>
                  </a:lnTo>
                  <a:lnTo>
                    <a:pt x="238" y="1208"/>
                  </a:lnTo>
                  <a:lnTo>
                    <a:pt x="238" y="1214"/>
                  </a:lnTo>
                  <a:lnTo>
                    <a:pt x="238" y="1214"/>
                  </a:lnTo>
                  <a:lnTo>
                    <a:pt x="236" y="1224"/>
                  </a:lnTo>
                  <a:lnTo>
                    <a:pt x="236" y="1224"/>
                  </a:lnTo>
                  <a:lnTo>
                    <a:pt x="230" y="1236"/>
                  </a:lnTo>
                  <a:lnTo>
                    <a:pt x="224" y="1246"/>
                  </a:lnTo>
                  <a:lnTo>
                    <a:pt x="224" y="1246"/>
                  </a:lnTo>
                  <a:lnTo>
                    <a:pt x="218" y="1256"/>
                  </a:lnTo>
                  <a:lnTo>
                    <a:pt x="206" y="1266"/>
                  </a:lnTo>
                  <a:lnTo>
                    <a:pt x="206" y="1266"/>
                  </a:lnTo>
                  <a:lnTo>
                    <a:pt x="192" y="1276"/>
                  </a:lnTo>
                  <a:lnTo>
                    <a:pt x="192" y="1276"/>
                  </a:lnTo>
                  <a:lnTo>
                    <a:pt x="182" y="1282"/>
                  </a:lnTo>
                  <a:lnTo>
                    <a:pt x="176" y="1286"/>
                  </a:lnTo>
                  <a:lnTo>
                    <a:pt x="176" y="1286"/>
                  </a:lnTo>
                  <a:lnTo>
                    <a:pt x="168" y="1296"/>
                  </a:lnTo>
                  <a:lnTo>
                    <a:pt x="162" y="1306"/>
                  </a:lnTo>
                  <a:lnTo>
                    <a:pt x="162" y="1306"/>
                  </a:lnTo>
                  <a:lnTo>
                    <a:pt x="150" y="1324"/>
                  </a:lnTo>
                  <a:lnTo>
                    <a:pt x="150" y="1324"/>
                  </a:lnTo>
                  <a:lnTo>
                    <a:pt x="142" y="1332"/>
                  </a:lnTo>
                  <a:lnTo>
                    <a:pt x="142" y="1332"/>
                  </a:lnTo>
                  <a:lnTo>
                    <a:pt x="132" y="1342"/>
                  </a:lnTo>
                  <a:lnTo>
                    <a:pt x="132" y="1342"/>
                  </a:lnTo>
                  <a:lnTo>
                    <a:pt x="128" y="1354"/>
                  </a:lnTo>
                  <a:lnTo>
                    <a:pt x="122" y="1370"/>
                  </a:lnTo>
                  <a:lnTo>
                    <a:pt x="120" y="1386"/>
                  </a:lnTo>
                  <a:lnTo>
                    <a:pt x="120" y="1398"/>
                  </a:lnTo>
                  <a:lnTo>
                    <a:pt x="120" y="1398"/>
                  </a:lnTo>
                  <a:lnTo>
                    <a:pt x="126" y="1406"/>
                  </a:lnTo>
                  <a:lnTo>
                    <a:pt x="126" y="1406"/>
                  </a:lnTo>
                  <a:lnTo>
                    <a:pt x="134" y="1408"/>
                  </a:lnTo>
                  <a:lnTo>
                    <a:pt x="134" y="1408"/>
                  </a:lnTo>
                  <a:lnTo>
                    <a:pt x="144" y="1412"/>
                  </a:lnTo>
                  <a:lnTo>
                    <a:pt x="144" y="1412"/>
                  </a:lnTo>
                  <a:lnTo>
                    <a:pt x="154" y="1418"/>
                  </a:lnTo>
                  <a:lnTo>
                    <a:pt x="164" y="1426"/>
                  </a:lnTo>
                  <a:lnTo>
                    <a:pt x="164" y="1426"/>
                  </a:lnTo>
                  <a:lnTo>
                    <a:pt x="172" y="1436"/>
                  </a:lnTo>
                  <a:lnTo>
                    <a:pt x="176" y="1442"/>
                  </a:lnTo>
                  <a:lnTo>
                    <a:pt x="176" y="1448"/>
                  </a:lnTo>
                  <a:lnTo>
                    <a:pt x="176" y="1448"/>
                  </a:lnTo>
                  <a:lnTo>
                    <a:pt x="176" y="1452"/>
                  </a:lnTo>
                  <a:lnTo>
                    <a:pt x="174" y="1456"/>
                  </a:lnTo>
                  <a:lnTo>
                    <a:pt x="168" y="1464"/>
                  </a:lnTo>
                  <a:lnTo>
                    <a:pt x="168" y="1464"/>
                  </a:lnTo>
                  <a:lnTo>
                    <a:pt x="162" y="1470"/>
                  </a:lnTo>
                  <a:lnTo>
                    <a:pt x="162" y="1470"/>
                  </a:lnTo>
                  <a:lnTo>
                    <a:pt x="160" y="1484"/>
                  </a:lnTo>
                  <a:lnTo>
                    <a:pt x="160" y="1484"/>
                  </a:lnTo>
                  <a:lnTo>
                    <a:pt x="160" y="1496"/>
                  </a:lnTo>
                  <a:lnTo>
                    <a:pt x="160" y="1496"/>
                  </a:lnTo>
                  <a:lnTo>
                    <a:pt x="152" y="1518"/>
                  </a:lnTo>
                  <a:lnTo>
                    <a:pt x="148" y="1530"/>
                  </a:lnTo>
                  <a:lnTo>
                    <a:pt x="142" y="1538"/>
                  </a:lnTo>
                  <a:lnTo>
                    <a:pt x="142" y="1538"/>
                  </a:lnTo>
                  <a:lnTo>
                    <a:pt x="136" y="1542"/>
                  </a:lnTo>
                  <a:lnTo>
                    <a:pt x="136" y="1542"/>
                  </a:lnTo>
                  <a:lnTo>
                    <a:pt x="134" y="1544"/>
                  </a:lnTo>
                  <a:lnTo>
                    <a:pt x="134" y="1544"/>
                  </a:lnTo>
                  <a:lnTo>
                    <a:pt x="126" y="1558"/>
                  </a:lnTo>
                  <a:lnTo>
                    <a:pt x="14" y="20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8"/>
            <p:cNvSpPr>
              <a:spLocks/>
            </p:cNvSpPr>
            <p:nvPr/>
          </p:nvSpPr>
          <p:spPr bwMode="auto">
            <a:xfrm>
              <a:off x="1699" y="877"/>
              <a:ext cx="1624" cy="1170"/>
            </a:xfrm>
            <a:custGeom>
              <a:avLst/>
              <a:gdLst>
                <a:gd name="T0" fmla="*/ 228 w 1624"/>
                <a:gd name="T1" fmla="*/ 980 h 1170"/>
                <a:gd name="T2" fmla="*/ 452 w 1624"/>
                <a:gd name="T3" fmla="*/ 1022 h 1170"/>
                <a:gd name="T4" fmla="*/ 670 w 1624"/>
                <a:gd name="T5" fmla="*/ 1066 h 1170"/>
                <a:gd name="T6" fmla="*/ 826 w 1624"/>
                <a:gd name="T7" fmla="*/ 1078 h 1170"/>
                <a:gd name="T8" fmla="*/ 1472 w 1624"/>
                <a:gd name="T9" fmla="*/ 1090 h 1170"/>
                <a:gd name="T10" fmla="*/ 484 w 1624"/>
                <a:gd name="T11" fmla="*/ 4 h 1170"/>
                <a:gd name="T12" fmla="*/ 488 w 1624"/>
                <a:gd name="T13" fmla="*/ 58 h 1170"/>
                <a:gd name="T14" fmla="*/ 518 w 1624"/>
                <a:gd name="T15" fmla="*/ 106 h 1170"/>
                <a:gd name="T16" fmla="*/ 502 w 1624"/>
                <a:gd name="T17" fmla="*/ 136 h 1170"/>
                <a:gd name="T18" fmla="*/ 504 w 1624"/>
                <a:gd name="T19" fmla="*/ 172 h 1170"/>
                <a:gd name="T20" fmla="*/ 464 w 1624"/>
                <a:gd name="T21" fmla="*/ 166 h 1170"/>
                <a:gd name="T22" fmla="*/ 490 w 1624"/>
                <a:gd name="T23" fmla="*/ 202 h 1170"/>
                <a:gd name="T24" fmla="*/ 504 w 1624"/>
                <a:gd name="T25" fmla="*/ 238 h 1170"/>
                <a:gd name="T26" fmla="*/ 512 w 1624"/>
                <a:gd name="T27" fmla="*/ 304 h 1170"/>
                <a:gd name="T28" fmla="*/ 472 w 1624"/>
                <a:gd name="T29" fmla="*/ 370 h 1170"/>
                <a:gd name="T30" fmla="*/ 454 w 1624"/>
                <a:gd name="T31" fmla="*/ 402 h 1170"/>
                <a:gd name="T32" fmla="*/ 450 w 1624"/>
                <a:gd name="T33" fmla="*/ 446 h 1170"/>
                <a:gd name="T34" fmla="*/ 416 w 1624"/>
                <a:gd name="T35" fmla="*/ 510 h 1170"/>
                <a:gd name="T36" fmla="*/ 368 w 1624"/>
                <a:gd name="T37" fmla="*/ 566 h 1170"/>
                <a:gd name="T38" fmla="*/ 326 w 1624"/>
                <a:gd name="T39" fmla="*/ 550 h 1170"/>
                <a:gd name="T40" fmla="*/ 302 w 1624"/>
                <a:gd name="T41" fmla="*/ 556 h 1170"/>
                <a:gd name="T42" fmla="*/ 348 w 1624"/>
                <a:gd name="T43" fmla="*/ 470 h 1170"/>
                <a:gd name="T44" fmla="*/ 344 w 1624"/>
                <a:gd name="T45" fmla="*/ 520 h 1170"/>
                <a:gd name="T46" fmla="*/ 372 w 1624"/>
                <a:gd name="T47" fmla="*/ 482 h 1170"/>
                <a:gd name="T48" fmla="*/ 388 w 1624"/>
                <a:gd name="T49" fmla="*/ 478 h 1170"/>
                <a:gd name="T50" fmla="*/ 426 w 1624"/>
                <a:gd name="T51" fmla="*/ 440 h 1170"/>
                <a:gd name="T52" fmla="*/ 398 w 1624"/>
                <a:gd name="T53" fmla="*/ 426 h 1170"/>
                <a:gd name="T54" fmla="*/ 418 w 1624"/>
                <a:gd name="T55" fmla="*/ 398 h 1170"/>
                <a:gd name="T56" fmla="*/ 430 w 1624"/>
                <a:gd name="T57" fmla="*/ 374 h 1170"/>
                <a:gd name="T58" fmla="*/ 442 w 1624"/>
                <a:gd name="T59" fmla="*/ 324 h 1170"/>
                <a:gd name="T60" fmla="*/ 374 w 1624"/>
                <a:gd name="T61" fmla="*/ 386 h 1170"/>
                <a:gd name="T62" fmla="*/ 316 w 1624"/>
                <a:gd name="T63" fmla="*/ 438 h 1170"/>
                <a:gd name="T64" fmla="*/ 344 w 1624"/>
                <a:gd name="T65" fmla="*/ 456 h 1170"/>
                <a:gd name="T66" fmla="*/ 282 w 1624"/>
                <a:gd name="T67" fmla="*/ 416 h 1170"/>
                <a:gd name="T68" fmla="*/ 366 w 1624"/>
                <a:gd name="T69" fmla="*/ 328 h 1170"/>
                <a:gd name="T70" fmla="*/ 378 w 1624"/>
                <a:gd name="T71" fmla="*/ 342 h 1170"/>
                <a:gd name="T72" fmla="*/ 406 w 1624"/>
                <a:gd name="T73" fmla="*/ 318 h 1170"/>
                <a:gd name="T74" fmla="*/ 416 w 1624"/>
                <a:gd name="T75" fmla="*/ 258 h 1170"/>
                <a:gd name="T76" fmla="*/ 398 w 1624"/>
                <a:gd name="T77" fmla="*/ 262 h 1170"/>
                <a:gd name="T78" fmla="*/ 384 w 1624"/>
                <a:gd name="T79" fmla="*/ 248 h 1170"/>
                <a:gd name="T80" fmla="*/ 360 w 1624"/>
                <a:gd name="T81" fmla="*/ 224 h 1170"/>
                <a:gd name="T82" fmla="*/ 312 w 1624"/>
                <a:gd name="T83" fmla="*/ 220 h 1170"/>
                <a:gd name="T84" fmla="*/ 234 w 1624"/>
                <a:gd name="T85" fmla="*/ 186 h 1170"/>
                <a:gd name="T86" fmla="*/ 134 w 1624"/>
                <a:gd name="T87" fmla="*/ 128 h 1170"/>
                <a:gd name="T88" fmla="*/ 56 w 1624"/>
                <a:gd name="T89" fmla="*/ 64 h 1170"/>
                <a:gd name="T90" fmla="*/ 54 w 1624"/>
                <a:gd name="T91" fmla="*/ 104 h 1170"/>
                <a:gd name="T92" fmla="*/ 34 w 1624"/>
                <a:gd name="T93" fmla="*/ 172 h 1170"/>
                <a:gd name="T94" fmla="*/ 58 w 1624"/>
                <a:gd name="T95" fmla="*/ 254 h 1170"/>
                <a:gd name="T96" fmla="*/ 60 w 1624"/>
                <a:gd name="T97" fmla="*/ 412 h 1170"/>
                <a:gd name="T98" fmla="*/ 58 w 1624"/>
                <a:gd name="T99" fmla="*/ 506 h 1170"/>
                <a:gd name="T100" fmla="*/ 92 w 1624"/>
                <a:gd name="T101" fmla="*/ 502 h 1170"/>
                <a:gd name="T102" fmla="*/ 118 w 1624"/>
                <a:gd name="T103" fmla="*/ 534 h 1170"/>
                <a:gd name="T104" fmla="*/ 56 w 1624"/>
                <a:gd name="T105" fmla="*/ 550 h 1170"/>
                <a:gd name="T106" fmla="*/ 38 w 1624"/>
                <a:gd name="T107" fmla="*/ 568 h 1170"/>
                <a:gd name="T108" fmla="*/ 86 w 1624"/>
                <a:gd name="T109" fmla="*/ 596 h 1170"/>
                <a:gd name="T110" fmla="*/ 80 w 1624"/>
                <a:gd name="T111" fmla="*/ 610 h 1170"/>
                <a:gd name="T112" fmla="*/ 78 w 1624"/>
                <a:gd name="T113" fmla="*/ 636 h 1170"/>
                <a:gd name="T114" fmla="*/ 72 w 1624"/>
                <a:gd name="T115" fmla="*/ 668 h 1170"/>
                <a:gd name="T116" fmla="*/ 52 w 1624"/>
                <a:gd name="T117" fmla="*/ 676 h 1170"/>
                <a:gd name="T118" fmla="*/ 42 w 1624"/>
                <a:gd name="T119" fmla="*/ 640 h 1170"/>
                <a:gd name="T120" fmla="*/ 2 w 1624"/>
                <a:gd name="T121" fmla="*/ 680 h 1170"/>
                <a:gd name="T122" fmla="*/ 32 w 1624"/>
                <a:gd name="T123" fmla="*/ 718 h 1170"/>
                <a:gd name="T124" fmla="*/ 88 w 1624"/>
                <a:gd name="T125" fmla="*/ 728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4" h="1170">
                  <a:moveTo>
                    <a:pt x="124" y="754"/>
                  </a:moveTo>
                  <a:lnTo>
                    <a:pt x="134" y="758"/>
                  </a:lnTo>
                  <a:lnTo>
                    <a:pt x="140" y="760"/>
                  </a:lnTo>
                  <a:lnTo>
                    <a:pt x="146" y="780"/>
                  </a:lnTo>
                  <a:lnTo>
                    <a:pt x="164" y="798"/>
                  </a:lnTo>
                  <a:lnTo>
                    <a:pt x="182" y="796"/>
                  </a:lnTo>
                  <a:lnTo>
                    <a:pt x="198" y="802"/>
                  </a:lnTo>
                  <a:lnTo>
                    <a:pt x="208" y="822"/>
                  </a:lnTo>
                  <a:lnTo>
                    <a:pt x="230" y="840"/>
                  </a:lnTo>
                  <a:lnTo>
                    <a:pt x="240" y="880"/>
                  </a:lnTo>
                  <a:lnTo>
                    <a:pt x="228" y="980"/>
                  </a:lnTo>
                  <a:lnTo>
                    <a:pt x="236" y="990"/>
                  </a:lnTo>
                  <a:lnTo>
                    <a:pt x="266" y="1004"/>
                  </a:lnTo>
                  <a:lnTo>
                    <a:pt x="286" y="1018"/>
                  </a:lnTo>
                  <a:lnTo>
                    <a:pt x="296" y="1018"/>
                  </a:lnTo>
                  <a:lnTo>
                    <a:pt x="316" y="1032"/>
                  </a:lnTo>
                  <a:lnTo>
                    <a:pt x="336" y="1034"/>
                  </a:lnTo>
                  <a:lnTo>
                    <a:pt x="374" y="1030"/>
                  </a:lnTo>
                  <a:lnTo>
                    <a:pt x="394" y="1026"/>
                  </a:lnTo>
                  <a:lnTo>
                    <a:pt x="414" y="1016"/>
                  </a:lnTo>
                  <a:lnTo>
                    <a:pt x="434" y="1016"/>
                  </a:lnTo>
                  <a:lnTo>
                    <a:pt x="452" y="1022"/>
                  </a:lnTo>
                  <a:lnTo>
                    <a:pt x="486" y="1024"/>
                  </a:lnTo>
                  <a:lnTo>
                    <a:pt x="506" y="1036"/>
                  </a:lnTo>
                  <a:lnTo>
                    <a:pt x="526" y="1040"/>
                  </a:lnTo>
                  <a:lnTo>
                    <a:pt x="546" y="1054"/>
                  </a:lnTo>
                  <a:lnTo>
                    <a:pt x="550" y="1074"/>
                  </a:lnTo>
                  <a:lnTo>
                    <a:pt x="590" y="1072"/>
                  </a:lnTo>
                  <a:lnTo>
                    <a:pt x="608" y="1080"/>
                  </a:lnTo>
                  <a:lnTo>
                    <a:pt x="608" y="1080"/>
                  </a:lnTo>
                  <a:lnTo>
                    <a:pt x="646" y="1068"/>
                  </a:lnTo>
                  <a:lnTo>
                    <a:pt x="660" y="1066"/>
                  </a:lnTo>
                  <a:lnTo>
                    <a:pt x="670" y="1066"/>
                  </a:lnTo>
                  <a:lnTo>
                    <a:pt x="678" y="1066"/>
                  </a:lnTo>
                  <a:lnTo>
                    <a:pt x="684" y="1068"/>
                  </a:lnTo>
                  <a:lnTo>
                    <a:pt x="694" y="1076"/>
                  </a:lnTo>
                  <a:lnTo>
                    <a:pt x="700" y="1082"/>
                  </a:lnTo>
                  <a:lnTo>
                    <a:pt x="710" y="1088"/>
                  </a:lnTo>
                  <a:lnTo>
                    <a:pt x="716" y="1092"/>
                  </a:lnTo>
                  <a:lnTo>
                    <a:pt x="724" y="1092"/>
                  </a:lnTo>
                  <a:lnTo>
                    <a:pt x="734" y="1092"/>
                  </a:lnTo>
                  <a:lnTo>
                    <a:pt x="748" y="1090"/>
                  </a:lnTo>
                  <a:lnTo>
                    <a:pt x="786" y="1082"/>
                  </a:lnTo>
                  <a:lnTo>
                    <a:pt x="826" y="1078"/>
                  </a:lnTo>
                  <a:lnTo>
                    <a:pt x="888" y="1080"/>
                  </a:lnTo>
                  <a:lnTo>
                    <a:pt x="906" y="1068"/>
                  </a:lnTo>
                  <a:lnTo>
                    <a:pt x="922" y="1074"/>
                  </a:lnTo>
                  <a:lnTo>
                    <a:pt x="966" y="1076"/>
                  </a:lnTo>
                  <a:lnTo>
                    <a:pt x="988" y="1082"/>
                  </a:lnTo>
                  <a:lnTo>
                    <a:pt x="1008" y="1084"/>
                  </a:lnTo>
                  <a:lnTo>
                    <a:pt x="1028" y="1074"/>
                  </a:lnTo>
                  <a:lnTo>
                    <a:pt x="1222" y="1118"/>
                  </a:lnTo>
                  <a:lnTo>
                    <a:pt x="1468" y="1170"/>
                  </a:lnTo>
                  <a:lnTo>
                    <a:pt x="1462" y="1150"/>
                  </a:lnTo>
                  <a:lnTo>
                    <a:pt x="1472" y="1090"/>
                  </a:lnTo>
                  <a:lnTo>
                    <a:pt x="1458" y="1050"/>
                  </a:lnTo>
                  <a:lnTo>
                    <a:pt x="1468" y="1032"/>
                  </a:lnTo>
                  <a:lnTo>
                    <a:pt x="1476" y="970"/>
                  </a:lnTo>
                  <a:lnTo>
                    <a:pt x="1622" y="284"/>
                  </a:lnTo>
                  <a:lnTo>
                    <a:pt x="1624" y="272"/>
                  </a:lnTo>
                  <a:lnTo>
                    <a:pt x="1432" y="234"/>
                  </a:lnTo>
                  <a:lnTo>
                    <a:pt x="1074" y="150"/>
                  </a:lnTo>
                  <a:lnTo>
                    <a:pt x="766" y="72"/>
                  </a:lnTo>
                  <a:lnTo>
                    <a:pt x="492" y="0"/>
                  </a:lnTo>
                  <a:lnTo>
                    <a:pt x="492" y="0"/>
                  </a:lnTo>
                  <a:lnTo>
                    <a:pt x="484" y="4"/>
                  </a:lnTo>
                  <a:lnTo>
                    <a:pt x="480" y="8"/>
                  </a:lnTo>
                  <a:lnTo>
                    <a:pt x="476" y="12"/>
                  </a:lnTo>
                  <a:lnTo>
                    <a:pt x="476" y="12"/>
                  </a:lnTo>
                  <a:lnTo>
                    <a:pt x="476" y="16"/>
                  </a:lnTo>
                  <a:lnTo>
                    <a:pt x="476" y="22"/>
                  </a:lnTo>
                  <a:lnTo>
                    <a:pt x="478" y="32"/>
                  </a:lnTo>
                  <a:lnTo>
                    <a:pt x="478" y="32"/>
                  </a:lnTo>
                  <a:lnTo>
                    <a:pt x="484" y="40"/>
                  </a:lnTo>
                  <a:lnTo>
                    <a:pt x="488" y="50"/>
                  </a:lnTo>
                  <a:lnTo>
                    <a:pt x="488" y="50"/>
                  </a:lnTo>
                  <a:lnTo>
                    <a:pt x="488" y="58"/>
                  </a:lnTo>
                  <a:lnTo>
                    <a:pt x="488" y="58"/>
                  </a:lnTo>
                  <a:lnTo>
                    <a:pt x="494" y="70"/>
                  </a:lnTo>
                  <a:lnTo>
                    <a:pt x="504" y="78"/>
                  </a:lnTo>
                  <a:lnTo>
                    <a:pt x="504" y="78"/>
                  </a:lnTo>
                  <a:lnTo>
                    <a:pt x="514" y="82"/>
                  </a:lnTo>
                  <a:lnTo>
                    <a:pt x="518" y="84"/>
                  </a:lnTo>
                  <a:lnTo>
                    <a:pt x="522" y="88"/>
                  </a:lnTo>
                  <a:lnTo>
                    <a:pt x="522" y="88"/>
                  </a:lnTo>
                  <a:lnTo>
                    <a:pt x="522" y="92"/>
                  </a:lnTo>
                  <a:lnTo>
                    <a:pt x="520" y="98"/>
                  </a:lnTo>
                  <a:lnTo>
                    <a:pt x="518" y="106"/>
                  </a:lnTo>
                  <a:lnTo>
                    <a:pt x="518" y="106"/>
                  </a:lnTo>
                  <a:lnTo>
                    <a:pt x="520" y="126"/>
                  </a:lnTo>
                  <a:lnTo>
                    <a:pt x="520" y="126"/>
                  </a:lnTo>
                  <a:lnTo>
                    <a:pt x="520" y="136"/>
                  </a:lnTo>
                  <a:lnTo>
                    <a:pt x="518" y="142"/>
                  </a:lnTo>
                  <a:lnTo>
                    <a:pt x="516" y="144"/>
                  </a:lnTo>
                  <a:lnTo>
                    <a:pt x="516" y="144"/>
                  </a:lnTo>
                  <a:lnTo>
                    <a:pt x="514" y="144"/>
                  </a:lnTo>
                  <a:lnTo>
                    <a:pt x="512" y="144"/>
                  </a:lnTo>
                  <a:lnTo>
                    <a:pt x="506" y="140"/>
                  </a:lnTo>
                  <a:lnTo>
                    <a:pt x="502" y="136"/>
                  </a:lnTo>
                  <a:lnTo>
                    <a:pt x="500" y="134"/>
                  </a:lnTo>
                  <a:lnTo>
                    <a:pt x="498" y="134"/>
                  </a:lnTo>
                  <a:lnTo>
                    <a:pt x="498" y="134"/>
                  </a:lnTo>
                  <a:lnTo>
                    <a:pt x="496" y="136"/>
                  </a:lnTo>
                  <a:lnTo>
                    <a:pt x="498" y="138"/>
                  </a:lnTo>
                  <a:lnTo>
                    <a:pt x="500" y="144"/>
                  </a:lnTo>
                  <a:lnTo>
                    <a:pt x="504" y="150"/>
                  </a:lnTo>
                  <a:lnTo>
                    <a:pt x="506" y="154"/>
                  </a:lnTo>
                  <a:lnTo>
                    <a:pt x="506" y="154"/>
                  </a:lnTo>
                  <a:lnTo>
                    <a:pt x="506" y="166"/>
                  </a:lnTo>
                  <a:lnTo>
                    <a:pt x="504" y="172"/>
                  </a:lnTo>
                  <a:lnTo>
                    <a:pt x="502" y="174"/>
                  </a:lnTo>
                  <a:lnTo>
                    <a:pt x="502" y="174"/>
                  </a:lnTo>
                  <a:lnTo>
                    <a:pt x="496" y="174"/>
                  </a:lnTo>
                  <a:lnTo>
                    <a:pt x="490" y="170"/>
                  </a:lnTo>
                  <a:lnTo>
                    <a:pt x="480" y="164"/>
                  </a:lnTo>
                  <a:lnTo>
                    <a:pt x="480" y="164"/>
                  </a:lnTo>
                  <a:lnTo>
                    <a:pt x="474" y="160"/>
                  </a:lnTo>
                  <a:lnTo>
                    <a:pt x="470" y="160"/>
                  </a:lnTo>
                  <a:lnTo>
                    <a:pt x="468" y="160"/>
                  </a:lnTo>
                  <a:lnTo>
                    <a:pt x="468" y="160"/>
                  </a:lnTo>
                  <a:lnTo>
                    <a:pt x="464" y="166"/>
                  </a:lnTo>
                  <a:lnTo>
                    <a:pt x="464" y="178"/>
                  </a:lnTo>
                  <a:lnTo>
                    <a:pt x="466" y="190"/>
                  </a:lnTo>
                  <a:lnTo>
                    <a:pt x="468" y="196"/>
                  </a:lnTo>
                  <a:lnTo>
                    <a:pt x="468" y="196"/>
                  </a:lnTo>
                  <a:lnTo>
                    <a:pt x="472" y="196"/>
                  </a:lnTo>
                  <a:lnTo>
                    <a:pt x="476" y="196"/>
                  </a:lnTo>
                  <a:lnTo>
                    <a:pt x="482" y="194"/>
                  </a:lnTo>
                  <a:lnTo>
                    <a:pt x="486" y="194"/>
                  </a:lnTo>
                  <a:lnTo>
                    <a:pt x="486" y="194"/>
                  </a:lnTo>
                  <a:lnTo>
                    <a:pt x="488" y="198"/>
                  </a:lnTo>
                  <a:lnTo>
                    <a:pt x="490" y="202"/>
                  </a:lnTo>
                  <a:lnTo>
                    <a:pt x="492" y="212"/>
                  </a:lnTo>
                  <a:lnTo>
                    <a:pt x="492" y="212"/>
                  </a:lnTo>
                  <a:lnTo>
                    <a:pt x="496" y="216"/>
                  </a:lnTo>
                  <a:lnTo>
                    <a:pt x="502" y="216"/>
                  </a:lnTo>
                  <a:lnTo>
                    <a:pt x="506" y="218"/>
                  </a:lnTo>
                  <a:lnTo>
                    <a:pt x="508" y="220"/>
                  </a:lnTo>
                  <a:lnTo>
                    <a:pt x="508" y="222"/>
                  </a:lnTo>
                  <a:lnTo>
                    <a:pt x="508" y="222"/>
                  </a:lnTo>
                  <a:lnTo>
                    <a:pt x="508" y="226"/>
                  </a:lnTo>
                  <a:lnTo>
                    <a:pt x="506" y="230"/>
                  </a:lnTo>
                  <a:lnTo>
                    <a:pt x="504" y="238"/>
                  </a:lnTo>
                  <a:lnTo>
                    <a:pt x="504" y="238"/>
                  </a:lnTo>
                  <a:lnTo>
                    <a:pt x="504" y="246"/>
                  </a:lnTo>
                  <a:lnTo>
                    <a:pt x="504" y="246"/>
                  </a:lnTo>
                  <a:lnTo>
                    <a:pt x="504" y="256"/>
                  </a:lnTo>
                  <a:lnTo>
                    <a:pt x="502" y="266"/>
                  </a:lnTo>
                  <a:lnTo>
                    <a:pt x="500" y="276"/>
                  </a:lnTo>
                  <a:lnTo>
                    <a:pt x="502" y="286"/>
                  </a:lnTo>
                  <a:lnTo>
                    <a:pt x="502" y="286"/>
                  </a:lnTo>
                  <a:lnTo>
                    <a:pt x="506" y="296"/>
                  </a:lnTo>
                  <a:lnTo>
                    <a:pt x="512" y="304"/>
                  </a:lnTo>
                  <a:lnTo>
                    <a:pt x="512" y="304"/>
                  </a:lnTo>
                  <a:lnTo>
                    <a:pt x="514" y="314"/>
                  </a:lnTo>
                  <a:lnTo>
                    <a:pt x="516" y="320"/>
                  </a:lnTo>
                  <a:lnTo>
                    <a:pt x="514" y="326"/>
                  </a:lnTo>
                  <a:lnTo>
                    <a:pt x="514" y="326"/>
                  </a:lnTo>
                  <a:lnTo>
                    <a:pt x="510" y="330"/>
                  </a:lnTo>
                  <a:lnTo>
                    <a:pt x="504" y="336"/>
                  </a:lnTo>
                  <a:lnTo>
                    <a:pt x="494" y="344"/>
                  </a:lnTo>
                  <a:lnTo>
                    <a:pt x="494" y="344"/>
                  </a:lnTo>
                  <a:lnTo>
                    <a:pt x="480" y="356"/>
                  </a:lnTo>
                  <a:lnTo>
                    <a:pt x="474" y="364"/>
                  </a:lnTo>
                  <a:lnTo>
                    <a:pt x="472" y="370"/>
                  </a:lnTo>
                  <a:lnTo>
                    <a:pt x="472" y="370"/>
                  </a:lnTo>
                  <a:lnTo>
                    <a:pt x="470" y="374"/>
                  </a:lnTo>
                  <a:lnTo>
                    <a:pt x="472" y="380"/>
                  </a:lnTo>
                  <a:lnTo>
                    <a:pt x="474" y="386"/>
                  </a:lnTo>
                  <a:lnTo>
                    <a:pt x="472" y="390"/>
                  </a:lnTo>
                  <a:lnTo>
                    <a:pt x="472" y="390"/>
                  </a:lnTo>
                  <a:lnTo>
                    <a:pt x="470" y="392"/>
                  </a:lnTo>
                  <a:lnTo>
                    <a:pt x="462" y="396"/>
                  </a:lnTo>
                  <a:lnTo>
                    <a:pt x="458" y="398"/>
                  </a:lnTo>
                  <a:lnTo>
                    <a:pt x="454" y="402"/>
                  </a:lnTo>
                  <a:lnTo>
                    <a:pt x="454" y="402"/>
                  </a:lnTo>
                  <a:lnTo>
                    <a:pt x="456" y="408"/>
                  </a:lnTo>
                  <a:lnTo>
                    <a:pt x="460" y="412"/>
                  </a:lnTo>
                  <a:lnTo>
                    <a:pt x="466" y="418"/>
                  </a:lnTo>
                  <a:lnTo>
                    <a:pt x="468" y="424"/>
                  </a:lnTo>
                  <a:lnTo>
                    <a:pt x="468" y="424"/>
                  </a:lnTo>
                  <a:lnTo>
                    <a:pt x="464" y="428"/>
                  </a:lnTo>
                  <a:lnTo>
                    <a:pt x="460" y="432"/>
                  </a:lnTo>
                  <a:lnTo>
                    <a:pt x="454" y="438"/>
                  </a:lnTo>
                  <a:lnTo>
                    <a:pt x="450" y="442"/>
                  </a:lnTo>
                  <a:lnTo>
                    <a:pt x="450" y="442"/>
                  </a:lnTo>
                  <a:lnTo>
                    <a:pt x="450" y="446"/>
                  </a:lnTo>
                  <a:lnTo>
                    <a:pt x="450" y="452"/>
                  </a:lnTo>
                  <a:lnTo>
                    <a:pt x="452" y="462"/>
                  </a:lnTo>
                  <a:lnTo>
                    <a:pt x="454" y="474"/>
                  </a:lnTo>
                  <a:lnTo>
                    <a:pt x="454" y="480"/>
                  </a:lnTo>
                  <a:lnTo>
                    <a:pt x="454" y="484"/>
                  </a:lnTo>
                  <a:lnTo>
                    <a:pt x="454" y="484"/>
                  </a:lnTo>
                  <a:lnTo>
                    <a:pt x="450" y="488"/>
                  </a:lnTo>
                  <a:lnTo>
                    <a:pt x="446" y="494"/>
                  </a:lnTo>
                  <a:lnTo>
                    <a:pt x="436" y="502"/>
                  </a:lnTo>
                  <a:lnTo>
                    <a:pt x="436" y="502"/>
                  </a:lnTo>
                  <a:lnTo>
                    <a:pt x="416" y="510"/>
                  </a:lnTo>
                  <a:lnTo>
                    <a:pt x="406" y="514"/>
                  </a:lnTo>
                  <a:lnTo>
                    <a:pt x="398" y="518"/>
                  </a:lnTo>
                  <a:lnTo>
                    <a:pt x="398" y="518"/>
                  </a:lnTo>
                  <a:lnTo>
                    <a:pt x="392" y="524"/>
                  </a:lnTo>
                  <a:lnTo>
                    <a:pt x="386" y="530"/>
                  </a:lnTo>
                  <a:lnTo>
                    <a:pt x="386" y="530"/>
                  </a:lnTo>
                  <a:lnTo>
                    <a:pt x="382" y="538"/>
                  </a:lnTo>
                  <a:lnTo>
                    <a:pt x="378" y="550"/>
                  </a:lnTo>
                  <a:lnTo>
                    <a:pt x="372" y="560"/>
                  </a:lnTo>
                  <a:lnTo>
                    <a:pt x="368" y="566"/>
                  </a:lnTo>
                  <a:lnTo>
                    <a:pt x="368" y="566"/>
                  </a:lnTo>
                  <a:lnTo>
                    <a:pt x="358" y="570"/>
                  </a:lnTo>
                  <a:lnTo>
                    <a:pt x="352" y="570"/>
                  </a:lnTo>
                  <a:lnTo>
                    <a:pt x="348" y="568"/>
                  </a:lnTo>
                  <a:lnTo>
                    <a:pt x="348" y="568"/>
                  </a:lnTo>
                  <a:lnTo>
                    <a:pt x="346" y="564"/>
                  </a:lnTo>
                  <a:lnTo>
                    <a:pt x="344" y="558"/>
                  </a:lnTo>
                  <a:lnTo>
                    <a:pt x="340" y="552"/>
                  </a:lnTo>
                  <a:lnTo>
                    <a:pt x="338" y="548"/>
                  </a:lnTo>
                  <a:lnTo>
                    <a:pt x="338" y="548"/>
                  </a:lnTo>
                  <a:lnTo>
                    <a:pt x="332" y="548"/>
                  </a:lnTo>
                  <a:lnTo>
                    <a:pt x="326" y="550"/>
                  </a:lnTo>
                  <a:lnTo>
                    <a:pt x="316" y="558"/>
                  </a:lnTo>
                  <a:lnTo>
                    <a:pt x="316" y="558"/>
                  </a:lnTo>
                  <a:lnTo>
                    <a:pt x="316" y="560"/>
                  </a:lnTo>
                  <a:lnTo>
                    <a:pt x="316" y="566"/>
                  </a:lnTo>
                  <a:lnTo>
                    <a:pt x="314" y="568"/>
                  </a:lnTo>
                  <a:lnTo>
                    <a:pt x="312" y="572"/>
                  </a:lnTo>
                  <a:lnTo>
                    <a:pt x="312" y="572"/>
                  </a:lnTo>
                  <a:lnTo>
                    <a:pt x="310" y="570"/>
                  </a:lnTo>
                  <a:lnTo>
                    <a:pt x="306" y="566"/>
                  </a:lnTo>
                  <a:lnTo>
                    <a:pt x="302" y="556"/>
                  </a:lnTo>
                  <a:lnTo>
                    <a:pt x="302" y="556"/>
                  </a:lnTo>
                  <a:lnTo>
                    <a:pt x="302" y="548"/>
                  </a:lnTo>
                  <a:lnTo>
                    <a:pt x="304" y="538"/>
                  </a:lnTo>
                  <a:lnTo>
                    <a:pt x="304" y="538"/>
                  </a:lnTo>
                  <a:lnTo>
                    <a:pt x="304" y="532"/>
                  </a:lnTo>
                  <a:lnTo>
                    <a:pt x="304" y="532"/>
                  </a:lnTo>
                  <a:lnTo>
                    <a:pt x="310" y="516"/>
                  </a:lnTo>
                  <a:lnTo>
                    <a:pt x="318" y="498"/>
                  </a:lnTo>
                  <a:lnTo>
                    <a:pt x="318" y="498"/>
                  </a:lnTo>
                  <a:lnTo>
                    <a:pt x="326" y="490"/>
                  </a:lnTo>
                  <a:lnTo>
                    <a:pt x="336" y="478"/>
                  </a:lnTo>
                  <a:lnTo>
                    <a:pt x="348" y="470"/>
                  </a:lnTo>
                  <a:lnTo>
                    <a:pt x="354" y="470"/>
                  </a:lnTo>
                  <a:lnTo>
                    <a:pt x="358" y="470"/>
                  </a:lnTo>
                  <a:lnTo>
                    <a:pt x="358" y="470"/>
                  </a:lnTo>
                  <a:lnTo>
                    <a:pt x="360" y="474"/>
                  </a:lnTo>
                  <a:lnTo>
                    <a:pt x="358" y="480"/>
                  </a:lnTo>
                  <a:lnTo>
                    <a:pt x="354" y="492"/>
                  </a:lnTo>
                  <a:lnTo>
                    <a:pt x="354" y="492"/>
                  </a:lnTo>
                  <a:lnTo>
                    <a:pt x="344" y="510"/>
                  </a:lnTo>
                  <a:lnTo>
                    <a:pt x="344" y="510"/>
                  </a:lnTo>
                  <a:lnTo>
                    <a:pt x="344" y="514"/>
                  </a:lnTo>
                  <a:lnTo>
                    <a:pt x="344" y="520"/>
                  </a:lnTo>
                  <a:lnTo>
                    <a:pt x="344" y="522"/>
                  </a:lnTo>
                  <a:lnTo>
                    <a:pt x="346" y="524"/>
                  </a:lnTo>
                  <a:lnTo>
                    <a:pt x="350" y="524"/>
                  </a:lnTo>
                  <a:lnTo>
                    <a:pt x="354" y="522"/>
                  </a:lnTo>
                  <a:lnTo>
                    <a:pt x="354" y="522"/>
                  </a:lnTo>
                  <a:lnTo>
                    <a:pt x="356" y="518"/>
                  </a:lnTo>
                  <a:lnTo>
                    <a:pt x="358" y="512"/>
                  </a:lnTo>
                  <a:lnTo>
                    <a:pt x="358" y="500"/>
                  </a:lnTo>
                  <a:lnTo>
                    <a:pt x="358" y="500"/>
                  </a:lnTo>
                  <a:lnTo>
                    <a:pt x="364" y="490"/>
                  </a:lnTo>
                  <a:lnTo>
                    <a:pt x="372" y="482"/>
                  </a:lnTo>
                  <a:lnTo>
                    <a:pt x="372" y="482"/>
                  </a:lnTo>
                  <a:lnTo>
                    <a:pt x="388" y="466"/>
                  </a:lnTo>
                  <a:lnTo>
                    <a:pt x="400" y="458"/>
                  </a:lnTo>
                  <a:lnTo>
                    <a:pt x="404" y="456"/>
                  </a:lnTo>
                  <a:lnTo>
                    <a:pt x="406" y="458"/>
                  </a:lnTo>
                  <a:lnTo>
                    <a:pt x="406" y="458"/>
                  </a:lnTo>
                  <a:lnTo>
                    <a:pt x="406" y="460"/>
                  </a:lnTo>
                  <a:lnTo>
                    <a:pt x="404" y="462"/>
                  </a:lnTo>
                  <a:lnTo>
                    <a:pt x="398" y="468"/>
                  </a:lnTo>
                  <a:lnTo>
                    <a:pt x="392" y="472"/>
                  </a:lnTo>
                  <a:lnTo>
                    <a:pt x="388" y="478"/>
                  </a:lnTo>
                  <a:lnTo>
                    <a:pt x="388" y="478"/>
                  </a:lnTo>
                  <a:lnTo>
                    <a:pt x="390" y="482"/>
                  </a:lnTo>
                  <a:lnTo>
                    <a:pt x="396" y="488"/>
                  </a:lnTo>
                  <a:lnTo>
                    <a:pt x="404" y="490"/>
                  </a:lnTo>
                  <a:lnTo>
                    <a:pt x="410" y="492"/>
                  </a:lnTo>
                  <a:lnTo>
                    <a:pt x="410" y="492"/>
                  </a:lnTo>
                  <a:lnTo>
                    <a:pt x="414" y="488"/>
                  </a:lnTo>
                  <a:lnTo>
                    <a:pt x="418" y="484"/>
                  </a:lnTo>
                  <a:lnTo>
                    <a:pt x="422" y="472"/>
                  </a:lnTo>
                  <a:lnTo>
                    <a:pt x="424" y="456"/>
                  </a:lnTo>
                  <a:lnTo>
                    <a:pt x="426" y="440"/>
                  </a:lnTo>
                  <a:lnTo>
                    <a:pt x="426" y="440"/>
                  </a:lnTo>
                  <a:lnTo>
                    <a:pt x="426" y="436"/>
                  </a:lnTo>
                  <a:lnTo>
                    <a:pt x="424" y="430"/>
                  </a:lnTo>
                  <a:lnTo>
                    <a:pt x="420" y="424"/>
                  </a:lnTo>
                  <a:lnTo>
                    <a:pt x="416" y="422"/>
                  </a:lnTo>
                  <a:lnTo>
                    <a:pt x="416" y="422"/>
                  </a:lnTo>
                  <a:lnTo>
                    <a:pt x="412" y="422"/>
                  </a:lnTo>
                  <a:lnTo>
                    <a:pt x="406" y="424"/>
                  </a:lnTo>
                  <a:lnTo>
                    <a:pt x="402" y="426"/>
                  </a:lnTo>
                  <a:lnTo>
                    <a:pt x="398" y="426"/>
                  </a:lnTo>
                  <a:lnTo>
                    <a:pt x="398" y="426"/>
                  </a:lnTo>
                  <a:lnTo>
                    <a:pt x="396" y="420"/>
                  </a:lnTo>
                  <a:lnTo>
                    <a:pt x="394" y="410"/>
                  </a:lnTo>
                  <a:lnTo>
                    <a:pt x="396" y="402"/>
                  </a:lnTo>
                  <a:lnTo>
                    <a:pt x="398" y="396"/>
                  </a:lnTo>
                  <a:lnTo>
                    <a:pt x="398" y="396"/>
                  </a:lnTo>
                  <a:lnTo>
                    <a:pt x="402" y="396"/>
                  </a:lnTo>
                  <a:lnTo>
                    <a:pt x="406" y="400"/>
                  </a:lnTo>
                  <a:lnTo>
                    <a:pt x="412" y="402"/>
                  </a:lnTo>
                  <a:lnTo>
                    <a:pt x="416" y="402"/>
                  </a:lnTo>
                  <a:lnTo>
                    <a:pt x="416" y="402"/>
                  </a:lnTo>
                  <a:lnTo>
                    <a:pt x="418" y="398"/>
                  </a:lnTo>
                  <a:lnTo>
                    <a:pt x="418" y="394"/>
                  </a:lnTo>
                  <a:lnTo>
                    <a:pt x="418" y="384"/>
                  </a:lnTo>
                  <a:lnTo>
                    <a:pt x="418" y="384"/>
                  </a:lnTo>
                  <a:lnTo>
                    <a:pt x="418" y="380"/>
                  </a:lnTo>
                  <a:lnTo>
                    <a:pt x="414" y="376"/>
                  </a:lnTo>
                  <a:lnTo>
                    <a:pt x="414" y="374"/>
                  </a:lnTo>
                  <a:lnTo>
                    <a:pt x="414" y="370"/>
                  </a:lnTo>
                  <a:lnTo>
                    <a:pt x="414" y="370"/>
                  </a:lnTo>
                  <a:lnTo>
                    <a:pt x="418" y="370"/>
                  </a:lnTo>
                  <a:lnTo>
                    <a:pt x="424" y="372"/>
                  </a:lnTo>
                  <a:lnTo>
                    <a:pt x="430" y="374"/>
                  </a:lnTo>
                  <a:lnTo>
                    <a:pt x="436" y="374"/>
                  </a:lnTo>
                  <a:lnTo>
                    <a:pt x="436" y="374"/>
                  </a:lnTo>
                  <a:lnTo>
                    <a:pt x="444" y="370"/>
                  </a:lnTo>
                  <a:lnTo>
                    <a:pt x="450" y="364"/>
                  </a:lnTo>
                  <a:lnTo>
                    <a:pt x="450" y="364"/>
                  </a:lnTo>
                  <a:lnTo>
                    <a:pt x="452" y="352"/>
                  </a:lnTo>
                  <a:lnTo>
                    <a:pt x="452" y="342"/>
                  </a:lnTo>
                  <a:lnTo>
                    <a:pt x="452" y="342"/>
                  </a:lnTo>
                  <a:lnTo>
                    <a:pt x="450" y="332"/>
                  </a:lnTo>
                  <a:lnTo>
                    <a:pt x="446" y="326"/>
                  </a:lnTo>
                  <a:lnTo>
                    <a:pt x="442" y="324"/>
                  </a:lnTo>
                  <a:lnTo>
                    <a:pt x="442" y="324"/>
                  </a:lnTo>
                  <a:lnTo>
                    <a:pt x="436" y="324"/>
                  </a:lnTo>
                  <a:lnTo>
                    <a:pt x="430" y="328"/>
                  </a:lnTo>
                  <a:lnTo>
                    <a:pt x="418" y="338"/>
                  </a:lnTo>
                  <a:lnTo>
                    <a:pt x="398" y="364"/>
                  </a:lnTo>
                  <a:lnTo>
                    <a:pt x="398" y="364"/>
                  </a:lnTo>
                  <a:lnTo>
                    <a:pt x="390" y="376"/>
                  </a:lnTo>
                  <a:lnTo>
                    <a:pt x="386" y="382"/>
                  </a:lnTo>
                  <a:lnTo>
                    <a:pt x="380" y="386"/>
                  </a:lnTo>
                  <a:lnTo>
                    <a:pt x="380" y="386"/>
                  </a:lnTo>
                  <a:lnTo>
                    <a:pt x="374" y="386"/>
                  </a:lnTo>
                  <a:lnTo>
                    <a:pt x="368" y="386"/>
                  </a:lnTo>
                  <a:lnTo>
                    <a:pt x="360" y="384"/>
                  </a:lnTo>
                  <a:lnTo>
                    <a:pt x="354" y="384"/>
                  </a:lnTo>
                  <a:lnTo>
                    <a:pt x="354" y="384"/>
                  </a:lnTo>
                  <a:lnTo>
                    <a:pt x="342" y="390"/>
                  </a:lnTo>
                  <a:lnTo>
                    <a:pt x="330" y="400"/>
                  </a:lnTo>
                  <a:lnTo>
                    <a:pt x="320" y="410"/>
                  </a:lnTo>
                  <a:lnTo>
                    <a:pt x="314" y="422"/>
                  </a:lnTo>
                  <a:lnTo>
                    <a:pt x="314" y="422"/>
                  </a:lnTo>
                  <a:lnTo>
                    <a:pt x="314" y="432"/>
                  </a:lnTo>
                  <a:lnTo>
                    <a:pt x="316" y="438"/>
                  </a:lnTo>
                  <a:lnTo>
                    <a:pt x="318" y="442"/>
                  </a:lnTo>
                  <a:lnTo>
                    <a:pt x="318" y="442"/>
                  </a:lnTo>
                  <a:lnTo>
                    <a:pt x="322" y="442"/>
                  </a:lnTo>
                  <a:lnTo>
                    <a:pt x="328" y="442"/>
                  </a:lnTo>
                  <a:lnTo>
                    <a:pt x="338" y="438"/>
                  </a:lnTo>
                  <a:lnTo>
                    <a:pt x="338" y="438"/>
                  </a:lnTo>
                  <a:lnTo>
                    <a:pt x="340" y="440"/>
                  </a:lnTo>
                  <a:lnTo>
                    <a:pt x="342" y="444"/>
                  </a:lnTo>
                  <a:lnTo>
                    <a:pt x="344" y="454"/>
                  </a:lnTo>
                  <a:lnTo>
                    <a:pt x="344" y="454"/>
                  </a:lnTo>
                  <a:lnTo>
                    <a:pt x="344" y="456"/>
                  </a:lnTo>
                  <a:lnTo>
                    <a:pt x="340" y="460"/>
                  </a:lnTo>
                  <a:lnTo>
                    <a:pt x="328" y="462"/>
                  </a:lnTo>
                  <a:lnTo>
                    <a:pt x="316" y="462"/>
                  </a:lnTo>
                  <a:lnTo>
                    <a:pt x="306" y="462"/>
                  </a:lnTo>
                  <a:lnTo>
                    <a:pt x="306" y="462"/>
                  </a:lnTo>
                  <a:lnTo>
                    <a:pt x="298" y="454"/>
                  </a:lnTo>
                  <a:lnTo>
                    <a:pt x="290" y="442"/>
                  </a:lnTo>
                  <a:lnTo>
                    <a:pt x="284" y="430"/>
                  </a:lnTo>
                  <a:lnTo>
                    <a:pt x="280" y="420"/>
                  </a:lnTo>
                  <a:lnTo>
                    <a:pt x="280" y="420"/>
                  </a:lnTo>
                  <a:lnTo>
                    <a:pt x="282" y="416"/>
                  </a:lnTo>
                  <a:lnTo>
                    <a:pt x="286" y="410"/>
                  </a:lnTo>
                  <a:lnTo>
                    <a:pt x="294" y="402"/>
                  </a:lnTo>
                  <a:lnTo>
                    <a:pt x="294" y="402"/>
                  </a:lnTo>
                  <a:lnTo>
                    <a:pt x="312" y="384"/>
                  </a:lnTo>
                  <a:lnTo>
                    <a:pt x="332" y="368"/>
                  </a:lnTo>
                  <a:lnTo>
                    <a:pt x="332" y="368"/>
                  </a:lnTo>
                  <a:lnTo>
                    <a:pt x="340" y="362"/>
                  </a:lnTo>
                  <a:lnTo>
                    <a:pt x="350" y="356"/>
                  </a:lnTo>
                  <a:lnTo>
                    <a:pt x="350" y="356"/>
                  </a:lnTo>
                  <a:lnTo>
                    <a:pt x="358" y="344"/>
                  </a:lnTo>
                  <a:lnTo>
                    <a:pt x="366" y="328"/>
                  </a:lnTo>
                  <a:lnTo>
                    <a:pt x="372" y="322"/>
                  </a:lnTo>
                  <a:lnTo>
                    <a:pt x="376" y="316"/>
                  </a:lnTo>
                  <a:lnTo>
                    <a:pt x="382" y="312"/>
                  </a:lnTo>
                  <a:lnTo>
                    <a:pt x="386" y="314"/>
                  </a:lnTo>
                  <a:lnTo>
                    <a:pt x="386" y="314"/>
                  </a:lnTo>
                  <a:lnTo>
                    <a:pt x="386" y="314"/>
                  </a:lnTo>
                  <a:lnTo>
                    <a:pt x="386" y="316"/>
                  </a:lnTo>
                  <a:lnTo>
                    <a:pt x="384" y="322"/>
                  </a:lnTo>
                  <a:lnTo>
                    <a:pt x="380" y="332"/>
                  </a:lnTo>
                  <a:lnTo>
                    <a:pt x="380" y="332"/>
                  </a:lnTo>
                  <a:lnTo>
                    <a:pt x="378" y="342"/>
                  </a:lnTo>
                  <a:lnTo>
                    <a:pt x="378" y="348"/>
                  </a:lnTo>
                  <a:lnTo>
                    <a:pt x="380" y="350"/>
                  </a:lnTo>
                  <a:lnTo>
                    <a:pt x="380" y="350"/>
                  </a:lnTo>
                  <a:lnTo>
                    <a:pt x="382" y="350"/>
                  </a:lnTo>
                  <a:lnTo>
                    <a:pt x="384" y="350"/>
                  </a:lnTo>
                  <a:lnTo>
                    <a:pt x="386" y="344"/>
                  </a:lnTo>
                  <a:lnTo>
                    <a:pt x="388" y="336"/>
                  </a:lnTo>
                  <a:lnTo>
                    <a:pt x="390" y="332"/>
                  </a:lnTo>
                  <a:lnTo>
                    <a:pt x="390" y="332"/>
                  </a:lnTo>
                  <a:lnTo>
                    <a:pt x="400" y="322"/>
                  </a:lnTo>
                  <a:lnTo>
                    <a:pt x="406" y="318"/>
                  </a:lnTo>
                  <a:lnTo>
                    <a:pt x="410" y="314"/>
                  </a:lnTo>
                  <a:lnTo>
                    <a:pt x="410" y="314"/>
                  </a:lnTo>
                  <a:lnTo>
                    <a:pt x="416" y="302"/>
                  </a:lnTo>
                  <a:lnTo>
                    <a:pt x="418" y="288"/>
                  </a:lnTo>
                  <a:lnTo>
                    <a:pt x="418" y="288"/>
                  </a:lnTo>
                  <a:lnTo>
                    <a:pt x="418" y="282"/>
                  </a:lnTo>
                  <a:lnTo>
                    <a:pt x="416" y="276"/>
                  </a:lnTo>
                  <a:lnTo>
                    <a:pt x="414" y="270"/>
                  </a:lnTo>
                  <a:lnTo>
                    <a:pt x="414" y="264"/>
                  </a:lnTo>
                  <a:lnTo>
                    <a:pt x="414" y="264"/>
                  </a:lnTo>
                  <a:lnTo>
                    <a:pt x="416" y="258"/>
                  </a:lnTo>
                  <a:lnTo>
                    <a:pt x="420" y="252"/>
                  </a:lnTo>
                  <a:lnTo>
                    <a:pt x="422" y="246"/>
                  </a:lnTo>
                  <a:lnTo>
                    <a:pt x="422" y="244"/>
                  </a:lnTo>
                  <a:lnTo>
                    <a:pt x="420" y="242"/>
                  </a:lnTo>
                  <a:lnTo>
                    <a:pt x="420" y="242"/>
                  </a:lnTo>
                  <a:lnTo>
                    <a:pt x="418" y="242"/>
                  </a:lnTo>
                  <a:lnTo>
                    <a:pt x="416" y="242"/>
                  </a:lnTo>
                  <a:lnTo>
                    <a:pt x="408" y="246"/>
                  </a:lnTo>
                  <a:lnTo>
                    <a:pt x="400" y="258"/>
                  </a:lnTo>
                  <a:lnTo>
                    <a:pt x="400" y="258"/>
                  </a:lnTo>
                  <a:lnTo>
                    <a:pt x="398" y="262"/>
                  </a:lnTo>
                  <a:lnTo>
                    <a:pt x="400" y="270"/>
                  </a:lnTo>
                  <a:lnTo>
                    <a:pt x="400" y="276"/>
                  </a:lnTo>
                  <a:lnTo>
                    <a:pt x="400" y="278"/>
                  </a:lnTo>
                  <a:lnTo>
                    <a:pt x="398" y="278"/>
                  </a:lnTo>
                  <a:lnTo>
                    <a:pt x="398" y="278"/>
                  </a:lnTo>
                  <a:lnTo>
                    <a:pt x="396" y="278"/>
                  </a:lnTo>
                  <a:lnTo>
                    <a:pt x="394" y="274"/>
                  </a:lnTo>
                  <a:lnTo>
                    <a:pt x="390" y="264"/>
                  </a:lnTo>
                  <a:lnTo>
                    <a:pt x="388" y="254"/>
                  </a:lnTo>
                  <a:lnTo>
                    <a:pt x="386" y="250"/>
                  </a:lnTo>
                  <a:lnTo>
                    <a:pt x="384" y="248"/>
                  </a:lnTo>
                  <a:lnTo>
                    <a:pt x="384" y="248"/>
                  </a:lnTo>
                  <a:lnTo>
                    <a:pt x="380" y="250"/>
                  </a:lnTo>
                  <a:lnTo>
                    <a:pt x="374" y="252"/>
                  </a:lnTo>
                  <a:lnTo>
                    <a:pt x="368" y="256"/>
                  </a:lnTo>
                  <a:lnTo>
                    <a:pt x="364" y="256"/>
                  </a:lnTo>
                  <a:lnTo>
                    <a:pt x="364" y="256"/>
                  </a:lnTo>
                  <a:lnTo>
                    <a:pt x="362" y="252"/>
                  </a:lnTo>
                  <a:lnTo>
                    <a:pt x="362" y="246"/>
                  </a:lnTo>
                  <a:lnTo>
                    <a:pt x="362" y="234"/>
                  </a:lnTo>
                  <a:lnTo>
                    <a:pt x="362" y="234"/>
                  </a:lnTo>
                  <a:lnTo>
                    <a:pt x="360" y="224"/>
                  </a:lnTo>
                  <a:lnTo>
                    <a:pt x="358" y="220"/>
                  </a:lnTo>
                  <a:lnTo>
                    <a:pt x="356" y="216"/>
                  </a:lnTo>
                  <a:lnTo>
                    <a:pt x="356" y="216"/>
                  </a:lnTo>
                  <a:lnTo>
                    <a:pt x="352" y="216"/>
                  </a:lnTo>
                  <a:lnTo>
                    <a:pt x="346" y="218"/>
                  </a:lnTo>
                  <a:lnTo>
                    <a:pt x="338" y="222"/>
                  </a:lnTo>
                  <a:lnTo>
                    <a:pt x="338" y="222"/>
                  </a:lnTo>
                  <a:lnTo>
                    <a:pt x="326" y="224"/>
                  </a:lnTo>
                  <a:lnTo>
                    <a:pt x="316" y="224"/>
                  </a:lnTo>
                  <a:lnTo>
                    <a:pt x="316" y="224"/>
                  </a:lnTo>
                  <a:lnTo>
                    <a:pt x="312" y="220"/>
                  </a:lnTo>
                  <a:lnTo>
                    <a:pt x="306" y="216"/>
                  </a:lnTo>
                  <a:lnTo>
                    <a:pt x="294" y="208"/>
                  </a:lnTo>
                  <a:lnTo>
                    <a:pt x="294" y="208"/>
                  </a:lnTo>
                  <a:lnTo>
                    <a:pt x="286" y="206"/>
                  </a:lnTo>
                  <a:lnTo>
                    <a:pt x="274" y="204"/>
                  </a:lnTo>
                  <a:lnTo>
                    <a:pt x="264" y="202"/>
                  </a:lnTo>
                  <a:lnTo>
                    <a:pt x="254" y="200"/>
                  </a:lnTo>
                  <a:lnTo>
                    <a:pt x="254" y="200"/>
                  </a:lnTo>
                  <a:lnTo>
                    <a:pt x="244" y="192"/>
                  </a:lnTo>
                  <a:lnTo>
                    <a:pt x="234" y="186"/>
                  </a:lnTo>
                  <a:lnTo>
                    <a:pt x="234" y="186"/>
                  </a:lnTo>
                  <a:lnTo>
                    <a:pt x="214" y="180"/>
                  </a:lnTo>
                  <a:lnTo>
                    <a:pt x="196" y="174"/>
                  </a:lnTo>
                  <a:lnTo>
                    <a:pt x="196" y="174"/>
                  </a:lnTo>
                  <a:lnTo>
                    <a:pt x="182" y="166"/>
                  </a:lnTo>
                  <a:lnTo>
                    <a:pt x="168" y="158"/>
                  </a:lnTo>
                  <a:lnTo>
                    <a:pt x="168" y="158"/>
                  </a:lnTo>
                  <a:lnTo>
                    <a:pt x="162" y="148"/>
                  </a:lnTo>
                  <a:lnTo>
                    <a:pt x="154" y="138"/>
                  </a:lnTo>
                  <a:lnTo>
                    <a:pt x="154" y="138"/>
                  </a:lnTo>
                  <a:lnTo>
                    <a:pt x="144" y="132"/>
                  </a:lnTo>
                  <a:lnTo>
                    <a:pt x="134" y="128"/>
                  </a:lnTo>
                  <a:lnTo>
                    <a:pt x="134" y="128"/>
                  </a:lnTo>
                  <a:lnTo>
                    <a:pt x="112" y="110"/>
                  </a:lnTo>
                  <a:lnTo>
                    <a:pt x="112" y="110"/>
                  </a:lnTo>
                  <a:lnTo>
                    <a:pt x="96" y="92"/>
                  </a:lnTo>
                  <a:lnTo>
                    <a:pt x="78" y="74"/>
                  </a:lnTo>
                  <a:lnTo>
                    <a:pt x="78" y="74"/>
                  </a:lnTo>
                  <a:lnTo>
                    <a:pt x="66" y="66"/>
                  </a:lnTo>
                  <a:lnTo>
                    <a:pt x="60" y="64"/>
                  </a:lnTo>
                  <a:lnTo>
                    <a:pt x="58" y="62"/>
                  </a:lnTo>
                  <a:lnTo>
                    <a:pt x="56" y="64"/>
                  </a:lnTo>
                  <a:lnTo>
                    <a:pt x="56" y="64"/>
                  </a:lnTo>
                  <a:lnTo>
                    <a:pt x="56" y="66"/>
                  </a:lnTo>
                  <a:lnTo>
                    <a:pt x="56" y="68"/>
                  </a:lnTo>
                  <a:lnTo>
                    <a:pt x="58" y="76"/>
                  </a:lnTo>
                  <a:lnTo>
                    <a:pt x="62" y="84"/>
                  </a:lnTo>
                  <a:lnTo>
                    <a:pt x="62" y="90"/>
                  </a:lnTo>
                  <a:lnTo>
                    <a:pt x="62" y="90"/>
                  </a:lnTo>
                  <a:lnTo>
                    <a:pt x="60" y="92"/>
                  </a:lnTo>
                  <a:lnTo>
                    <a:pt x="56" y="94"/>
                  </a:lnTo>
                  <a:lnTo>
                    <a:pt x="56" y="94"/>
                  </a:lnTo>
                  <a:lnTo>
                    <a:pt x="54" y="98"/>
                  </a:lnTo>
                  <a:lnTo>
                    <a:pt x="54" y="104"/>
                  </a:lnTo>
                  <a:lnTo>
                    <a:pt x="50" y="114"/>
                  </a:lnTo>
                  <a:lnTo>
                    <a:pt x="50" y="114"/>
                  </a:lnTo>
                  <a:lnTo>
                    <a:pt x="44" y="124"/>
                  </a:lnTo>
                  <a:lnTo>
                    <a:pt x="40" y="130"/>
                  </a:lnTo>
                  <a:lnTo>
                    <a:pt x="38" y="134"/>
                  </a:lnTo>
                  <a:lnTo>
                    <a:pt x="38" y="134"/>
                  </a:lnTo>
                  <a:lnTo>
                    <a:pt x="38" y="144"/>
                  </a:lnTo>
                  <a:lnTo>
                    <a:pt x="40" y="154"/>
                  </a:lnTo>
                  <a:lnTo>
                    <a:pt x="40" y="154"/>
                  </a:lnTo>
                  <a:lnTo>
                    <a:pt x="36" y="164"/>
                  </a:lnTo>
                  <a:lnTo>
                    <a:pt x="34" y="172"/>
                  </a:lnTo>
                  <a:lnTo>
                    <a:pt x="34" y="172"/>
                  </a:lnTo>
                  <a:lnTo>
                    <a:pt x="34" y="184"/>
                  </a:lnTo>
                  <a:lnTo>
                    <a:pt x="34" y="194"/>
                  </a:lnTo>
                  <a:lnTo>
                    <a:pt x="34" y="194"/>
                  </a:lnTo>
                  <a:lnTo>
                    <a:pt x="36" y="202"/>
                  </a:lnTo>
                  <a:lnTo>
                    <a:pt x="38" y="212"/>
                  </a:lnTo>
                  <a:lnTo>
                    <a:pt x="38" y="212"/>
                  </a:lnTo>
                  <a:lnTo>
                    <a:pt x="46" y="224"/>
                  </a:lnTo>
                  <a:lnTo>
                    <a:pt x="52" y="234"/>
                  </a:lnTo>
                  <a:lnTo>
                    <a:pt x="52" y="234"/>
                  </a:lnTo>
                  <a:lnTo>
                    <a:pt x="58" y="254"/>
                  </a:lnTo>
                  <a:lnTo>
                    <a:pt x="62" y="274"/>
                  </a:lnTo>
                  <a:lnTo>
                    <a:pt x="62" y="274"/>
                  </a:lnTo>
                  <a:lnTo>
                    <a:pt x="64" y="296"/>
                  </a:lnTo>
                  <a:lnTo>
                    <a:pt x="64" y="296"/>
                  </a:lnTo>
                  <a:lnTo>
                    <a:pt x="58" y="334"/>
                  </a:lnTo>
                  <a:lnTo>
                    <a:pt x="56" y="356"/>
                  </a:lnTo>
                  <a:lnTo>
                    <a:pt x="54" y="374"/>
                  </a:lnTo>
                  <a:lnTo>
                    <a:pt x="54" y="374"/>
                  </a:lnTo>
                  <a:lnTo>
                    <a:pt x="56" y="386"/>
                  </a:lnTo>
                  <a:lnTo>
                    <a:pt x="58" y="398"/>
                  </a:lnTo>
                  <a:lnTo>
                    <a:pt x="60" y="412"/>
                  </a:lnTo>
                  <a:lnTo>
                    <a:pt x="62" y="424"/>
                  </a:lnTo>
                  <a:lnTo>
                    <a:pt x="62" y="424"/>
                  </a:lnTo>
                  <a:lnTo>
                    <a:pt x="60" y="452"/>
                  </a:lnTo>
                  <a:lnTo>
                    <a:pt x="56" y="482"/>
                  </a:lnTo>
                  <a:lnTo>
                    <a:pt x="56" y="482"/>
                  </a:lnTo>
                  <a:lnTo>
                    <a:pt x="52" y="492"/>
                  </a:lnTo>
                  <a:lnTo>
                    <a:pt x="50" y="498"/>
                  </a:lnTo>
                  <a:lnTo>
                    <a:pt x="48" y="502"/>
                  </a:lnTo>
                  <a:lnTo>
                    <a:pt x="48" y="502"/>
                  </a:lnTo>
                  <a:lnTo>
                    <a:pt x="52" y="504"/>
                  </a:lnTo>
                  <a:lnTo>
                    <a:pt x="58" y="506"/>
                  </a:lnTo>
                  <a:lnTo>
                    <a:pt x="66" y="508"/>
                  </a:lnTo>
                  <a:lnTo>
                    <a:pt x="66" y="508"/>
                  </a:lnTo>
                  <a:lnTo>
                    <a:pt x="70" y="504"/>
                  </a:lnTo>
                  <a:lnTo>
                    <a:pt x="70" y="498"/>
                  </a:lnTo>
                  <a:lnTo>
                    <a:pt x="70" y="492"/>
                  </a:lnTo>
                  <a:lnTo>
                    <a:pt x="72" y="490"/>
                  </a:lnTo>
                  <a:lnTo>
                    <a:pt x="72" y="490"/>
                  </a:lnTo>
                  <a:lnTo>
                    <a:pt x="78" y="490"/>
                  </a:lnTo>
                  <a:lnTo>
                    <a:pt x="82" y="494"/>
                  </a:lnTo>
                  <a:lnTo>
                    <a:pt x="92" y="502"/>
                  </a:lnTo>
                  <a:lnTo>
                    <a:pt x="92" y="502"/>
                  </a:lnTo>
                  <a:lnTo>
                    <a:pt x="94" y="508"/>
                  </a:lnTo>
                  <a:lnTo>
                    <a:pt x="96" y="514"/>
                  </a:lnTo>
                  <a:lnTo>
                    <a:pt x="96" y="520"/>
                  </a:lnTo>
                  <a:lnTo>
                    <a:pt x="100" y="524"/>
                  </a:lnTo>
                  <a:lnTo>
                    <a:pt x="100" y="524"/>
                  </a:lnTo>
                  <a:lnTo>
                    <a:pt x="112" y="526"/>
                  </a:lnTo>
                  <a:lnTo>
                    <a:pt x="116" y="528"/>
                  </a:lnTo>
                  <a:lnTo>
                    <a:pt x="118" y="530"/>
                  </a:lnTo>
                  <a:lnTo>
                    <a:pt x="118" y="530"/>
                  </a:lnTo>
                  <a:lnTo>
                    <a:pt x="118" y="530"/>
                  </a:lnTo>
                  <a:lnTo>
                    <a:pt x="118" y="534"/>
                  </a:lnTo>
                  <a:lnTo>
                    <a:pt x="114" y="534"/>
                  </a:lnTo>
                  <a:lnTo>
                    <a:pt x="106" y="534"/>
                  </a:lnTo>
                  <a:lnTo>
                    <a:pt x="94" y="534"/>
                  </a:lnTo>
                  <a:lnTo>
                    <a:pt x="86" y="534"/>
                  </a:lnTo>
                  <a:lnTo>
                    <a:pt x="86" y="534"/>
                  </a:lnTo>
                  <a:lnTo>
                    <a:pt x="80" y="538"/>
                  </a:lnTo>
                  <a:lnTo>
                    <a:pt x="72" y="544"/>
                  </a:lnTo>
                  <a:lnTo>
                    <a:pt x="64" y="548"/>
                  </a:lnTo>
                  <a:lnTo>
                    <a:pt x="60" y="550"/>
                  </a:lnTo>
                  <a:lnTo>
                    <a:pt x="56" y="550"/>
                  </a:lnTo>
                  <a:lnTo>
                    <a:pt x="56" y="550"/>
                  </a:lnTo>
                  <a:lnTo>
                    <a:pt x="54" y="548"/>
                  </a:lnTo>
                  <a:lnTo>
                    <a:pt x="54" y="546"/>
                  </a:lnTo>
                  <a:lnTo>
                    <a:pt x="50" y="538"/>
                  </a:lnTo>
                  <a:lnTo>
                    <a:pt x="48" y="532"/>
                  </a:lnTo>
                  <a:lnTo>
                    <a:pt x="46" y="530"/>
                  </a:lnTo>
                  <a:lnTo>
                    <a:pt x="44" y="528"/>
                  </a:lnTo>
                  <a:lnTo>
                    <a:pt x="44" y="528"/>
                  </a:lnTo>
                  <a:lnTo>
                    <a:pt x="42" y="530"/>
                  </a:lnTo>
                  <a:lnTo>
                    <a:pt x="40" y="534"/>
                  </a:lnTo>
                  <a:lnTo>
                    <a:pt x="38" y="546"/>
                  </a:lnTo>
                  <a:lnTo>
                    <a:pt x="38" y="568"/>
                  </a:lnTo>
                  <a:lnTo>
                    <a:pt x="38" y="568"/>
                  </a:lnTo>
                  <a:lnTo>
                    <a:pt x="38" y="580"/>
                  </a:lnTo>
                  <a:lnTo>
                    <a:pt x="40" y="586"/>
                  </a:lnTo>
                  <a:lnTo>
                    <a:pt x="42" y="590"/>
                  </a:lnTo>
                  <a:lnTo>
                    <a:pt x="42" y="590"/>
                  </a:lnTo>
                  <a:lnTo>
                    <a:pt x="46" y="590"/>
                  </a:lnTo>
                  <a:lnTo>
                    <a:pt x="48" y="588"/>
                  </a:lnTo>
                  <a:lnTo>
                    <a:pt x="54" y="588"/>
                  </a:lnTo>
                  <a:lnTo>
                    <a:pt x="54" y="588"/>
                  </a:lnTo>
                  <a:lnTo>
                    <a:pt x="76" y="592"/>
                  </a:lnTo>
                  <a:lnTo>
                    <a:pt x="86" y="596"/>
                  </a:lnTo>
                  <a:lnTo>
                    <a:pt x="94" y="600"/>
                  </a:lnTo>
                  <a:lnTo>
                    <a:pt x="94" y="600"/>
                  </a:lnTo>
                  <a:lnTo>
                    <a:pt x="100" y="610"/>
                  </a:lnTo>
                  <a:lnTo>
                    <a:pt x="102" y="616"/>
                  </a:lnTo>
                  <a:lnTo>
                    <a:pt x="102" y="620"/>
                  </a:lnTo>
                  <a:lnTo>
                    <a:pt x="102" y="620"/>
                  </a:lnTo>
                  <a:lnTo>
                    <a:pt x="98" y="620"/>
                  </a:lnTo>
                  <a:lnTo>
                    <a:pt x="96" y="620"/>
                  </a:lnTo>
                  <a:lnTo>
                    <a:pt x="96" y="620"/>
                  </a:lnTo>
                  <a:lnTo>
                    <a:pt x="88" y="614"/>
                  </a:lnTo>
                  <a:lnTo>
                    <a:pt x="80" y="610"/>
                  </a:lnTo>
                  <a:lnTo>
                    <a:pt x="76" y="608"/>
                  </a:lnTo>
                  <a:lnTo>
                    <a:pt x="76" y="608"/>
                  </a:lnTo>
                  <a:lnTo>
                    <a:pt x="70" y="610"/>
                  </a:lnTo>
                  <a:lnTo>
                    <a:pt x="66" y="616"/>
                  </a:lnTo>
                  <a:lnTo>
                    <a:pt x="62" y="626"/>
                  </a:lnTo>
                  <a:lnTo>
                    <a:pt x="62" y="626"/>
                  </a:lnTo>
                  <a:lnTo>
                    <a:pt x="62" y="628"/>
                  </a:lnTo>
                  <a:lnTo>
                    <a:pt x="64" y="630"/>
                  </a:lnTo>
                  <a:lnTo>
                    <a:pt x="70" y="632"/>
                  </a:lnTo>
                  <a:lnTo>
                    <a:pt x="76" y="634"/>
                  </a:lnTo>
                  <a:lnTo>
                    <a:pt x="78" y="636"/>
                  </a:lnTo>
                  <a:lnTo>
                    <a:pt x="78" y="638"/>
                  </a:lnTo>
                  <a:lnTo>
                    <a:pt x="78" y="638"/>
                  </a:lnTo>
                  <a:lnTo>
                    <a:pt x="76" y="642"/>
                  </a:lnTo>
                  <a:lnTo>
                    <a:pt x="70" y="648"/>
                  </a:lnTo>
                  <a:lnTo>
                    <a:pt x="66" y="654"/>
                  </a:lnTo>
                  <a:lnTo>
                    <a:pt x="64" y="658"/>
                  </a:lnTo>
                  <a:lnTo>
                    <a:pt x="64" y="658"/>
                  </a:lnTo>
                  <a:lnTo>
                    <a:pt x="64" y="662"/>
                  </a:lnTo>
                  <a:lnTo>
                    <a:pt x="66" y="666"/>
                  </a:lnTo>
                  <a:lnTo>
                    <a:pt x="72" y="668"/>
                  </a:lnTo>
                  <a:lnTo>
                    <a:pt x="72" y="668"/>
                  </a:lnTo>
                  <a:lnTo>
                    <a:pt x="76" y="672"/>
                  </a:lnTo>
                  <a:lnTo>
                    <a:pt x="80" y="682"/>
                  </a:lnTo>
                  <a:lnTo>
                    <a:pt x="82" y="686"/>
                  </a:lnTo>
                  <a:lnTo>
                    <a:pt x="80" y="690"/>
                  </a:lnTo>
                  <a:lnTo>
                    <a:pt x="74" y="692"/>
                  </a:lnTo>
                  <a:lnTo>
                    <a:pt x="64" y="692"/>
                  </a:lnTo>
                  <a:lnTo>
                    <a:pt x="64" y="692"/>
                  </a:lnTo>
                  <a:lnTo>
                    <a:pt x="60" y="690"/>
                  </a:lnTo>
                  <a:lnTo>
                    <a:pt x="58" y="686"/>
                  </a:lnTo>
                  <a:lnTo>
                    <a:pt x="56" y="680"/>
                  </a:lnTo>
                  <a:lnTo>
                    <a:pt x="52" y="676"/>
                  </a:lnTo>
                  <a:lnTo>
                    <a:pt x="52" y="676"/>
                  </a:lnTo>
                  <a:lnTo>
                    <a:pt x="48" y="676"/>
                  </a:lnTo>
                  <a:lnTo>
                    <a:pt x="42" y="678"/>
                  </a:lnTo>
                  <a:lnTo>
                    <a:pt x="38" y="678"/>
                  </a:lnTo>
                  <a:lnTo>
                    <a:pt x="34" y="678"/>
                  </a:lnTo>
                  <a:lnTo>
                    <a:pt x="34" y="678"/>
                  </a:lnTo>
                  <a:lnTo>
                    <a:pt x="32" y="674"/>
                  </a:lnTo>
                  <a:lnTo>
                    <a:pt x="32" y="670"/>
                  </a:lnTo>
                  <a:lnTo>
                    <a:pt x="36" y="660"/>
                  </a:lnTo>
                  <a:lnTo>
                    <a:pt x="40" y="650"/>
                  </a:lnTo>
                  <a:lnTo>
                    <a:pt x="42" y="640"/>
                  </a:lnTo>
                  <a:lnTo>
                    <a:pt x="42" y="640"/>
                  </a:lnTo>
                  <a:lnTo>
                    <a:pt x="38" y="628"/>
                  </a:lnTo>
                  <a:lnTo>
                    <a:pt x="36" y="622"/>
                  </a:lnTo>
                  <a:lnTo>
                    <a:pt x="32" y="620"/>
                  </a:lnTo>
                  <a:lnTo>
                    <a:pt x="32" y="620"/>
                  </a:lnTo>
                  <a:lnTo>
                    <a:pt x="28" y="620"/>
                  </a:lnTo>
                  <a:lnTo>
                    <a:pt x="24" y="622"/>
                  </a:lnTo>
                  <a:lnTo>
                    <a:pt x="16" y="632"/>
                  </a:lnTo>
                  <a:lnTo>
                    <a:pt x="8" y="646"/>
                  </a:lnTo>
                  <a:lnTo>
                    <a:pt x="4" y="662"/>
                  </a:lnTo>
                  <a:lnTo>
                    <a:pt x="2" y="680"/>
                  </a:lnTo>
                  <a:lnTo>
                    <a:pt x="0" y="696"/>
                  </a:lnTo>
                  <a:lnTo>
                    <a:pt x="4" y="710"/>
                  </a:lnTo>
                  <a:lnTo>
                    <a:pt x="6" y="714"/>
                  </a:lnTo>
                  <a:lnTo>
                    <a:pt x="8" y="720"/>
                  </a:lnTo>
                  <a:lnTo>
                    <a:pt x="8" y="720"/>
                  </a:lnTo>
                  <a:lnTo>
                    <a:pt x="10" y="720"/>
                  </a:lnTo>
                  <a:lnTo>
                    <a:pt x="12" y="720"/>
                  </a:lnTo>
                  <a:lnTo>
                    <a:pt x="20" y="720"/>
                  </a:lnTo>
                  <a:lnTo>
                    <a:pt x="26" y="718"/>
                  </a:lnTo>
                  <a:lnTo>
                    <a:pt x="32" y="718"/>
                  </a:lnTo>
                  <a:lnTo>
                    <a:pt x="32" y="718"/>
                  </a:lnTo>
                  <a:lnTo>
                    <a:pt x="36" y="722"/>
                  </a:lnTo>
                  <a:lnTo>
                    <a:pt x="40" y="728"/>
                  </a:lnTo>
                  <a:lnTo>
                    <a:pt x="42" y="734"/>
                  </a:lnTo>
                  <a:lnTo>
                    <a:pt x="46" y="738"/>
                  </a:lnTo>
                  <a:lnTo>
                    <a:pt x="46" y="738"/>
                  </a:lnTo>
                  <a:lnTo>
                    <a:pt x="52" y="738"/>
                  </a:lnTo>
                  <a:lnTo>
                    <a:pt x="56" y="738"/>
                  </a:lnTo>
                  <a:lnTo>
                    <a:pt x="68" y="734"/>
                  </a:lnTo>
                  <a:lnTo>
                    <a:pt x="80" y="728"/>
                  </a:lnTo>
                  <a:lnTo>
                    <a:pt x="84" y="728"/>
                  </a:lnTo>
                  <a:lnTo>
                    <a:pt x="88" y="728"/>
                  </a:lnTo>
                  <a:lnTo>
                    <a:pt x="88" y="728"/>
                  </a:lnTo>
                  <a:lnTo>
                    <a:pt x="92" y="732"/>
                  </a:lnTo>
                  <a:lnTo>
                    <a:pt x="96" y="738"/>
                  </a:lnTo>
                  <a:lnTo>
                    <a:pt x="100" y="748"/>
                  </a:lnTo>
                  <a:lnTo>
                    <a:pt x="118" y="752"/>
                  </a:lnTo>
                  <a:lnTo>
                    <a:pt x="124" y="754"/>
                  </a:lnTo>
                  <a:lnTo>
                    <a:pt x="124" y="754"/>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9"/>
            <p:cNvSpPr>
              <a:spLocks noEditPoints="1"/>
            </p:cNvSpPr>
            <p:nvPr/>
          </p:nvSpPr>
          <p:spPr bwMode="auto">
            <a:xfrm>
              <a:off x="1695" y="871"/>
              <a:ext cx="1634" cy="1184"/>
            </a:xfrm>
            <a:custGeom>
              <a:avLst/>
              <a:gdLst>
                <a:gd name="T0" fmla="*/ 672 w 1634"/>
                <a:gd name="T1" fmla="*/ 1078 h 1184"/>
                <a:gd name="T2" fmla="*/ 238 w 1634"/>
                <a:gd name="T3" fmla="*/ 886 h 1184"/>
                <a:gd name="T4" fmla="*/ 46 w 1634"/>
                <a:gd name="T5" fmla="*/ 748 h 1184"/>
                <a:gd name="T6" fmla="*/ 36 w 1634"/>
                <a:gd name="T7" fmla="*/ 620 h 1184"/>
                <a:gd name="T8" fmla="*/ 80 w 1634"/>
                <a:gd name="T9" fmla="*/ 692 h 1184"/>
                <a:gd name="T10" fmla="*/ 72 w 1634"/>
                <a:gd name="T11" fmla="*/ 612 h 1184"/>
                <a:gd name="T12" fmla="*/ 36 w 1634"/>
                <a:gd name="T13" fmla="*/ 572 h 1184"/>
                <a:gd name="T14" fmla="*/ 102 w 1634"/>
                <a:gd name="T15" fmla="*/ 534 h 1184"/>
                <a:gd name="T16" fmla="*/ 48 w 1634"/>
                <a:gd name="T17" fmla="*/ 506 h 1184"/>
                <a:gd name="T18" fmla="*/ 44 w 1634"/>
                <a:gd name="T19" fmla="*/ 234 h 1184"/>
                <a:gd name="T20" fmla="*/ 52 w 1634"/>
                <a:gd name="T21" fmla="*/ 110 h 1184"/>
                <a:gd name="T22" fmla="*/ 108 w 1634"/>
                <a:gd name="T23" fmla="*/ 98 h 1184"/>
                <a:gd name="T24" fmla="*/ 260 w 1634"/>
                <a:gd name="T25" fmla="*/ 200 h 1184"/>
                <a:gd name="T26" fmla="*/ 370 w 1634"/>
                <a:gd name="T27" fmla="*/ 236 h 1184"/>
                <a:gd name="T28" fmla="*/ 430 w 1634"/>
                <a:gd name="T29" fmla="*/ 252 h 1184"/>
                <a:gd name="T30" fmla="*/ 382 w 1634"/>
                <a:gd name="T31" fmla="*/ 362 h 1184"/>
                <a:gd name="T32" fmla="*/ 320 w 1634"/>
                <a:gd name="T33" fmla="*/ 394 h 1184"/>
                <a:gd name="T34" fmla="*/ 320 w 1634"/>
                <a:gd name="T35" fmla="*/ 452 h 1184"/>
                <a:gd name="T36" fmla="*/ 416 w 1634"/>
                <a:gd name="T37" fmla="*/ 344 h 1184"/>
                <a:gd name="T38" fmla="*/ 426 w 1634"/>
                <a:gd name="T39" fmla="*/ 382 h 1184"/>
                <a:gd name="T40" fmla="*/ 428 w 1634"/>
                <a:gd name="T41" fmla="*/ 426 h 1184"/>
                <a:gd name="T42" fmla="*/ 372 w 1634"/>
                <a:gd name="T43" fmla="*/ 500 h 1184"/>
                <a:gd name="T44" fmla="*/ 358 w 1634"/>
                <a:gd name="T45" fmla="*/ 482 h 1184"/>
                <a:gd name="T46" fmla="*/ 336 w 1634"/>
                <a:gd name="T47" fmla="*/ 548 h 1184"/>
                <a:gd name="T48" fmla="*/ 422 w 1634"/>
                <a:gd name="T49" fmla="*/ 510 h 1184"/>
                <a:gd name="T50" fmla="*/ 454 w 1634"/>
                <a:gd name="T51" fmla="*/ 404 h 1184"/>
                <a:gd name="T52" fmla="*/ 506 w 1634"/>
                <a:gd name="T53" fmla="*/ 306 h 1184"/>
                <a:gd name="T54" fmla="*/ 488 w 1634"/>
                <a:gd name="T55" fmla="*/ 212 h 1184"/>
                <a:gd name="T56" fmla="*/ 486 w 1634"/>
                <a:gd name="T57" fmla="*/ 164 h 1184"/>
                <a:gd name="T58" fmla="*/ 518 w 1634"/>
                <a:gd name="T59" fmla="*/ 124 h 1184"/>
                <a:gd name="T60" fmla="*/ 474 w 1634"/>
                <a:gd name="T61" fmla="*/ 28 h 1184"/>
                <a:gd name="T62" fmla="*/ 1470 w 1634"/>
                <a:gd name="T63" fmla="*/ 1096 h 1184"/>
                <a:gd name="T64" fmla="*/ 510 w 1634"/>
                <a:gd name="T65" fmla="*/ 80 h 1184"/>
                <a:gd name="T66" fmla="*/ 520 w 1634"/>
                <a:gd name="T67" fmla="*/ 156 h 1184"/>
                <a:gd name="T68" fmla="*/ 480 w 1634"/>
                <a:gd name="T69" fmla="*/ 196 h 1184"/>
                <a:gd name="T70" fmla="*/ 514 w 1634"/>
                <a:gd name="T71" fmla="*/ 252 h 1184"/>
                <a:gd name="T72" fmla="*/ 480 w 1634"/>
                <a:gd name="T73" fmla="*/ 378 h 1184"/>
                <a:gd name="T74" fmla="*/ 460 w 1634"/>
                <a:gd name="T75" fmla="*/ 450 h 1184"/>
                <a:gd name="T76" fmla="*/ 376 w 1634"/>
                <a:gd name="T77" fmla="*/ 576 h 1184"/>
                <a:gd name="T78" fmla="*/ 310 w 1634"/>
                <a:gd name="T79" fmla="*/ 580 h 1184"/>
                <a:gd name="T80" fmla="*/ 368 w 1634"/>
                <a:gd name="T81" fmla="*/ 474 h 1184"/>
                <a:gd name="T82" fmla="*/ 418 w 1634"/>
                <a:gd name="T83" fmla="*/ 486 h 1184"/>
                <a:gd name="T84" fmla="*/ 414 w 1634"/>
                <a:gd name="T85" fmla="*/ 400 h 1184"/>
                <a:gd name="T86" fmla="*/ 450 w 1634"/>
                <a:gd name="T87" fmla="*/ 366 h 1184"/>
                <a:gd name="T88" fmla="*/ 360 w 1634"/>
                <a:gd name="T89" fmla="*/ 396 h 1184"/>
                <a:gd name="T90" fmla="*/ 338 w 1634"/>
                <a:gd name="T91" fmla="*/ 474 h 1184"/>
                <a:gd name="T92" fmla="*/ 360 w 1634"/>
                <a:gd name="T93" fmla="*/ 344 h 1184"/>
                <a:gd name="T94" fmla="*/ 412 w 1634"/>
                <a:gd name="T95" fmla="*/ 270 h 1184"/>
                <a:gd name="T96" fmla="*/ 382 w 1634"/>
                <a:gd name="T97" fmla="*/ 262 h 1184"/>
                <a:gd name="T98" fmla="*/ 312 w 1634"/>
                <a:gd name="T99" fmla="*/ 232 h 1184"/>
                <a:gd name="T100" fmla="*/ 154 w 1634"/>
                <a:gd name="T101" fmla="*/ 148 h 1184"/>
                <a:gd name="T102" fmla="*/ 66 w 1634"/>
                <a:gd name="T103" fmla="*/ 102 h 1184"/>
                <a:gd name="T104" fmla="*/ 54 w 1634"/>
                <a:gd name="T105" fmla="*/ 226 h 1184"/>
                <a:gd name="T106" fmla="*/ 58 w 1634"/>
                <a:gd name="T107" fmla="*/ 506 h 1184"/>
                <a:gd name="T108" fmla="*/ 124 w 1634"/>
                <a:gd name="T109" fmla="*/ 528 h 1184"/>
                <a:gd name="T110" fmla="*/ 48 w 1634"/>
                <a:gd name="T111" fmla="*/ 542 h 1184"/>
                <a:gd name="T112" fmla="*/ 104 w 1634"/>
                <a:gd name="T113" fmla="*/ 632 h 1184"/>
                <a:gd name="T114" fmla="*/ 80 w 1634"/>
                <a:gd name="T115" fmla="*/ 670 h 1184"/>
                <a:gd name="T116" fmla="*/ 34 w 1634"/>
                <a:gd name="T117" fmla="*/ 688 h 1184"/>
                <a:gd name="T118" fmla="*/ 38 w 1634"/>
                <a:gd name="T119" fmla="*/ 718 h 1184"/>
                <a:gd name="T120" fmla="*/ 170 w 1634"/>
                <a:gd name="T121" fmla="*/ 798 h 1184"/>
                <a:gd name="T122" fmla="*/ 612 w 1634"/>
                <a:gd name="T123" fmla="*/ 1080 h 1184"/>
                <a:gd name="T124" fmla="*/ 1010 w 1634"/>
                <a:gd name="T125" fmla="*/ 1086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4" h="1184">
                  <a:moveTo>
                    <a:pt x="1480" y="1184"/>
                  </a:moveTo>
                  <a:lnTo>
                    <a:pt x="1224" y="1130"/>
                  </a:lnTo>
                  <a:lnTo>
                    <a:pt x="1034" y="1086"/>
                  </a:lnTo>
                  <a:lnTo>
                    <a:pt x="1014" y="1096"/>
                  </a:lnTo>
                  <a:lnTo>
                    <a:pt x="990" y="1094"/>
                  </a:lnTo>
                  <a:lnTo>
                    <a:pt x="970" y="1086"/>
                  </a:lnTo>
                  <a:lnTo>
                    <a:pt x="924" y="1084"/>
                  </a:lnTo>
                  <a:lnTo>
                    <a:pt x="910" y="1080"/>
                  </a:lnTo>
                  <a:lnTo>
                    <a:pt x="892" y="1090"/>
                  </a:lnTo>
                  <a:lnTo>
                    <a:pt x="830" y="1088"/>
                  </a:lnTo>
                  <a:lnTo>
                    <a:pt x="790" y="1092"/>
                  </a:lnTo>
                  <a:lnTo>
                    <a:pt x="754" y="1102"/>
                  </a:lnTo>
                  <a:lnTo>
                    <a:pt x="754" y="1102"/>
                  </a:lnTo>
                  <a:lnTo>
                    <a:pt x="740" y="1104"/>
                  </a:lnTo>
                  <a:lnTo>
                    <a:pt x="730" y="1104"/>
                  </a:lnTo>
                  <a:lnTo>
                    <a:pt x="722" y="1104"/>
                  </a:lnTo>
                  <a:lnTo>
                    <a:pt x="714" y="1102"/>
                  </a:lnTo>
                  <a:lnTo>
                    <a:pt x="704" y="1096"/>
                  </a:lnTo>
                  <a:lnTo>
                    <a:pt x="698" y="1088"/>
                  </a:lnTo>
                  <a:lnTo>
                    <a:pt x="698" y="1088"/>
                  </a:lnTo>
                  <a:lnTo>
                    <a:pt x="692" y="1084"/>
                  </a:lnTo>
                  <a:lnTo>
                    <a:pt x="688" y="1080"/>
                  </a:lnTo>
                  <a:lnTo>
                    <a:pt x="682" y="1078"/>
                  </a:lnTo>
                  <a:lnTo>
                    <a:pt x="672" y="1078"/>
                  </a:lnTo>
                  <a:lnTo>
                    <a:pt x="672" y="1078"/>
                  </a:lnTo>
                  <a:lnTo>
                    <a:pt x="662" y="1078"/>
                  </a:lnTo>
                  <a:lnTo>
                    <a:pt x="648" y="1080"/>
                  </a:lnTo>
                  <a:lnTo>
                    <a:pt x="614" y="1090"/>
                  </a:lnTo>
                  <a:lnTo>
                    <a:pt x="612" y="1092"/>
                  </a:lnTo>
                  <a:lnTo>
                    <a:pt x="592" y="1084"/>
                  </a:lnTo>
                  <a:lnTo>
                    <a:pt x="550" y="1086"/>
                  </a:lnTo>
                  <a:lnTo>
                    <a:pt x="546" y="1064"/>
                  </a:lnTo>
                  <a:lnTo>
                    <a:pt x="528" y="1050"/>
                  </a:lnTo>
                  <a:lnTo>
                    <a:pt x="508" y="1046"/>
                  </a:lnTo>
                  <a:lnTo>
                    <a:pt x="488" y="1036"/>
                  </a:lnTo>
                  <a:lnTo>
                    <a:pt x="454" y="1034"/>
                  </a:lnTo>
                  <a:lnTo>
                    <a:pt x="436" y="1026"/>
                  </a:lnTo>
                  <a:lnTo>
                    <a:pt x="420" y="1026"/>
                  </a:lnTo>
                  <a:lnTo>
                    <a:pt x="398" y="1038"/>
                  </a:lnTo>
                  <a:lnTo>
                    <a:pt x="380" y="1042"/>
                  </a:lnTo>
                  <a:lnTo>
                    <a:pt x="340" y="1046"/>
                  </a:lnTo>
                  <a:lnTo>
                    <a:pt x="318" y="1042"/>
                  </a:lnTo>
                  <a:lnTo>
                    <a:pt x="298" y="1030"/>
                  </a:lnTo>
                  <a:lnTo>
                    <a:pt x="288" y="1028"/>
                  </a:lnTo>
                  <a:lnTo>
                    <a:pt x="266" y="1014"/>
                  </a:lnTo>
                  <a:lnTo>
                    <a:pt x="236" y="1002"/>
                  </a:lnTo>
                  <a:lnTo>
                    <a:pt x="226" y="986"/>
                  </a:lnTo>
                  <a:lnTo>
                    <a:pt x="238" y="886"/>
                  </a:lnTo>
                  <a:lnTo>
                    <a:pt x="228" y="848"/>
                  </a:lnTo>
                  <a:lnTo>
                    <a:pt x="208" y="830"/>
                  </a:lnTo>
                  <a:lnTo>
                    <a:pt x="198" y="812"/>
                  </a:lnTo>
                  <a:lnTo>
                    <a:pt x="186" y="808"/>
                  </a:lnTo>
                  <a:lnTo>
                    <a:pt x="166" y="810"/>
                  </a:lnTo>
                  <a:lnTo>
                    <a:pt x="144" y="788"/>
                  </a:lnTo>
                  <a:lnTo>
                    <a:pt x="138" y="772"/>
                  </a:lnTo>
                  <a:lnTo>
                    <a:pt x="136" y="770"/>
                  </a:lnTo>
                  <a:lnTo>
                    <a:pt x="126" y="764"/>
                  </a:lnTo>
                  <a:lnTo>
                    <a:pt x="120" y="762"/>
                  </a:lnTo>
                  <a:lnTo>
                    <a:pt x="100" y="758"/>
                  </a:lnTo>
                  <a:lnTo>
                    <a:pt x="98" y="756"/>
                  </a:lnTo>
                  <a:lnTo>
                    <a:pt x="98" y="756"/>
                  </a:lnTo>
                  <a:lnTo>
                    <a:pt x="94" y="746"/>
                  </a:lnTo>
                  <a:lnTo>
                    <a:pt x="90" y="740"/>
                  </a:lnTo>
                  <a:lnTo>
                    <a:pt x="90" y="740"/>
                  </a:lnTo>
                  <a:lnTo>
                    <a:pt x="82" y="742"/>
                  </a:lnTo>
                  <a:lnTo>
                    <a:pt x="74" y="744"/>
                  </a:lnTo>
                  <a:lnTo>
                    <a:pt x="74" y="744"/>
                  </a:lnTo>
                  <a:lnTo>
                    <a:pt x="60" y="750"/>
                  </a:lnTo>
                  <a:lnTo>
                    <a:pt x="54" y="750"/>
                  </a:lnTo>
                  <a:lnTo>
                    <a:pt x="50" y="750"/>
                  </a:lnTo>
                  <a:lnTo>
                    <a:pt x="50" y="750"/>
                  </a:lnTo>
                  <a:lnTo>
                    <a:pt x="46" y="748"/>
                  </a:lnTo>
                  <a:lnTo>
                    <a:pt x="42" y="744"/>
                  </a:lnTo>
                  <a:lnTo>
                    <a:pt x="38" y="736"/>
                  </a:lnTo>
                  <a:lnTo>
                    <a:pt x="38" y="736"/>
                  </a:lnTo>
                  <a:lnTo>
                    <a:pt x="34" y="728"/>
                  </a:lnTo>
                  <a:lnTo>
                    <a:pt x="34" y="728"/>
                  </a:lnTo>
                  <a:lnTo>
                    <a:pt x="26" y="730"/>
                  </a:lnTo>
                  <a:lnTo>
                    <a:pt x="26" y="730"/>
                  </a:lnTo>
                  <a:lnTo>
                    <a:pt x="16" y="732"/>
                  </a:lnTo>
                  <a:lnTo>
                    <a:pt x="16" y="732"/>
                  </a:lnTo>
                  <a:lnTo>
                    <a:pt x="10" y="732"/>
                  </a:lnTo>
                  <a:lnTo>
                    <a:pt x="8" y="728"/>
                  </a:lnTo>
                  <a:lnTo>
                    <a:pt x="8" y="728"/>
                  </a:lnTo>
                  <a:lnTo>
                    <a:pt x="4" y="722"/>
                  </a:lnTo>
                  <a:lnTo>
                    <a:pt x="0" y="712"/>
                  </a:lnTo>
                  <a:lnTo>
                    <a:pt x="0" y="702"/>
                  </a:lnTo>
                  <a:lnTo>
                    <a:pt x="0" y="690"/>
                  </a:lnTo>
                  <a:lnTo>
                    <a:pt x="2" y="666"/>
                  </a:lnTo>
                  <a:lnTo>
                    <a:pt x="10" y="644"/>
                  </a:lnTo>
                  <a:lnTo>
                    <a:pt x="10" y="644"/>
                  </a:lnTo>
                  <a:lnTo>
                    <a:pt x="16" y="634"/>
                  </a:lnTo>
                  <a:lnTo>
                    <a:pt x="22" y="626"/>
                  </a:lnTo>
                  <a:lnTo>
                    <a:pt x="28" y="622"/>
                  </a:lnTo>
                  <a:lnTo>
                    <a:pt x="36" y="620"/>
                  </a:lnTo>
                  <a:lnTo>
                    <a:pt x="36" y="620"/>
                  </a:lnTo>
                  <a:lnTo>
                    <a:pt x="40" y="620"/>
                  </a:lnTo>
                  <a:lnTo>
                    <a:pt x="44" y="622"/>
                  </a:lnTo>
                  <a:lnTo>
                    <a:pt x="48" y="630"/>
                  </a:lnTo>
                  <a:lnTo>
                    <a:pt x="50" y="638"/>
                  </a:lnTo>
                  <a:lnTo>
                    <a:pt x="50" y="646"/>
                  </a:lnTo>
                  <a:lnTo>
                    <a:pt x="50" y="646"/>
                  </a:lnTo>
                  <a:lnTo>
                    <a:pt x="50" y="654"/>
                  </a:lnTo>
                  <a:lnTo>
                    <a:pt x="46" y="664"/>
                  </a:lnTo>
                  <a:lnTo>
                    <a:pt x="46" y="664"/>
                  </a:lnTo>
                  <a:lnTo>
                    <a:pt x="44" y="672"/>
                  </a:lnTo>
                  <a:lnTo>
                    <a:pt x="42" y="678"/>
                  </a:lnTo>
                  <a:lnTo>
                    <a:pt x="42" y="678"/>
                  </a:lnTo>
                  <a:lnTo>
                    <a:pt x="46" y="678"/>
                  </a:lnTo>
                  <a:lnTo>
                    <a:pt x="46" y="678"/>
                  </a:lnTo>
                  <a:lnTo>
                    <a:pt x="52" y="676"/>
                  </a:lnTo>
                  <a:lnTo>
                    <a:pt x="60" y="676"/>
                  </a:lnTo>
                  <a:lnTo>
                    <a:pt x="60" y="676"/>
                  </a:lnTo>
                  <a:lnTo>
                    <a:pt x="64" y="682"/>
                  </a:lnTo>
                  <a:lnTo>
                    <a:pt x="66" y="688"/>
                  </a:lnTo>
                  <a:lnTo>
                    <a:pt x="66" y="688"/>
                  </a:lnTo>
                  <a:lnTo>
                    <a:pt x="70" y="694"/>
                  </a:lnTo>
                  <a:lnTo>
                    <a:pt x="70" y="694"/>
                  </a:lnTo>
                  <a:lnTo>
                    <a:pt x="78" y="692"/>
                  </a:lnTo>
                  <a:lnTo>
                    <a:pt x="80" y="692"/>
                  </a:lnTo>
                  <a:lnTo>
                    <a:pt x="80" y="692"/>
                  </a:lnTo>
                  <a:lnTo>
                    <a:pt x="78" y="686"/>
                  </a:lnTo>
                  <a:lnTo>
                    <a:pt x="74" y="680"/>
                  </a:lnTo>
                  <a:lnTo>
                    <a:pt x="74" y="680"/>
                  </a:lnTo>
                  <a:lnTo>
                    <a:pt x="66" y="676"/>
                  </a:lnTo>
                  <a:lnTo>
                    <a:pt x="62" y="670"/>
                  </a:lnTo>
                  <a:lnTo>
                    <a:pt x="62" y="668"/>
                  </a:lnTo>
                  <a:lnTo>
                    <a:pt x="62" y="664"/>
                  </a:lnTo>
                  <a:lnTo>
                    <a:pt x="62" y="664"/>
                  </a:lnTo>
                  <a:lnTo>
                    <a:pt x="62" y="660"/>
                  </a:lnTo>
                  <a:lnTo>
                    <a:pt x="64" y="656"/>
                  </a:lnTo>
                  <a:lnTo>
                    <a:pt x="70" y="650"/>
                  </a:lnTo>
                  <a:lnTo>
                    <a:pt x="70" y="650"/>
                  </a:lnTo>
                  <a:lnTo>
                    <a:pt x="76" y="644"/>
                  </a:lnTo>
                  <a:lnTo>
                    <a:pt x="76" y="644"/>
                  </a:lnTo>
                  <a:lnTo>
                    <a:pt x="72" y="644"/>
                  </a:lnTo>
                  <a:lnTo>
                    <a:pt x="72" y="644"/>
                  </a:lnTo>
                  <a:lnTo>
                    <a:pt x="64" y="640"/>
                  </a:lnTo>
                  <a:lnTo>
                    <a:pt x="62" y="636"/>
                  </a:lnTo>
                  <a:lnTo>
                    <a:pt x="60" y="632"/>
                  </a:lnTo>
                  <a:lnTo>
                    <a:pt x="60" y="632"/>
                  </a:lnTo>
                  <a:lnTo>
                    <a:pt x="62" y="626"/>
                  </a:lnTo>
                  <a:lnTo>
                    <a:pt x="66" y="618"/>
                  </a:lnTo>
                  <a:lnTo>
                    <a:pt x="72" y="612"/>
                  </a:lnTo>
                  <a:lnTo>
                    <a:pt x="78" y="608"/>
                  </a:lnTo>
                  <a:lnTo>
                    <a:pt x="80" y="608"/>
                  </a:lnTo>
                  <a:lnTo>
                    <a:pt x="80" y="608"/>
                  </a:lnTo>
                  <a:lnTo>
                    <a:pt x="84" y="610"/>
                  </a:lnTo>
                  <a:lnTo>
                    <a:pt x="90" y="612"/>
                  </a:lnTo>
                  <a:lnTo>
                    <a:pt x="100" y="618"/>
                  </a:lnTo>
                  <a:lnTo>
                    <a:pt x="100" y="618"/>
                  </a:lnTo>
                  <a:lnTo>
                    <a:pt x="94" y="610"/>
                  </a:lnTo>
                  <a:lnTo>
                    <a:pt x="94" y="610"/>
                  </a:lnTo>
                  <a:lnTo>
                    <a:pt x="88" y="606"/>
                  </a:lnTo>
                  <a:lnTo>
                    <a:pt x="78" y="602"/>
                  </a:lnTo>
                  <a:lnTo>
                    <a:pt x="58" y="598"/>
                  </a:lnTo>
                  <a:lnTo>
                    <a:pt x="58" y="598"/>
                  </a:lnTo>
                  <a:lnTo>
                    <a:pt x="56" y="600"/>
                  </a:lnTo>
                  <a:lnTo>
                    <a:pt x="56" y="600"/>
                  </a:lnTo>
                  <a:lnTo>
                    <a:pt x="50" y="602"/>
                  </a:lnTo>
                  <a:lnTo>
                    <a:pt x="44" y="600"/>
                  </a:lnTo>
                  <a:lnTo>
                    <a:pt x="44" y="600"/>
                  </a:lnTo>
                  <a:lnTo>
                    <a:pt x="42" y="598"/>
                  </a:lnTo>
                  <a:lnTo>
                    <a:pt x="40" y="594"/>
                  </a:lnTo>
                  <a:lnTo>
                    <a:pt x="36" y="588"/>
                  </a:lnTo>
                  <a:lnTo>
                    <a:pt x="36" y="574"/>
                  </a:lnTo>
                  <a:lnTo>
                    <a:pt x="36" y="572"/>
                  </a:lnTo>
                  <a:lnTo>
                    <a:pt x="36" y="572"/>
                  </a:lnTo>
                  <a:lnTo>
                    <a:pt x="36" y="558"/>
                  </a:lnTo>
                  <a:lnTo>
                    <a:pt x="36" y="544"/>
                  </a:lnTo>
                  <a:lnTo>
                    <a:pt x="38" y="538"/>
                  </a:lnTo>
                  <a:lnTo>
                    <a:pt x="40" y="534"/>
                  </a:lnTo>
                  <a:lnTo>
                    <a:pt x="44" y="530"/>
                  </a:lnTo>
                  <a:lnTo>
                    <a:pt x="48" y="530"/>
                  </a:lnTo>
                  <a:lnTo>
                    <a:pt x="48" y="530"/>
                  </a:lnTo>
                  <a:lnTo>
                    <a:pt x="48" y="530"/>
                  </a:lnTo>
                  <a:lnTo>
                    <a:pt x="48" y="530"/>
                  </a:lnTo>
                  <a:lnTo>
                    <a:pt x="54" y="530"/>
                  </a:lnTo>
                  <a:lnTo>
                    <a:pt x="56" y="534"/>
                  </a:lnTo>
                  <a:lnTo>
                    <a:pt x="60" y="544"/>
                  </a:lnTo>
                  <a:lnTo>
                    <a:pt x="60" y="544"/>
                  </a:lnTo>
                  <a:lnTo>
                    <a:pt x="62" y="550"/>
                  </a:lnTo>
                  <a:lnTo>
                    <a:pt x="62" y="550"/>
                  </a:lnTo>
                  <a:lnTo>
                    <a:pt x="68" y="548"/>
                  </a:lnTo>
                  <a:lnTo>
                    <a:pt x="76" y="542"/>
                  </a:lnTo>
                  <a:lnTo>
                    <a:pt x="76" y="542"/>
                  </a:lnTo>
                  <a:lnTo>
                    <a:pt x="82" y="538"/>
                  </a:lnTo>
                  <a:lnTo>
                    <a:pt x="88" y="536"/>
                  </a:lnTo>
                  <a:lnTo>
                    <a:pt x="88" y="536"/>
                  </a:lnTo>
                  <a:lnTo>
                    <a:pt x="102" y="534"/>
                  </a:lnTo>
                  <a:lnTo>
                    <a:pt x="102" y="534"/>
                  </a:lnTo>
                  <a:lnTo>
                    <a:pt x="102" y="534"/>
                  </a:lnTo>
                  <a:lnTo>
                    <a:pt x="102" y="534"/>
                  </a:lnTo>
                  <a:lnTo>
                    <a:pt x="98" y="532"/>
                  </a:lnTo>
                  <a:lnTo>
                    <a:pt x="96" y="528"/>
                  </a:lnTo>
                  <a:lnTo>
                    <a:pt x="94" y="520"/>
                  </a:lnTo>
                  <a:lnTo>
                    <a:pt x="94" y="520"/>
                  </a:lnTo>
                  <a:lnTo>
                    <a:pt x="92" y="512"/>
                  </a:lnTo>
                  <a:lnTo>
                    <a:pt x="92" y="512"/>
                  </a:lnTo>
                  <a:lnTo>
                    <a:pt x="88" y="510"/>
                  </a:lnTo>
                  <a:lnTo>
                    <a:pt x="88" y="510"/>
                  </a:lnTo>
                  <a:lnTo>
                    <a:pt x="80" y="502"/>
                  </a:lnTo>
                  <a:lnTo>
                    <a:pt x="80" y="502"/>
                  </a:lnTo>
                  <a:lnTo>
                    <a:pt x="80" y="506"/>
                  </a:lnTo>
                  <a:lnTo>
                    <a:pt x="80" y="506"/>
                  </a:lnTo>
                  <a:lnTo>
                    <a:pt x="78" y="514"/>
                  </a:lnTo>
                  <a:lnTo>
                    <a:pt x="76" y="518"/>
                  </a:lnTo>
                  <a:lnTo>
                    <a:pt x="72" y="520"/>
                  </a:lnTo>
                  <a:lnTo>
                    <a:pt x="70" y="520"/>
                  </a:lnTo>
                  <a:lnTo>
                    <a:pt x="70" y="520"/>
                  </a:lnTo>
                  <a:lnTo>
                    <a:pt x="60" y="518"/>
                  </a:lnTo>
                  <a:lnTo>
                    <a:pt x="52" y="514"/>
                  </a:lnTo>
                  <a:lnTo>
                    <a:pt x="50" y="512"/>
                  </a:lnTo>
                  <a:lnTo>
                    <a:pt x="48" y="510"/>
                  </a:lnTo>
                  <a:lnTo>
                    <a:pt x="48" y="510"/>
                  </a:lnTo>
                  <a:lnTo>
                    <a:pt x="48" y="506"/>
                  </a:lnTo>
                  <a:lnTo>
                    <a:pt x="48" y="502"/>
                  </a:lnTo>
                  <a:lnTo>
                    <a:pt x="52" y="492"/>
                  </a:lnTo>
                  <a:lnTo>
                    <a:pt x="52" y="492"/>
                  </a:lnTo>
                  <a:lnTo>
                    <a:pt x="54" y="486"/>
                  </a:lnTo>
                  <a:lnTo>
                    <a:pt x="54" y="486"/>
                  </a:lnTo>
                  <a:lnTo>
                    <a:pt x="60" y="458"/>
                  </a:lnTo>
                  <a:lnTo>
                    <a:pt x="60" y="430"/>
                  </a:lnTo>
                  <a:lnTo>
                    <a:pt x="60" y="430"/>
                  </a:lnTo>
                  <a:lnTo>
                    <a:pt x="56" y="406"/>
                  </a:lnTo>
                  <a:lnTo>
                    <a:pt x="56" y="406"/>
                  </a:lnTo>
                  <a:lnTo>
                    <a:pt x="54" y="392"/>
                  </a:lnTo>
                  <a:lnTo>
                    <a:pt x="52" y="380"/>
                  </a:lnTo>
                  <a:lnTo>
                    <a:pt x="52" y="380"/>
                  </a:lnTo>
                  <a:lnTo>
                    <a:pt x="54" y="360"/>
                  </a:lnTo>
                  <a:lnTo>
                    <a:pt x="58" y="334"/>
                  </a:lnTo>
                  <a:lnTo>
                    <a:pt x="58" y="334"/>
                  </a:lnTo>
                  <a:lnTo>
                    <a:pt x="62" y="300"/>
                  </a:lnTo>
                  <a:lnTo>
                    <a:pt x="62" y="300"/>
                  </a:lnTo>
                  <a:lnTo>
                    <a:pt x="60" y="282"/>
                  </a:lnTo>
                  <a:lnTo>
                    <a:pt x="60" y="282"/>
                  </a:lnTo>
                  <a:lnTo>
                    <a:pt x="56" y="258"/>
                  </a:lnTo>
                  <a:lnTo>
                    <a:pt x="52" y="244"/>
                  </a:lnTo>
                  <a:lnTo>
                    <a:pt x="52" y="244"/>
                  </a:lnTo>
                  <a:lnTo>
                    <a:pt x="44" y="234"/>
                  </a:lnTo>
                  <a:lnTo>
                    <a:pt x="44" y="234"/>
                  </a:lnTo>
                  <a:lnTo>
                    <a:pt x="36" y="220"/>
                  </a:lnTo>
                  <a:lnTo>
                    <a:pt x="36" y="220"/>
                  </a:lnTo>
                  <a:lnTo>
                    <a:pt x="34" y="210"/>
                  </a:lnTo>
                  <a:lnTo>
                    <a:pt x="32" y="200"/>
                  </a:lnTo>
                  <a:lnTo>
                    <a:pt x="32" y="200"/>
                  </a:lnTo>
                  <a:lnTo>
                    <a:pt x="32" y="188"/>
                  </a:lnTo>
                  <a:lnTo>
                    <a:pt x="32" y="178"/>
                  </a:lnTo>
                  <a:lnTo>
                    <a:pt x="32" y="178"/>
                  </a:lnTo>
                  <a:lnTo>
                    <a:pt x="36" y="168"/>
                  </a:lnTo>
                  <a:lnTo>
                    <a:pt x="36" y="168"/>
                  </a:lnTo>
                  <a:lnTo>
                    <a:pt x="38" y="160"/>
                  </a:lnTo>
                  <a:lnTo>
                    <a:pt x="38" y="160"/>
                  </a:lnTo>
                  <a:lnTo>
                    <a:pt x="36" y="152"/>
                  </a:lnTo>
                  <a:lnTo>
                    <a:pt x="36" y="152"/>
                  </a:lnTo>
                  <a:lnTo>
                    <a:pt x="36" y="146"/>
                  </a:lnTo>
                  <a:lnTo>
                    <a:pt x="36" y="140"/>
                  </a:lnTo>
                  <a:lnTo>
                    <a:pt x="36" y="140"/>
                  </a:lnTo>
                  <a:lnTo>
                    <a:pt x="40" y="132"/>
                  </a:lnTo>
                  <a:lnTo>
                    <a:pt x="44" y="126"/>
                  </a:lnTo>
                  <a:lnTo>
                    <a:pt x="44" y="126"/>
                  </a:lnTo>
                  <a:lnTo>
                    <a:pt x="50" y="118"/>
                  </a:lnTo>
                  <a:lnTo>
                    <a:pt x="50" y="118"/>
                  </a:lnTo>
                  <a:lnTo>
                    <a:pt x="52" y="110"/>
                  </a:lnTo>
                  <a:lnTo>
                    <a:pt x="52" y="110"/>
                  </a:lnTo>
                  <a:lnTo>
                    <a:pt x="54" y="102"/>
                  </a:lnTo>
                  <a:lnTo>
                    <a:pt x="56" y="96"/>
                  </a:lnTo>
                  <a:lnTo>
                    <a:pt x="56" y="96"/>
                  </a:lnTo>
                  <a:lnTo>
                    <a:pt x="60" y="92"/>
                  </a:lnTo>
                  <a:lnTo>
                    <a:pt x="60" y="92"/>
                  </a:lnTo>
                  <a:lnTo>
                    <a:pt x="60" y="92"/>
                  </a:lnTo>
                  <a:lnTo>
                    <a:pt x="60" y="92"/>
                  </a:lnTo>
                  <a:lnTo>
                    <a:pt x="58" y="86"/>
                  </a:lnTo>
                  <a:lnTo>
                    <a:pt x="58" y="86"/>
                  </a:lnTo>
                  <a:lnTo>
                    <a:pt x="54" y="74"/>
                  </a:lnTo>
                  <a:lnTo>
                    <a:pt x="54" y="70"/>
                  </a:lnTo>
                  <a:lnTo>
                    <a:pt x="58" y="64"/>
                  </a:lnTo>
                  <a:lnTo>
                    <a:pt x="58" y="64"/>
                  </a:lnTo>
                  <a:lnTo>
                    <a:pt x="62" y="64"/>
                  </a:lnTo>
                  <a:lnTo>
                    <a:pt x="68" y="64"/>
                  </a:lnTo>
                  <a:lnTo>
                    <a:pt x="74" y="68"/>
                  </a:lnTo>
                  <a:lnTo>
                    <a:pt x="82" y="74"/>
                  </a:lnTo>
                  <a:lnTo>
                    <a:pt x="82" y="74"/>
                  </a:lnTo>
                  <a:lnTo>
                    <a:pt x="84" y="76"/>
                  </a:lnTo>
                  <a:lnTo>
                    <a:pt x="84" y="76"/>
                  </a:lnTo>
                  <a:lnTo>
                    <a:pt x="96" y="86"/>
                  </a:lnTo>
                  <a:lnTo>
                    <a:pt x="108" y="98"/>
                  </a:lnTo>
                  <a:lnTo>
                    <a:pt x="108" y="98"/>
                  </a:lnTo>
                  <a:lnTo>
                    <a:pt x="120" y="112"/>
                  </a:lnTo>
                  <a:lnTo>
                    <a:pt x="120" y="112"/>
                  </a:lnTo>
                  <a:lnTo>
                    <a:pt x="140" y="128"/>
                  </a:lnTo>
                  <a:lnTo>
                    <a:pt x="140" y="128"/>
                  </a:lnTo>
                  <a:lnTo>
                    <a:pt x="148" y="132"/>
                  </a:lnTo>
                  <a:lnTo>
                    <a:pt x="148" y="132"/>
                  </a:lnTo>
                  <a:lnTo>
                    <a:pt x="156" y="136"/>
                  </a:lnTo>
                  <a:lnTo>
                    <a:pt x="162" y="140"/>
                  </a:lnTo>
                  <a:lnTo>
                    <a:pt x="162" y="140"/>
                  </a:lnTo>
                  <a:lnTo>
                    <a:pt x="170" y="152"/>
                  </a:lnTo>
                  <a:lnTo>
                    <a:pt x="170" y="152"/>
                  </a:lnTo>
                  <a:lnTo>
                    <a:pt x="176" y="160"/>
                  </a:lnTo>
                  <a:lnTo>
                    <a:pt x="176" y="160"/>
                  </a:lnTo>
                  <a:lnTo>
                    <a:pt x="188" y="168"/>
                  </a:lnTo>
                  <a:lnTo>
                    <a:pt x="202" y="176"/>
                  </a:lnTo>
                  <a:lnTo>
                    <a:pt x="202" y="176"/>
                  </a:lnTo>
                  <a:lnTo>
                    <a:pt x="220" y="180"/>
                  </a:lnTo>
                  <a:lnTo>
                    <a:pt x="220" y="180"/>
                  </a:lnTo>
                  <a:lnTo>
                    <a:pt x="240" y="186"/>
                  </a:lnTo>
                  <a:lnTo>
                    <a:pt x="240" y="186"/>
                  </a:lnTo>
                  <a:lnTo>
                    <a:pt x="250" y="194"/>
                  </a:lnTo>
                  <a:lnTo>
                    <a:pt x="250" y="194"/>
                  </a:lnTo>
                  <a:lnTo>
                    <a:pt x="260" y="200"/>
                  </a:lnTo>
                  <a:lnTo>
                    <a:pt x="260" y="200"/>
                  </a:lnTo>
                  <a:lnTo>
                    <a:pt x="278" y="204"/>
                  </a:lnTo>
                  <a:lnTo>
                    <a:pt x="278" y="204"/>
                  </a:lnTo>
                  <a:lnTo>
                    <a:pt x="290" y="206"/>
                  </a:lnTo>
                  <a:lnTo>
                    <a:pt x="300" y="210"/>
                  </a:lnTo>
                  <a:lnTo>
                    <a:pt x="300" y="210"/>
                  </a:lnTo>
                  <a:lnTo>
                    <a:pt x="312" y="216"/>
                  </a:lnTo>
                  <a:lnTo>
                    <a:pt x="312" y="216"/>
                  </a:lnTo>
                  <a:lnTo>
                    <a:pt x="316" y="222"/>
                  </a:lnTo>
                  <a:lnTo>
                    <a:pt x="322" y="224"/>
                  </a:lnTo>
                  <a:lnTo>
                    <a:pt x="322" y="224"/>
                  </a:lnTo>
                  <a:lnTo>
                    <a:pt x="324" y="224"/>
                  </a:lnTo>
                  <a:lnTo>
                    <a:pt x="324" y="224"/>
                  </a:lnTo>
                  <a:lnTo>
                    <a:pt x="340" y="222"/>
                  </a:lnTo>
                  <a:lnTo>
                    <a:pt x="340" y="222"/>
                  </a:lnTo>
                  <a:lnTo>
                    <a:pt x="346" y="220"/>
                  </a:lnTo>
                  <a:lnTo>
                    <a:pt x="346" y="220"/>
                  </a:lnTo>
                  <a:lnTo>
                    <a:pt x="354" y="216"/>
                  </a:lnTo>
                  <a:lnTo>
                    <a:pt x="358" y="216"/>
                  </a:lnTo>
                  <a:lnTo>
                    <a:pt x="362" y="218"/>
                  </a:lnTo>
                  <a:lnTo>
                    <a:pt x="362" y="218"/>
                  </a:lnTo>
                  <a:lnTo>
                    <a:pt x="366" y="220"/>
                  </a:lnTo>
                  <a:lnTo>
                    <a:pt x="368" y="226"/>
                  </a:lnTo>
                  <a:lnTo>
                    <a:pt x="370" y="236"/>
                  </a:lnTo>
                  <a:lnTo>
                    <a:pt x="370" y="236"/>
                  </a:lnTo>
                  <a:lnTo>
                    <a:pt x="372" y="240"/>
                  </a:lnTo>
                  <a:lnTo>
                    <a:pt x="372" y="240"/>
                  </a:lnTo>
                  <a:lnTo>
                    <a:pt x="372" y="248"/>
                  </a:lnTo>
                  <a:lnTo>
                    <a:pt x="372" y="248"/>
                  </a:lnTo>
                  <a:lnTo>
                    <a:pt x="370" y="256"/>
                  </a:lnTo>
                  <a:lnTo>
                    <a:pt x="370" y="256"/>
                  </a:lnTo>
                  <a:lnTo>
                    <a:pt x="376" y="254"/>
                  </a:lnTo>
                  <a:lnTo>
                    <a:pt x="376" y="254"/>
                  </a:lnTo>
                  <a:lnTo>
                    <a:pt x="382" y="250"/>
                  </a:lnTo>
                  <a:lnTo>
                    <a:pt x="388" y="248"/>
                  </a:lnTo>
                  <a:lnTo>
                    <a:pt x="390" y="248"/>
                  </a:lnTo>
                  <a:lnTo>
                    <a:pt x="390" y="248"/>
                  </a:lnTo>
                  <a:lnTo>
                    <a:pt x="394" y="250"/>
                  </a:lnTo>
                  <a:lnTo>
                    <a:pt x="396" y="254"/>
                  </a:lnTo>
                  <a:lnTo>
                    <a:pt x="398" y="260"/>
                  </a:lnTo>
                  <a:lnTo>
                    <a:pt x="398" y="260"/>
                  </a:lnTo>
                  <a:lnTo>
                    <a:pt x="408" y="250"/>
                  </a:lnTo>
                  <a:lnTo>
                    <a:pt x="414" y="244"/>
                  </a:lnTo>
                  <a:lnTo>
                    <a:pt x="422" y="242"/>
                  </a:lnTo>
                  <a:lnTo>
                    <a:pt x="422" y="242"/>
                  </a:lnTo>
                  <a:lnTo>
                    <a:pt x="428" y="244"/>
                  </a:lnTo>
                  <a:lnTo>
                    <a:pt x="428" y="244"/>
                  </a:lnTo>
                  <a:lnTo>
                    <a:pt x="430" y="248"/>
                  </a:lnTo>
                  <a:lnTo>
                    <a:pt x="430" y="252"/>
                  </a:lnTo>
                  <a:lnTo>
                    <a:pt x="426" y="264"/>
                  </a:lnTo>
                  <a:lnTo>
                    <a:pt x="426" y="264"/>
                  </a:lnTo>
                  <a:lnTo>
                    <a:pt x="424" y="270"/>
                  </a:lnTo>
                  <a:lnTo>
                    <a:pt x="424" y="270"/>
                  </a:lnTo>
                  <a:lnTo>
                    <a:pt x="424" y="276"/>
                  </a:lnTo>
                  <a:lnTo>
                    <a:pt x="426" y="280"/>
                  </a:lnTo>
                  <a:lnTo>
                    <a:pt x="426" y="280"/>
                  </a:lnTo>
                  <a:lnTo>
                    <a:pt x="428" y="286"/>
                  </a:lnTo>
                  <a:lnTo>
                    <a:pt x="428" y="294"/>
                  </a:lnTo>
                  <a:lnTo>
                    <a:pt x="428" y="294"/>
                  </a:lnTo>
                  <a:lnTo>
                    <a:pt x="424" y="308"/>
                  </a:lnTo>
                  <a:lnTo>
                    <a:pt x="420" y="322"/>
                  </a:lnTo>
                  <a:lnTo>
                    <a:pt x="420" y="322"/>
                  </a:lnTo>
                  <a:lnTo>
                    <a:pt x="414" y="328"/>
                  </a:lnTo>
                  <a:lnTo>
                    <a:pt x="406" y="334"/>
                  </a:lnTo>
                  <a:lnTo>
                    <a:pt x="406" y="334"/>
                  </a:lnTo>
                  <a:lnTo>
                    <a:pt x="398" y="342"/>
                  </a:lnTo>
                  <a:lnTo>
                    <a:pt x="398" y="342"/>
                  </a:lnTo>
                  <a:lnTo>
                    <a:pt x="396" y="348"/>
                  </a:lnTo>
                  <a:lnTo>
                    <a:pt x="396" y="348"/>
                  </a:lnTo>
                  <a:lnTo>
                    <a:pt x="392" y="358"/>
                  </a:lnTo>
                  <a:lnTo>
                    <a:pt x="390" y="362"/>
                  </a:lnTo>
                  <a:lnTo>
                    <a:pt x="384" y="362"/>
                  </a:lnTo>
                  <a:lnTo>
                    <a:pt x="382" y="362"/>
                  </a:lnTo>
                  <a:lnTo>
                    <a:pt x="382" y="362"/>
                  </a:lnTo>
                  <a:lnTo>
                    <a:pt x="380" y="362"/>
                  </a:lnTo>
                  <a:lnTo>
                    <a:pt x="378" y="360"/>
                  </a:lnTo>
                  <a:lnTo>
                    <a:pt x="376" y="354"/>
                  </a:lnTo>
                  <a:lnTo>
                    <a:pt x="378" y="340"/>
                  </a:lnTo>
                  <a:lnTo>
                    <a:pt x="378" y="340"/>
                  </a:lnTo>
                  <a:lnTo>
                    <a:pt x="378" y="338"/>
                  </a:lnTo>
                  <a:lnTo>
                    <a:pt x="378" y="338"/>
                  </a:lnTo>
                  <a:lnTo>
                    <a:pt x="382" y="328"/>
                  </a:lnTo>
                  <a:lnTo>
                    <a:pt x="382" y="328"/>
                  </a:lnTo>
                  <a:lnTo>
                    <a:pt x="384" y="328"/>
                  </a:lnTo>
                  <a:lnTo>
                    <a:pt x="384" y="328"/>
                  </a:lnTo>
                  <a:lnTo>
                    <a:pt x="376" y="338"/>
                  </a:lnTo>
                  <a:lnTo>
                    <a:pt x="370" y="348"/>
                  </a:lnTo>
                  <a:lnTo>
                    <a:pt x="370" y="348"/>
                  </a:lnTo>
                  <a:lnTo>
                    <a:pt x="364" y="358"/>
                  </a:lnTo>
                  <a:lnTo>
                    <a:pt x="358" y="366"/>
                  </a:lnTo>
                  <a:lnTo>
                    <a:pt x="358" y="366"/>
                  </a:lnTo>
                  <a:lnTo>
                    <a:pt x="352" y="370"/>
                  </a:lnTo>
                  <a:lnTo>
                    <a:pt x="344" y="374"/>
                  </a:lnTo>
                  <a:lnTo>
                    <a:pt x="344" y="374"/>
                  </a:lnTo>
                  <a:lnTo>
                    <a:pt x="338" y="378"/>
                  </a:lnTo>
                  <a:lnTo>
                    <a:pt x="338" y="378"/>
                  </a:lnTo>
                  <a:lnTo>
                    <a:pt x="320" y="394"/>
                  </a:lnTo>
                  <a:lnTo>
                    <a:pt x="302" y="412"/>
                  </a:lnTo>
                  <a:lnTo>
                    <a:pt x="302" y="412"/>
                  </a:lnTo>
                  <a:lnTo>
                    <a:pt x="298" y="414"/>
                  </a:lnTo>
                  <a:lnTo>
                    <a:pt x="298" y="414"/>
                  </a:lnTo>
                  <a:lnTo>
                    <a:pt x="294" y="420"/>
                  </a:lnTo>
                  <a:lnTo>
                    <a:pt x="290" y="426"/>
                  </a:lnTo>
                  <a:lnTo>
                    <a:pt x="290" y="426"/>
                  </a:lnTo>
                  <a:lnTo>
                    <a:pt x="300" y="444"/>
                  </a:lnTo>
                  <a:lnTo>
                    <a:pt x="306" y="456"/>
                  </a:lnTo>
                  <a:lnTo>
                    <a:pt x="312" y="462"/>
                  </a:lnTo>
                  <a:lnTo>
                    <a:pt x="312" y="462"/>
                  </a:lnTo>
                  <a:lnTo>
                    <a:pt x="324" y="464"/>
                  </a:lnTo>
                  <a:lnTo>
                    <a:pt x="324" y="464"/>
                  </a:lnTo>
                  <a:lnTo>
                    <a:pt x="338" y="462"/>
                  </a:lnTo>
                  <a:lnTo>
                    <a:pt x="344" y="460"/>
                  </a:lnTo>
                  <a:lnTo>
                    <a:pt x="344" y="460"/>
                  </a:lnTo>
                  <a:lnTo>
                    <a:pt x="342" y="454"/>
                  </a:lnTo>
                  <a:lnTo>
                    <a:pt x="340" y="450"/>
                  </a:lnTo>
                  <a:lnTo>
                    <a:pt x="340" y="450"/>
                  </a:lnTo>
                  <a:lnTo>
                    <a:pt x="336" y="452"/>
                  </a:lnTo>
                  <a:lnTo>
                    <a:pt x="336" y="452"/>
                  </a:lnTo>
                  <a:lnTo>
                    <a:pt x="326" y="454"/>
                  </a:lnTo>
                  <a:lnTo>
                    <a:pt x="322" y="454"/>
                  </a:lnTo>
                  <a:lnTo>
                    <a:pt x="320" y="452"/>
                  </a:lnTo>
                  <a:lnTo>
                    <a:pt x="320" y="452"/>
                  </a:lnTo>
                  <a:lnTo>
                    <a:pt x="314" y="448"/>
                  </a:lnTo>
                  <a:lnTo>
                    <a:pt x="312" y="440"/>
                  </a:lnTo>
                  <a:lnTo>
                    <a:pt x="312" y="432"/>
                  </a:lnTo>
                  <a:lnTo>
                    <a:pt x="314" y="426"/>
                  </a:lnTo>
                  <a:lnTo>
                    <a:pt x="314" y="426"/>
                  </a:lnTo>
                  <a:lnTo>
                    <a:pt x="320" y="414"/>
                  </a:lnTo>
                  <a:lnTo>
                    <a:pt x="330" y="402"/>
                  </a:lnTo>
                  <a:lnTo>
                    <a:pt x="344" y="390"/>
                  </a:lnTo>
                  <a:lnTo>
                    <a:pt x="356" y="384"/>
                  </a:lnTo>
                  <a:lnTo>
                    <a:pt x="356" y="384"/>
                  </a:lnTo>
                  <a:lnTo>
                    <a:pt x="364" y="384"/>
                  </a:lnTo>
                  <a:lnTo>
                    <a:pt x="372" y="386"/>
                  </a:lnTo>
                  <a:lnTo>
                    <a:pt x="372" y="386"/>
                  </a:lnTo>
                  <a:lnTo>
                    <a:pt x="382" y="386"/>
                  </a:lnTo>
                  <a:lnTo>
                    <a:pt x="382" y="386"/>
                  </a:lnTo>
                  <a:lnTo>
                    <a:pt x="386" y="382"/>
                  </a:lnTo>
                  <a:lnTo>
                    <a:pt x="392" y="376"/>
                  </a:lnTo>
                  <a:lnTo>
                    <a:pt x="392" y="376"/>
                  </a:lnTo>
                  <a:lnTo>
                    <a:pt x="398" y="368"/>
                  </a:lnTo>
                  <a:lnTo>
                    <a:pt x="398" y="368"/>
                  </a:lnTo>
                  <a:lnTo>
                    <a:pt x="406" y="356"/>
                  </a:lnTo>
                  <a:lnTo>
                    <a:pt x="406" y="356"/>
                  </a:lnTo>
                  <a:lnTo>
                    <a:pt x="416" y="344"/>
                  </a:lnTo>
                  <a:lnTo>
                    <a:pt x="426" y="332"/>
                  </a:lnTo>
                  <a:lnTo>
                    <a:pt x="436" y="326"/>
                  </a:lnTo>
                  <a:lnTo>
                    <a:pt x="442" y="324"/>
                  </a:lnTo>
                  <a:lnTo>
                    <a:pt x="448" y="324"/>
                  </a:lnTo>
                  <a:lnTo>
                    <a:pt x="448" y="324"/>
                  </a:lnTo>
                  <a:lnTo>
                    <a:pt x="452" y="326"/>
                  </a:lnTo>
                  <a:lnTo>
                    <a:pt x="454" y="328"/>
                  </a:lnTo>
                  <a:lnTo>
                    <a:pt x="458" y="336"/>
                  </a:lnTo>
                  <a:lnTo>
                    <a:pt x="460" y="342"/>
                  </a:lnTo>
                  <a:lnTo>
                    <a:pt x="462" y="348"/>
                  </a:lnTo>
                  <a:lnTo>
                    <a:pt x="462" y="348"/>
                  </a:lnTo>
                  <a:lnTo>
                    <a:pt x="462" y="358"/>
                  </a:lnTo>
                  <a:lnTo>
                    <a:pt x="462" y="364"/>
                  </a:lnTo>
                  <a:lnTo>
                    <a:pt x="460" y="372"/>
                  </a:lnTo>
                  <a:lnTo>
                    <a:pt x="460" y="372"/>
                  </a:lnTo>
                  <a:lnTo>
                    <a:pt x="456" y="376"/>
                  </a:lnTo>
                  <a:lnTo>
                    <a:pt x="452" y="380"/>
                  </a:lnTo>
                  <a:lnTo>
                    <a:pt x="440" y="386"/>
                  </a:lnTo>
                  <a:lnTo>
                    <a:pt x="438" y="386"/>
                  </a:lnTo>
                  <a:lnTo>
                    <a:pt x="438" y="386"/>
                  </a:lnTo>
                  <a:lnTo>
                    <a:pt x="434" y="386"/>
                  </a:lnTo>
                  <a:lnTo>
                    <a:pt x="428" y="384"/>
                  </a:lnTo>
                  <a:lnTo>
                    <a:pt x="428" y="384"/>
                  </a:lnTo>
                  <a:lnTo>
                    <a:pt x="426" y="382"/>
                  </a:lnTo>
                  <a:lnTo>
                    <a:pt x="426" y="382"/>
                  </a:lnTo>
                  <a:lnTo>
                    <a:pt x="428" y="390"/>
                  </a:lnTo>
                  <a:lnTo>
                    <a:pt x="428" y="392"/>
                  </a:lnTo>
                  <a:lnTo>
                    <a:pt x="428" y="392"/>
                  </a:lnTo>
                  <a:lnTo>
                    <a:pt x="428" y="404"/>
                  </a:lnTo>
                  <a:lnTo>
                    <a:pt x="426" y="410"/>
                  </a:lnTo>
                  <a:lnTo>
                    <a:pt x="424" y="412"/>
                  </a:lnTo>
                  <a:lnTo>
                    <a:pt x="424" y="412"/>
                  </a:lnTo>
                  <a:lnTo>
                    <a:pt x="420" y="414"/>
                  </a:lnTo>
                  <a:lnTo>
                    <a:pt x="416" y="414"/>
                  </a:lnTo>
                  <a:lnTo>
                    <a:pt x="408" y="410"/>
                  </a:lnTo>
                  <a:lnTo>
                    <a:pt x="408" y="410"/>
                  </a:lnTo>
                  <a:lnTo>
                    <a:pt x="404" y="408"/>
                  </a:lnTo>
                  <a:lnTo>
                    <a:pt x="404" y="408"/>
                  </a:lnTo>
                  <a:lnTo>
                    <a:pt x="404" y="418"/>
                  </a:lnTo>
                  <a:lnTo>
                    <a:pt x="406" y="426"/>
                  </a:lnTo>
                  <a:lnTo>
                    <a:pt x="406" y="426"/>
                  </a:lnTo>
                  <a:lnTo>
                    <a:pt x="408" y="424"/>
                  </a:lnTo>
                  <a:lnTo>
                    <a:pt x="408" y="424"/>
                  </a:lnTo>
                  <a:lnTo>
                    <a:pt x="416" y="422"/>
                  </a:lnTo>
                  <a:lnTo>
                    <a:pt x="420" y="422"/>
                  </a:lnTo>
                  <a:lnTo>
                    <a:pt x="422" y="422"/>
                  </a:lnTo>
                  <a:lnTo>
                    <a:pt x="422" y="422"/>
                  </a:lnTo>
                  <a:lnTo>
                    <a:pt x="428" y="426"/>
                  </a:lnTo>
                  <a:lnTo>
                    <a:pt x="432" y="434"/>
                  </a:lnTo>
                  <a:lnTo>
                    <a:pt x="434" y="440"/>
                  </a:lnTo>
                  <a:lnTo>
                    <a:pt x="436" y="446"/>
                  </a:lnTo>
                  <a:lnTo>
                    <a:pt x="436" y="446"/>
                  </a:lnTo>
                  <a:lnTo>
                    <a:pt x="434" y="464"/>
                  </a:lnTo>
                  <a:lnTo>
                    <a:pt x="430" y="480"/>
                  </a:lnTo>
                  <a:lnTo>
                    <a:pt x="428" y="488"/>
                  </a:lnTo>
                  <a:lnTo>
                    <a:pt x="426" y="494"/>
                  </a:lnTo>
                  <a:lnTo>
                    <a:pt x="420" y="500"/>
                  </a:lnTo>
                  <a:lnTo>
                    <a:pt x="416" y="502"/>
                  </a:lnTo>
                  <a:lnTo>
                    <a:pt x="416" y="502"/>
                  </a:lnTo>
                  <a:lnTo>
                    <a:pt x="408" y="502"/>
                  </a:lnTo>
                  <a:lnTo>
                    <a:pt x="402" y="500"/>
                  </a:lnTo>
                  <a:lnTo>
                    <a:pt x="396" y="498"/>
                  </a:lnTo>
                  <a:lnTo>
                    <a:pt x="392" y="492"/>
                  </a:lnTo>
                  <a:lnTo>
                    <a:pt x="392" y="492"/>
                  </a:lnTo>
                  <a:lnTo>
                    <a:pt x="388" y="490"/>
                  </a:lnTo>
                  <a:lnTo>
                    <a:pt x="388" y="486"/>
                  </a:lnTo>
                  <a:lnTo>
                    <a:pt x="388" y="486"/>
                  </a:lnTo>
                  <a:lnTo>
                    <a:pt x="386" y="486"/>
                  </a:lnTo>
                  <a:lnTo>
                    <a:pt x="386" y="486"/>
                  </a:lnTo>
                  <a:lnTo>
                    <a:pt x="378" y="492"/>
                  </a:lnTo>
                  <a:lnTo>
                    <a:pt x="378" y="492"/>
                  </a:lnTo>
                  <a:lnTo>
                    <a:pt x="372" y="500"/>
                  </a:lnTo>
                  <a:lnTo>
                    <a:pt x="368" y="508"/>
                  </a:lnTo>
                  <a:lnTo>
                    <a:pt x="368" y="508"/>
                  </a:lnTo>
                  <a:lnTo>
                    <a:pt x="368" y="514"/>
                  </a:lnTo>
                  <a:lnTo>
                    <a:pt x="368" y="514"/>
                  </a:lnTo>
                  <a:lnTo>
                    <a:pt x="366" y="524"/>
                  </a:lnTo>
                  <a:lnTo>
                    <a:pt x="364" y="530"/>
                  </a:lnTo>
                  <a:lnTo>
                    <a:pt x="360" y="532"/>
                  </a:lnTo>
                  <a:lnTo>
                    <a:pt x="360" y="532"/>
                  </a:lnTo>
                  <a:lnTo>
                    <a:pt x="356" y="534"/>
                  </a:lnTo>
                  <a:lnTo>
                    <a:pt x="350" y="536"/>
                  </a:lnTo>
                  <a:lnTo>
                    <a:pt x="346" y="534"/>
                  </a:lnTo>
                  <a:lnTo>
                    <a:pt x="344" y="532"/>
                  </a:lnTo>
                  <a:lnTo>
                    <a:pt x="344" y="532"/>
                  </a:lnTo>
                  <a:lnTo>
                    <a:pt x="342" y="526"/>
                  </a:lnTo>
                  <a:lnTo>
                    <a:pt x="342" y="520"/>
                  </a:lnTo>
                  <a:lnTo>
                    <a:pt x="344" y="514"/>
                  </a:lnTo>
                  <a:lnTo>
                    <a:pt x="344" y="514"/>
                  </a:lnTo>
                  <a:lnTo>
                    <a:pt x="350" y="500"/>
                  </a:lnTo>
                  <a:lnTo>
                    <a:pt x="350" y="500"/>
                  </a:lnTo>
                  <a:lnTo>
                    <a:pt x="354" y="494"/>
                  </a:lnTo>
                  <a:lnTo>
                    <a:pt x="354" y="494"/>
                  </a:lnTo>
                  <a:lnTo>
                    <a:pt x="356" y="486"/>
                  </a:lnTo>
                  <a:lnTo>
                    <a:pt x="358" y="482"/>
                  </a:lnTo>
                  <a:lnTo>
                    <a:pt x="358" y="482"/>
                  </a:lnTo>
                  <a:lnTo>
                    <a:pt x="350" y="484"/>
                  </a:lnTo>
                  <a:lnTo>
                    <a:pt x="342" y="492"/>
                  </a:lnTo>
                  <a:lnTo>
                    <a:pt x="334" y="500"/>
                  </a:lnTo>
                  <a:lnTo>
                    <a:pt x="328" y="508"/>
                  </a:lnTo>
                  <a:lnTo>
                    <a:pt x="328" y="508"/>
                  </a:lnTo>
                  <a:lnTo>
                    <a:pt x="318" y="524"/>
                  </a:lnTo>
                  <a:lnTo>
                    <a:pt x="312" y="540"/>
                  </a:lnTo>
                  <a:lnTo>
                    <a:pt x="312" y="540"/>
                  </a:lnTo>
                  <a:lnTo>
                    <a:pt x="312" y="542"/>
                  </a:lnTo>
                  <a:lnTo>
                    <a:pt x="312" y="542"/>
                  </a:lnTo>
                  <a:lnTo>
                    <a:pt x="312" y="546"/>
                  </a:lnTo>
                  <a:lnTo>
                    <a:pt x="312" y="546"/>
                  </a:lnTo>
                  <a:lnTo>
                    <a:pt x="312" y="552"/>
                  </a:lnTo>
                  <a:lnTo>
                    <a:pt x="312" y="552"/>
                  </a:lnTo>
                  <a:lnTo>
                    <a:pt x="310" y="562"/>
                  </a:lnTo>
                  <a:lnTo>
                    <a:pt x="310" y="562"/>
                  </a:lnTo>
                  <a:lnTo>
                    <a:pt x="314" y="568"/>
                  </a:lnTo>
                  <a:lnTo>
                    <a:pt x="314" y="568"/>
                  </a:lnTo>
                  <a:lnTo>
                    <a:pt x="314" y="564"/>
                  </a:lnTo>
                  <a:lnTo>
                    <a:pt x="316" y="560"/>
                  </a:lnTo>
                  <a:lnTo>
                    <a:pt x="316" y="560"/>
                  </a:lnTo>
                  <a:lnTo>
                    <a:pt x="322" y="556"/>
                  </a:lnTo>
                  <a:lnTo>
                    <a:pt x="328" y="550"/>
                  </a:lnTo>
                  <a:lnTo>
                    <a:pt x="336" y="548"/>
                  </a:lnTo>
                  <a:lnTo>
                    <a:pt x="344" y="548"/>
                  </a:lnTo>
                  <a:lnTo>
                    <a:pt x="344" y="548"/>
                  </a:lnTo>
                  <a:lnTo>
                    <a:pt x="346" y="550"/>
                  </a:lnTo>
                  <a:lnTo>
                    <a:pt x="350" y="554"/>
                  </a:lnTo>
                  <a:lnTo>
                    <a:pt x="352" y="562"/>
                  </a:lnTo>
                  <a:lnTo>
                    <a:pt x="352" y="562"/>
                  </a:lnTo>
                  <a:lnTo>
                    <a:pt x="356" y="570"/>
                  </a:lnTo>
                  <a:lnTo>
                    <a:pt x="356" y="570"/>
                  </a:lnTo>
                  <a:lnTo>
                    <a:pt x="358" y="570"/>
                  </a:lnTo>
                  <a:lnTo>
                    <a:pt x="358" y="570"/>
                  </a:lnTo>
                  <a:lnTo>
                    <a:pt x="370" y="568"/>
                  </a:lnTo>
                  <a:lnTo>
                    <a:pt x="370" y="568"/>
                  </a:lnTo>
                  <a:lnTo>
                    <a:pt x="378" y="550"/>
                  </a:lnTo>
                  <a:lnTo>
                    <a:pt x="378" y="550"/>
                  </a:lnTo>
                  <a:lnTo>
                    <a:pt x="382" y="538"/>
                  </a:lnTo>
                  <a:lnTo>
                    <a:pt x="386" y="532"/>
                  </a:lnTo>
                  <a:lnTo>
                    <a:pt x="386" y="532"/>
                  </a:lnTo>
                  <a:lnTo>
                    <a:pt x="390" y="528"/>
                  </a:lnTo>
                  <a:lnTo>
                    <a:pt x="390" y="528"/>
                  </a:lnTo>
                  <a:lnTo>
                    <a:pt x="398" y="518"/>
                  </a:lnTo>
                  <a:lnTo>
                    <a:pt x="398" y="518"/>
                  </a:lnTo>
                  <a:lnTo>
                    <a:pt x="408" y="514"/>
                  </a:lnTo>
                  <a:lnTo>
                    <a:pt x="422" y="510"/>
                  </a:lnTo>
                  <a:lnTo>
                    <a:pt x="422" y="510"/>
                  </a:lnTo>
                  <a:lnTo>
                    <a:pt x="436" y="504"/>
                  </a:lnTo>
                  <a:lnTo>
                    <a:pt x="436" y="504"/>
                  </a:lnTo>
                  <a:lnTo>
                    <a:pt x="446" y="496"/>
                  </a:lnTo>
                  <a:lnTo>
                    <a:pt x="452" y="488"/>
                  </a:lnTo>
                  <a:lnTo>
                    <a:pt x="452" y="488"/>
                  </a:lnTo>
                  <a:lnTo>
                    <a:pt x="452" y="480"/>
                  </a:lnTo>
                  <a:lnTo>
                    <a:pt x="450" y="470"/>
                  </a:lnTo>
                  <a:lnTo>
                    <a:pt x="450" y="470"/>
                  </a:lnTo>
                  <a:lnTo>
                    <a:pt x="448" y="458"/>
                  </a:lnTo>
                  <a:lnTo>
                    <a:pt x="448" y="452"/>
                  </a:lnTo>
                  <a:lnTo>
                    <a:pt x="450" y="446"/>
                  </a:lnTo>
                  <a:lnTo>
                    <a:pt x="450" y="446"/>
                  </a:lnTo>
                  <a:lnTo>
                    <a:pt x="454" y="440"/>
                  </a:lnTo>
                  <a:lnTo>
                    <a:pt x="458" y="436"/>
                  </a:lnTo>
                  <a:lnTo>
                    <a:pt x="458" y="436"/>
                  </a:lnTo>
                  <a:lnTo>
                    <a:pt x="466" y="428"/>
                  </a:lnTo>
                  <a:lnTo>
                    <a:pt x="466" y="428"/>
                  </a:lnTo>
                  <a:lnTo>
                    <a:pt x="460" y="424"/>
                  </a:lnTo>
                  <a:lnTo>
                    <a:pt x="460" y="424"/>
                  </a:lnTo>
                  <a:lnTo>
                    <a:pt x="454" y="416"/>
                  </a:lnTo>
                  <a:lnTo>
                    <a:pt x="452" y="412"/>
                  </a:lnTo>
                  <a:lnTo>
                    <a:pt x="452" y="408"/>
                  </a:lnTo>
                  <a:lnTo>
                    <a:pt x="452" y="408"/>
                  </a:lnTo>
                  <a:lnTo>
                    <a:pt x="454" y="404"/>
                  </a:lnTo>
                  <a:lnTo>
                    <a:pt x="458" y="400"/>
                  </a:lnTo>
                  <a:lnTo>
                    <a:pt x="466" y="396"/>
                  </a:lnTo>
                  <a:lnTo>
                    <a:pt x="466" y="396"/>
                  </a:lnTo>
                  <a:lnTo>
                    <a:pt x="472" y="392"/>
                  </a:lnTo>
                  <a:lnTo>
                    <a:pt x="472" y="392"/>
                  </a:lnTo>
                  <a:lnTo>
                    <a:pt x="470" y="386"/>
                  </a:lnTo>
                  <a:lnTo>
                    <a:pt x="470" y="386"/>
                  </a:lnTo>
                  <a:lnTo>
                    <a:pt x="470" y="380"/>
                  </a:lnTo>
                  <a:lnTo>
                    <a:pt x="470" y="374"/>
                  </a:lnTo>
                  <a:lnTo>
                    <a:pt x="470" y="374"/>
                  </a:lnTo>
                  <a:lnTo>
                    <a:pt x="474" y="368"/>
                  </a:lnTo>
                  <a:lnTo>
                    <a:pt x="478" y="360"/>
                  </a:lnTo>
                  <a:lnTo>
                    <a:pt x="494" y="346"/>
                  </a:lnTo>
                  <a:lnTo>
                    <a:pt x="494" y="346"/>
                  </a:lnTo>
                  <a:lnTo>
                    <a:pt x="500" y="340"/>
                  </a:lnTo>
                  <a:lnTo>
                    <a:pt x="500" y="340"/>
                  </a:lnTo>
                  <a:lnTo>
                    <a:pt x="508" y="336"/>
                  </a:lnTo>
                  <a:lnTo>
                    <a:pt x="514" y="330"/>
                  </a:lnTo>
                  <a:lnTo>
                    <a:pt x="514" y="330"/>
                  </a:lnTo>
                  <a:lnTo>
                    <a:pt x="514" y="322"/>
                  </a:lnTo>
                  <a:lnTo>
                    <a:pt x="512" y="312"/>
                  </a:lnTo>
                  <a:lnTo>
                    <a:pt x="512" y="312"/>
                  </a:lnTo>
                  <a:lnTo>
                    <a:pt x="506" y="306"/>
                  </a:lnTo>
                  <a:lnTo>
                    <a:pt x="506" y="306"/>
                  </a:lnTo>
                  <a:lnTo>
                    <a:pt x="502" y="300"/>
                  </a:lnTo>
                  <a:lnTo>
                    <a:pt x="500" y="294"/>
                  </a:lnTo>
                  <a:lnTo>
                    <a:pt x="500" y="294"/>
                  </a:lnTo>
                  <a:lnTo>
                    <a:pt x="500" y="282"/>
                  </a:lnTo>
                  <a:lnTo>
                    <a:pt x="502" y="268"/>
                  </a:lnTo>
                  <a:lnTo>
                    <a:pt x="502" y="268"/>
                  </a:lnTo>
                  <a:lnTo>
                    <a:pt x="504" y="252"/>
                  </a:lnTo>
                  <a:lnTo>
                    <a:pt x="504" y="252"/>
                  </a:lnTo>
                  <a:lnTo>
                    <a:pt x="502" y="250"/>
                  </a:lnTo>
                  <a:lnTo>
                    <a:pt x="502" y="250"/>
                  </a:lnTo>
                  <a:lnTo>
                    <a:pt x="502" y="244"/>
                  </a:lnTo>
                  <a:lnTo>
                    <a:pt x="502" y="244"/>
                  </a:lnTo>
                  <a:lnTo>
                    <a:pt x="502" y="240"/>
                  </a:lnTo>
                  <a:lnTo>
                    <a:pt x="504" y="234"/>
                  </a:lnTo>
                  <a:lnTo>
                    <a:pt x="504" y="234"/>
                  </a:lnTo>
                  <a:lnTo>
                    <a:pt x="508" y="228"/>
                  </a:lnTo>
                  <a:lnTo>
                    <a:pt x="508" y="228"/>
                  </a:lnTo>
                  <a:lnTo>
                    <a:pt x="504" y="228"/>
                  </a:lnTo>
                  <a:lnTo>
                    <a:pt x="504" y="228"/>
                  </a:lnTo>
                  <a:lnTo>
                    <a:pt x="496" y="226"/>
                  </a:lnTo>
                  <a:lnTo>
                    <a:pt x="494" y="224"/>
                  </a:lnTo>
                  <a:lnTo>
                    <a:pt x="490" y="222"/>
                  </a:lnTo>
                  <a:lnTo>
                    <a:pt x="490" y="222"/>
                  </a:lnTo>
                  <a:lnTo>
                    <a:pt x="488" y="212"/>
                  </a:lnTo>
                  <a:lnTo>
                    <a:pt x="488" y="212"/>
                  </a:lnTo>
                  <a:lnTo>
                    <a:pt x="486" y="204"/>
                  </a:lnTo>
                  <a:lnTo>
                    <a:pt x="486" y="204"/>
                  </a:lnTo>
                  <a:lnTo>
                    <a:pt x="482" y="206"/>
                  </a:lnTo>
                  <a:lnTo>
                    <a:pt x="482" y="206"/>
                  </a:lnTo>
                  <a:lnTo>
                    <a:pt x="474" y="208"/>
                  </a:lnTo>
                  <a:lnTo>
                    <a:pt x="474" y="208"/>
                  </a:lnTo>
                  <a:lnTo>
                    <a:pt x="470" y="208"/>
                  </a:lnTo>
                  <a:lnTo>
                    <a:pt x="468" y="206"/>
                  </a:lnTo>
                  <a:lnTo>
                    <a:pt x="468" y="206"/>
                  </a:lnTo>
                  <a:lnTo>
                    <a:pt x="464" y="200"/>
                  </a:lnTo>
                  <a:lnTo>
                    <a:pt x="462" y="192"/>
                  </a:lnTo>
                  <a:lnTo>
                    <a:pt x="462" y="178"/>
                  </a:lnTo>
                  <a:lnTo>
                    <a:pt x="462" y="178"/>
                  </a:lnTo>
                  <a:lnTo>
                    <a:pt x="464" y="166"/>
                  </a:lnTo>
                  <a:lnTo>
                    <a:pt x="468" y="160"/>
                  </a:lnTo>
                  <a:lnTo>
                    <a:pt x="468" y="160"/>
                  </a:lnTo>
                  <a:lnTo>
                    <a:pt x="474" y="160"/>
                  </a:lnTo>
                  <a:lnTo>
                    <a:pt x="474" y="160"/>
                  </a:lnTo>
                  <a:lnTo>
                    <a:pt x="478" y="160"/>
                  </a:lnTo>
                  <a:lnTo>
                    <a:pt x="484" y="162"/>
                  </a:lnTo>
                  <a:lnTo>
                    <a:pt x="484" y="162"/>
                  </a:lnTo>
                  <a:lnTo>
                    <a:pt x="486" y="164"/>
                  </a:lnTo>
                  <a:lnTo>
                    <a:pt x="486" y="164"/>
                  </a:lnTo>
                  <a:lnTo>
                    <a:pt x="496" y="170"/>
                  </a:lnTo>
                  <a:lnTo>
                    <a:pt x="496" y="170"/>
                  </a:lnTo>
                  <a:lnTo>
                    <a:pt x="504" y="176"/>
                  </a:lnTo>
                  <a:lnTo>
                    <a:pt x="504" y="176"/>
                  </a:lnTo>
                  <a:lnTo>
                    <a:pt x="504" y="170"/>
                  </a:lnTo>
                  <a:lnTo>
                    <a:pt x="506" y="160"/>
                  </a:lnTo>
                  <a:lnTo>
                    <a:pt x="506" y="160"/>
                  </a:lnTo>
                  <a:lnTo>
                    <a:pt x="502" y="154"/>
                  </a:lnTo>
                  <a:lnTo>
                    <a:pt x="502" y="154"/>
                  </a:lnTo>
                  <a:lnTo>
                    <a:pt x="496" y="146"/>
                  </a:lnTo>
                  <a:lnTo>
                    <a:pt x="496" y="142"/>
                  </a:lnTo>
                  <a:lnTo>
                    <a:pt x="498" y="136"/>
                  </a:lnTo>
                  <a:lnTo>
                    <a:pt x="498" y="136"/>
                  </a:lnTo>
                  <a:lnTo>
                    <a:pt x="502" y="134"/>
                  </a:lnTo>
                  <a:lnTo>
                    <a:pt x="502" y="134"/>
                  </a:lnTo>
                  <a:lnTo>
                    <a:pt x="508" y="136"/>
                  </a:lnTo>
                  <a:lnTo>
                    <a:pt x="514" y="142"/>
                  </a:lnTo>
                  <a:lnTo>
                    <a:pt x="514" y="142"/>
                  </a:lnTo>
                  <a:lnTo>
                    <a:pt x="518" y="144"/>
                  </a:lnTo>
                  <a:lnTo>
                    <a:pt x="518" y="144"/>
                  </a:lnTo>
                  <a:lnTo>
                    <a:pt x="518" y="134"/>
                  </a:lnTo>
                  <a:lnTo>
                    <a:pt x="518" y="132"/>
                  </a:lnTo>
                  <a:lnTo>
                    <a:pt x="518" y="132"/>
                  </a:lnTo>
                  <a:lnTo>
                    <a:pt x="518" y="124"/>
                  </a:lnTo>
                  <a:lnTo>
                    <a:pt x="518" y="124"/>
                  </a:lnTo>
                  <a:lnTo>
                    <a:pt x="516" y="112"/>
                  </a:lnTo>
                  <a:lnTo>
                    <a:pt x="516" y="112"/>
                  </a:lnTo>
                  <a:lnTo>
                    <a:pt x="518" y="104"/>
                  </a:lnTo>
                  <a:lnTo>
                    <a:pt x="518" y="104"/>
                  </a:lnTo>
                  <a:lnTo>
                    <a:pt x="520" y="96"/>
                  </a:lnTo>
                  <a:lnTo>
                    <a:pt x="520" y="96"/>
                  </a:lnTo>
                  <a:lnTo>
                    <a:pt x="512" y="92"/>
                  </a:lnTo>
                  <a:lnTo>
                    <a:pt x="512" y="92"/>
                  </a:lnTo>
                  <a:lnTo>
                    <a:pt x="504" y="90"/>
                  </a:lnTo>
                  <a:lnTo>
                    <a:pt x="504" y="90"/>
                  </a:lnTo>
                  <a:lnTo>
                    <a:pt x="494" y="78"/>
                  </a:lnTo>
                  <a:lnTo>
                    <a:pt x="490" y="72"/>
                  </a:lnTo>
                  <a:lnTo>
                    <a:pt x="486" y="66"/>
                  </a:lnTo>
                  <a:lnTo>
                    <a:pt x="486" y="66"/>
                  </a:lnTo>
                  <a:lnTo>
                    <a:pt x="486" y="60"/>
                  </a:lnTo>
                  <a:lnTo>
                    <a:pt x="486" y="60"/>
                  </a:lnTo>
                  <a:lnTo>
                    <a:pt x="486" y="58"/>
                  </a:lnTo>
                  <a:lnTo>
                    <a:pt x="486" y="58"/>
                  </a:lnTo>
                  <a:lnTo>
                    <a:pt x="482" y="50"/>
                  </a:lnTo>
                  <a:lnTo>
                    <a:pt x="482" y="50"/>
                  </a:lnTo>
                  <a:lnTo>
                    <a:pt x="478" y="38"/>
                  </a:lnTo>
                  <a:lnTo>
                    <a:pt x="478" y="38"/>
                  </a:lnTo>
                  <a:lnTo>
                    <a:pt x="474" y="28"/>
                  </a:lnTo>
                  <a:lnTo>
                    <a:pt x="474" y="22"/>
                  </a:lnTo>
                  <a:lnTo>
                    <a:pt x="476" y="16"/>
                  </a:lnTo>
                  <a:lnTo>
                    <a:pt x="476" y="16"/>
                  </a:lnTo>
                  <a:lnTo>
                    <a:pt x="478" y="12"/>
                  </a:lnTo>
                  <a:lnTo>
                    <a:pt x="484" y="8"/>
                  </a:lnTo>
                  <a:lnTo>
                    <a:pt x="492" y="0"/>
                  </a:lnTo>
                  <a:lnTo>
                    <a:pt x="494" y="0"/>
                  </a:lnTo>
                  <a:lnTo>
                    <a:pt x="770" y="74"/>
                  </a:lnTo>
                  <a:lnTo>
                    <a:pt x="1080" y="150"/>
                  </a:lnTo>
                  <a:lnTo>
                    <a:pt x="1438" y="234"/>
                  </a:lnTo>
                  <a:lnTo>
                    <a:pt x="1634" y="274"/>
                  </a:lnTo>
                  <a:lnTo>
                    <a:pt x="1632" y="290"/>
                  </a:lnTo>
                  <a:lnTo>
                    <a:pt x="1486" y="978"/>
                  </a:lnTo>
                  <a:lnTo>
                    <a:pt x="1478" y="1040"/>
                  </a:lnTo>
                  <a:lnTo>
                    <a:pt x="1468" y="1058"/>
                  </a:lnTo>
                  <a:lnTo>
                    <a:pt x="1482" y="1096"/>
                  </a:lnTo>
                  <a:lnTo>
                    <a:pt x="1472" y="1156"/>
                  </a:lnTo>
                  <a:lnTo>
                    <a:pt x="1480" y="1184"/>
                  </a:lnTo>
                  <a:close/>
                  <a:moveTo>
                    <a:pt x="1032" y="1074"/>
                  </a:moveTo>
                  <a:lnTo>
                    <a:pt x="1034" y="1074"/>
                  </a:lnTo>
                  <a:lnTo>
                    <a:pt x="1226" y="1120"/>
                  </a:lnTo>
                  <a:lnTo>
                    <a:pt x="1464" y="1168"/>
                  </a:lnTo>
                  <a:lnTo>
                    <a:pt x="1460" y="1158"/>
                  </a:lnTo>
                  <a:lnTo>
                    <a:pt x="1470" y="1096"/>
                  </a:lnTo>
                  <a:lnTo>
                    <a:pt x="1456" y="1056"/>
                  </a:lnTo>
                  <a:lnTo>
                    <a:pt x="1466" y="1036"/>
                  </a:lnTo>
                  <a:lnTo>
                    <a:pt x="1474" y="976"/>
                  </a:lnTo>
                  <a:lnTo>
                    <a:pt x="1622" y="282"/>
                  </a:lnTo>
                  <a:lnTo>
                    <a:pt x="1436" y="244"/>
                  </a:lnTo>
                  <a:lnTo>
                    <a:pt x="1076" y="162"/>
                  </a:lnTo>
                  <a:lnTo>
                    <a:pt x="768" y="84"/>
                  </a:lnTo>
                  <a:lnTo>
                    <a:pt x="496" y="12"/>
                  </a:lnTo>
                  <a:lnTo>
                    <a:pt x="496" y="12"/>
                  </a:lnTo>
                  <a:lnTo>
                    <a:pt x="486" y="20"/>
                  </a:lnTo>
                  <a:lnTo>
                    <a:pt x="486" y="20"/>
                  </a:lnTo>
                  <a:lnTo>
                    <a:pt x="486" y="26"/>
                  </a:lnTo>
                  <a:lnTo>
                    <a:pt x="488" y="36"/>
                  </a:lnTo>
                  <a:lnTo>
                    <a:pt x="488" y="36"/>
                  </a:lnTo>
                  <a:lnTo>
                    <a:pt x="492" y="44"/>
                  </a:lnTo>
                  <a:lnTo>
                    <a:pt x="492" y="44"/>
                  </a:lnTo>
                  <a:lnTo>
                    <a:pt x="498" y="54"/>
                  </a:lnTo>
                  <a:lnTo>
                    <a:pt x="498" y="54"/>
                  </a:lnTo>
                  <a:lnTo>
                    <a:pt x="498" y="60"/>
                  </a:lnTo>
                  <a:lnTo>
                    <a:pt x="498" y="60"/>
                  </a:lnTo>
                  <a:lnTo>
                    <a:pt x="498" y="62"/>
                  </a:lnTo>
                  <a:lnTo>
                    <a:pt x="498" y="62"/>
                  </a:lnTo>
                  <a:lnTo>
                    <a:pt x="502" y="72"/>
                  </a:lnTo>
                  <a:lnTo>
                    <a:pt x="510" y="80"/>
                  </a:lnTo>
                  <a:lnTo>
                    <a:pt x="510" y="80"/>
                  </a:lnTo>
                  <a:lnTo>
                    <a:pt x="516" y="82"/>
                  </a:lnTo>
                  <a:lnTo>
                    <a:pt x="516" y="82"/>
                  </a:lnTo>
                  <a:lnTo>
                    <a:pt x="526" y="86"/>
                  </a:lnTo>
                  <a:lnTo>
                    <a:pt x="528" y="88"/>
                  </a:lnTo>
                  <a:lnTo>
                    <a:pt x="530" y="92"/>
                  </a:lnTo>
                  <a:lnTo>
                    <a:pt x="530" y="92"/>
                  </a:lnTo>
                  <a:lnTo>
                    <a:pt x="532" y="96"/>
                  </a:lnTo>
                  <a:lnTo>
                    <a:pt x="532" y="100"/>
                  </a:lnTo>
                  <a:lnTo>
                    <a:pt x="530" y="108"/>
                  </a:lnTo>
                  <a:lnTo>
                    <a:pt x="530" y="108"/>
                  </a:lnTo>
                  <a:lnTo>
                    <a:pt x="528" y="112"/>
                  </a:lnTo>
                  <a:lnTo>
                    <a:pt x="528" y="112"/>
                  </a:lnTo>
                  <a:lnTo>
                    <a:pt x="528" y="122"/>
                  </a:lnTo>
                  <a:lnTo>
                    <a:pt x="528" y="122"/>
                  </a:lnTo>
                  <a:lnTo>
                    <a:pt x="530" y="132"/>
                  </a:lnTo>
                  <a:lnTo>
                    <a:pt x="530" y="134"/>
                  </a:lnTo>
                  <a:lnTo>
                    <a:pt x="530" y="134"/>
                  </a:lnTo>
                  <a:lnTo>
                    <a:pt x="528" y="146"/>
                  </a:lnTo>
                  <a:lnTo>
                    <a:pt x="526" y="152"/>
                  </a:lnTo>
                  <a:lnTo>
                    <a:pt x="522" y="156"/>
                  </a:lnTo>
                  <a:lnTo>
                    <a:pt x="522" y="156"/>
                  </a:lnTo>
                  <a:lnTo>
                    <a:pt x="520" y="156"/>
                  </a:lnTo>
                  <a:lnTo>
                    <a:pt x="520" y="156"/>
                  </a:lnTo>
                  <a:lnTo>
                    <a:pt x="516" y="156"/>
                  </a:lnTo>
                  <a:lnTo>
                    <a:pt x="516" y="156"/>
                  </a:lnTo>
                  <a:lnTo>
                    <a:pt x="516" y="160"/>
                  </a:lnTo>
                  <a:lnTo>
                    <a:pt x="516" y="160"/>
                  </a:lnTo>
                  <a:lnTo>
                    <a:pt x="516" y="172"/>
                  </a:lnTo>
                  <a:lnTo>
                    <a:pt x="512" y="180"/>
                  </a:lnTo>
                  <a:lnTo>
                    <a:pt x="510" y="184"/>
                  </a:lnTo>
                  <a:lnTo>
                    <a:pt x="508" y="186"/>
                  </a:lnTo>
                  <a:lnTo>
                    <a:pt x="508" y="186"/>
                  </a:lnTo>
                  <a:lnTo>
                    <a:pt x="502" y="186"/>
                  </a:lnTo>
                  <a:lnTo>
                    <a:pt x="498" y="184"/>
                  </a:lnTo>
                  <a:lnTo>
                    <a:pt x="488" y="178"/>
                  </a:lnTo>
                  <a:lnTo>
                    <a:pt x="488" y="178"/>
                  </a:lnTo>
                  <a:lnTo>
                    <a:pt x="482" y="174"/>
                  </a:lnTo>
                  <a:lnTo>
                    <a:pt x="482" y="174"/>
                  </a:lnTo>
                  <a:lnTo>
                    <a:pt x="480" y="174"/>
                  </a:lnTo>
                  <a:lnTo>
                    <a:pt x="480" y="174"/>
                  </a:lnTo>
                  <a:lnTo>
                    <a:pt x="474" y="170"/>
                  </a:lnTo>
                  <a:lnTo>
                    <a:pt x="474" y="170"/>
                  </a:lnTo>
                  <a:lnTo>
                    <a:pt x="474" y="184"/>
                  </a:lnTo>
                  <a:lnTo>
                    <a:pt x="476" y="196"/>
                  </a:lnTo>
                  <a:lnTo>
                    <a:pt x="476" y="196"/>
                  </a:lnTo>
                  <a:lnTo>
                    <a:pt x="480" y="196"/>
                  </a:lnTo>
                  <a:lnTo>
                    <a:pt x="480" y="196"/>
                  </a:lnTo>
                  <a:lnTo>
                    <a:pt x="486" y="194"/>
                  </a:lnTo>
                  <a:lnTo>
                    <a:pt x="490" y="194"/>
                  </a:lnTo>
                  <a:lnTo>
                    <a:pt x="494" y="196"/>
                  </a:lnTo>
                  <a:lnTo>
                    <a:pt x="494" y="196"/>
                  </a:lnTo>
                  <a:lnTo>
                    <a:pt x="496" y="198"/>
                  </a:lnTo>
                  <a:lnTo>
                    <a:pt x="498" y="202"/>
                  </a:lnTo>
                  <a:lnTo>
                    <a:pt x="500" y="210"/>
                  </a:lnTo>
                  <a:lnTo>
                    <a:pt x="500" y="210"/>
                  </a:lnTo>
                  <a:lnTo>
                    <a:pt x="500" y="216"/>
                  </a:lnTo>
                  <a:lnTo>
                    <a:pt x="500" y="216"/>
                  </a:lnTo>
                  <a:lnTo>
                    <a:pt x="506" y="218"/>
                  </a:lnTo>
                  <a:lnTo>
                    <a:pt x="506" y="218"/>
                  </a:lnTo>
                  <a:lnTo>
                    <a:pt x="512" y="220"/>
                  </a:lnTo>
                  <a:lnTo>
                    <a:pt x="516" y="222"/>
                  </a:lnTo>
                  <a:lnTo>
                    <a:pt x="518" y="226"/>
                  </a:lnTo>
                  <a:lnTo>
                    <a:pt x="518" y="226"/>
                  </a:lnTo>
                  <a:lnTo>
                    <a:pt x="518" y="234"/>
                  </a:lnTo>
                  <a:lnTo>
                    <a:pt x="514" y="240"/>
                  </a:lnTo>
                  <a:lnTo>
                    <a:pt x="514" y="240"/>
                  </a:lnTo>
                  <a:lnTo>
                    <a:pt x="512" y="244"/>
                  </a:lnTo>
                  <a:lnTo>
                    <a:pt x="512" y="244"/>
                  </a:lnTo>
                  <a:lnTo>
                    <a:pt x="514" y="248"/>
                  </a:lnTo>
                  <a:lnTo>
                    <a:pt x="514" y="248"/>
                  </a:lnTo>
                  <a:lnTo>
                    <a:pt x="514" y="252"/>
                  </a:lnTo>
                  <a:lnTo>
                    <a:pt x="514" y="252"/>
                  </a:lnTo>
                  <a:lnTo>
                    <a:pt x="514" y="260"/>
                  </a:lnTo>
                  <a:lnTo>
                    <a:pt x="512" y="270"/>
                  </a:lnTo>
                  <a:lnTo>
                    <a:pt x="512" y="270"/>
                  </a:lnTo>
                  <a:lnTo>
                    <a:pt x="510" y="282"/>
                  </a:lnTo>
                  <a:lnTo>
                    <a:pt x="510" y="290"/>
                  </a:lnTo>
                  <a:lnTo>
                    <a:pt x="510" y="290"/>
                  </a:lnTo>
                  <a:lnTo>
                    <a:pt x="516" y="298"/>
                  </a:lnTo>
                  <a:lnTo>
                    <a:pt x="516" y="298"/>
                  </a:lnTo>
                  <a:lnTo>
                    <a:pt x="522" y="308"/>
                  </a:lnTo>
                  <a:lnTo>
                    <a:pt x="522" y="308"/>
                  </a:lnTo>
                  <a:lnTo>
                    <a:pt x="524" y="320"/>
                  </a:lnTo>
                  <a:lnTo>
                    <a:pt x="524" y="328"/>
                  </a:lnTo>
                  <a:lnTo>
                    <a:pt x="524" y="334"/>
                  </a:lnTo>
                  <a:lnTo>
                    <a:pt x="524" y="334"/>
                  </a:lnTo>
                  <a:lnTo>
                    <a:pt x="520" y="338"/>
                  </a:lnTo>
                  <a:lnTo>
                    <a:pt x="516" y="342"/>
                  </a:lnTo>
                  <a:lnTo>
                    <a:pt x="508" y="350"/>
                  </a:lnTo>
                  <a:lnTo>
                    <a:pt x="508" y="350"/>
                  </a:lnTo>
                  <a:lnTo>
                    <a:pt x="502" y="354"/>
                  </a:lnTo>
                  <a:lnTo>
                    <a:pt x="502" y="354"/>
                  </a:lnTo>
                  <a:lnTo>
                    <a:pt x="490" y="366"/>
                  </a:lnTo>
                  <a:lnTo>
                    <a:pt x="484" y="372"/>
                  </a:lnTo>
                  <a:lnTo>
                    <a:pt x="480" y="378"/>
                  </a:lnTo>
                  <a:lnTo>
                    <a:pt x="480" y="378"/>
                  </a:lnTo>
                  <a:lnTo>
                    <a:pt x="482" y="384"/>
                  </a:lnTo>
                  <a:lnTo>
                    <a:pt x="482" y="384"/>
                  </a:lnTo>
                  <a:lnTo>
                    <a:pt x="482" y="392"/>
                  </a:lnTo>
                  <a:lnTo>
                    <a:pt x="482" y="398"/>
                  </a:lnTo>
                  <a:lnTo>
                    <a:pt x="482" y="398"/>
                  </a:lnTo>
                  <a:lnTo>
                    <a:pt x="478" y="402"/>
                  </a:lnTo>
                  <a:lnTo>
                    <a:pt x="470" y="406"/>
                  </a:lnTo>
                  <a:lnTo>
                    <a:pt x="470" y="406"/>
                  </a:lnTo>
                  <a:lnTo>
                    <a:pt x="464" y="410"/>
                  </a:lnTo>
                  <a:lnTo>
                    <a:pt x="464" y="410"/>
                  </a:lnTo>
                  <a:lnTo>
                    <a:pt x="464" y="410"/>
                  </a:lnTo>
                  <a:lnTo>
                    <a:pt x="468" y="416"/>
                  </a:lnTo>
                  <a:lnTo>
                    <a:pt x="468" y="416"/>
                  </a:lnTo>
                  <a:lnTo>
                    <a:pt x="474" y="422"/>
                  </a:lnTo>
                  <a:lnTo>
                    <a:pt x="476" y="426"/>
                  </a:lnTo>
                  <a:lnTo>
                    <a:pt x="476" y="430"/>
                  </a:lnTo>
                  <a:lnTo>
                    <a:pt x="476" y="430"/>
                  </a:lnTo>
                  <a:lnTo>
                    <a:pt x="476" y="434"/>
                  </a:lnTo>
                  <a:lnTo>
                    <a:pt x="474" y="438"/>
                  </a:lnTo>
                  <a:lnTo>
                    <a:pt x="466" y="444"/>
                  </a:lnTo>
                  <a:lnTo>
                    <a:pt x="466" y="444"/>
                  </a:lnTo>
                  <a:lnTo>
                    <a:pt x="460" y="450"/>
                  </a:lnTo>
                  <a:lnTo>
                    <a:pt x="460" y="450"/>
                  </a:lnTo>
                  <a:lnTo>
                    <a:pt x="460" y="458"/>
                  </a:lnTo>
                  <a:lnTo>
                    <a:pt x="462" y="468"/>
                  </a:lnTo>
                  <a:lnTo>
                    <a:pt x="462" y="468"/>
                  </a:lnTo>
                  <a:lnTo>
                    <a:pt x="464" y="480"/>
                  </a:lnTo>
                  <a:lnTo>
                    <a:pt x="464" y="486"/>
                  </a:lnTo>
                  <a:lnTo>
                    <a:pt x="464" y="492"/>
                  </a:lnTo>
                  <a:lnTo>
                    <a:pt x="464" y="492"/>
                  </a:lnTo>
                  <a:lnTo>
                    <a:pt x="460" y="498"/>
                  </a:lnTo>
                  <a:lnTo>
                    <a:pt x="454" y="504"/>
                  </a:lnTo>
                  <a:lnTo>
                    <a:pt x="442" y="514"/>
                  </a:lnTo>
                  <a:lnTo>
                    <a:pt x="442" y="514"/>
                  </a:lnTo>
                  <a:lnTo>
                    <a:pt x="426" y="520"/>
                  </a:lnTo>
                  <a:lnTo>
                    <a:pt x="426" y="520"/>
                  </a:lnTo>
                  <a:lnTo>
                    <a:pt x="414" y="524"/>
                  </a:lnTo>
                  <a:lnTo>
                    <a:pt x="404" y="528"/>
                  </a:lnTo>
                  <a:lnTo>
                    <a:pt x="404" y="528"/>
                  </a:lnTo>
                  <a:lnTo>
                    <a:pt x="400" y="534"/>
                  </a:lnTo>
                  <a:lnTo>
                    <a:pt x="400" y="534"/>
                  </a:lnTo>
                  <a:lnTo>
                    <a:pt x="394" y="540"/>
                  </a:lnTo>
                  <a:lnTo>
                    <a:pt x="394" y="540"/>
                  </a:lnTo>
                  <a:lnTo>
                    <a:pt x="388" y="554"/>
                  </a:lnTo>
                  <a:lnTo>
                    <a:pt x="388" y="554"/>
                  </a:lnTo>
                  <a:lnTo>
                    <a:pt x="380" y="570"/>
                  </a:lnTo>
                  <a:lnTo>
                    <a:pt x="376" y="576"/>
                  </a:lnTo>
                  <a:lnTo>
                    <a:pt x="374" y="578"/>
                  </a:lnTo>
                  <a:lnTo>
                    <a:pt x="374" y="578"/>
                  </a:lnTo>
                  <a:lnTo>
                    <a:pt x="362" y="580"/>
                  </a:lnTo>
                  <a:lnTo>
                    <a:pt x="356" y="580"/>
                  </a:lnTo>
                  <a:lnTo>
                    <a:pt x="350" y="580"/>
                  </a:lnTo>
                  <a:lnTo>
                    <a:pt x="350" y="580"/>
                  </a:lnTo>
                  <a:lnTo>
                    <a:pt x="346" y="578"/>
                  </a:lnTo>
                  <a:lnTo>
                    <a:pt x="344" y="574"/>
                  </a:lnTo>
                  <a:lnTo>
                    <a:pt x="342" y="566"/>
                  </a:lnTo>
                  <a:lnTo>
                    <a:pt x="342" y="566"/>
                  </a:lnTo>
                  <a:lnTo>
                    <a:pt x="338" y="558"/>
                  </a:lnTo>
                  <a:lnTo>
                    <a:pt x="338" y="558"/>
                  </a:lnTo>
                  <a:lnTo>
                    <a:pt x="332" y="562"/>
                  </a:lnTo>
                  <a:lnTo>
                    <a:pt x="324" y="566"/>
                  </a:lnTo>
                  <a:lnTo>
                    <a:pt x="324" y="566"/>
                  </a:lnTo>
                  <a:lnTo>
                    <a:pt x="324" y="570"/>
                  </a:lnTo>
                  <a:lnTo>
                    <a:pt x="324" y="570"/>
                  </a:lnTo>
                  <a:lnTo>
                    <a:pt x="324" y="576"/>
                  </a:lnTo>
                  <a:lnTo>
                    <a:pt x="322" y="580"/>
                  </a:lnTo>
                  <a:lnTo>
                    <a:pt x="318" y="582"/>
                  </a:lnTo>
                  <a:lnTo>
                    <a:pt x="316" y="582"/>
                  </a:lnTo>
                  <a:lnTo>
                    <a:pt x="316" y="582"/>
                  </a:lnTo>
                  <a:lnTo>
                    <a:pt x="312" y="582"/>
                  </a:lnTo>
                  <a:lnTo>
                    <a:pt x="310" y="580"/>
                  </a:lnTo>
                  <a:lnTo>
                    <a:pt x="304" y="574"/>
                  </a:lnTo>
                  <a:lnTo>
                    <a:pt x="302" y="568"/>
                  </a:lnTo>
                  <a:lnTo>
                    <a:pt x="300" y="562"/>
                  </a:lnTo>
                  <a:lnTo>
                    <a:pt x="300" y="562"/>
                  </a:lnTo>
                  <a:lnTo>
                    <a:pt x="300" y="550"/>
                  </a:lnTo>
                  <a:lnTo>
                    <a:pt x="300" y="550"/>
                  </a:lnTo>
                  <a:lnTo>
                    <a:pt x="302" y="544"/>
                  </a:lnTo>
                  <a:lnTo>
                    <a:pt x="302" y="544"/>
                  </a:lnTo>
                  <a:lnTo>
                    <a:pt x="302" y="542"/>
                  </a:lnTo>
                  <a:lnTo>
                    <a:pt x="302" y="542"/>
                  </a:lnTo>
                  <a:lnTo>
                    <a:pt x="302" y="536"/>
                  </a:lnTo>
                  <a:lnTo>
                    <a:pt x="302" y="536"/>
                  </a:lnTo>
                  <a:lnTo>
                    <a:pt x="308" y="520"/>
                  </a:lnTo>
                  <a:lnTo>
                    <a:pt x="318" y="502"/>
                  </a:lnTo>
                  <a:lnTo>
                    <a:pt x="318" y="502"/>
                  </a:lnTo>
                  <a:lnTo>
                    <a:pt x="324" y="494"/>
                  </a:lnTo>
                  <a:lnTo>
                    <a:pt x="334" y="482"/>
                  </a:lnTo>
                  <a:lnTo>
                    <a:pt x="346" y="474"/>
                  </a:lnTo>
                  <a:lnTo>
                    <a:pt x="352" y="470"/>
                  </a:lnTo>
                  <a:lnTo>
                    <a:pt x="358" y="470"/>
                  </a:lnTo>
                  <a:lnTo>
                    <a:pt x="358" y="470"/>
                  </a:lnTo>
                  <a:lnTo>
                    <a:pt x="364" y="472"/>
                  </a:lnTo>
                  <a:lnTo>
                    <a:pt x="364" y="472"/>
                  </a:lnTo>
                  <a:lnTo>
                    <a:pt x="368" y="474"/>
                  </a:lnTo>
                  <a:lnTo>
                    <a:pt x="368" y="478"/>
                  </a:lnTo>
                  <a:lnTo>
                    <a:pt x="368" y="486"/>
                  </a:lnTo>
                  <a:lnTo>
                    <a:pt x="368" y="486"/>
                  </a:lnTo>
                  <a:lnTo>
                    <a:pt x="372" y="484"/>
                  </a:lnTo>
                  <a:lnTo>
                    <a:pt x="372" y="484"/>
                  </a:lnTo>
                  <a:lnTo>
                    <a:pt x="378" y="478"/>
                  </a:lnTo>
                  <a:lnTo>
                    <a:pt x="378" y="478"/>
                  </a:lnTo>
                  <a:lnTo>
                    <a:pt x="400" y="462"/>
                  </a:lnTo>
                  <a:lnTo>
                    <a:pt x="404" y="458"/>
                  </a:lnTo>
                  <a:lnTo>
                    <a:pt x="408" y="458"/>
                  </a:lnTo>
                  <a:lnTo>
                    <a:pt x="412" y="458"/>
                  </a:lnTo>
                  <a:lnTo>
                    <a:pt x="414" y="460"/>
                  </a:lnTo>
                  <a:lnTo>
                    <a:pt x="414" y="460"/>
                  </a:lnTo>
                  <a:lnTo>
                    <a:pt x="416" y="466"/>
                  </a:lnTo>
                  <a:lnTo>
                    <a:pt x="414" y="470"/>
                  </a:lnTo>
                  <a:lnTo>
                    <a:pt x="406" y="478"/>
                  </a:lnTo>
                  <a:lnTo>
                    <a:pt x="406" y="478"/>
                  </a:lnTo>
                  <a:lnTo>
                    <a:pt x="398" y="484"/>
                  </a:lnTo>
                  <a:lnTo>
                    <a:pt x="398" y="484"/>
                  </a:lnTo>
                  <a:lnTo>
                    <a:pt x="404" y="488"/>
                  </a:lnTo>
                  <a:lnTo>
                    <a:pt x="412" y="492"/>
                  </a:lnTo>
                  <a:lnTo>
                    <a:pt x="412" y="492"/>
                  </a:lnTo>
                  <a:lnTo>
                    <a:pt x="414" y="490"/>
                  </a:lnTo>
                  <a:lnTo>
                    <a:pt x="418" y="486"/>
                  </a:lnTo>
                  <a:lnTo>
                    <a:pt x="422" y="474"/>
                  </a:lnTo>
                  <a:lnTo>
                    <a:pt x="424" y="446"/>
                  </a:lnTo>
                  <a:lnTo>
                    <a:pt x="424" y="446"/>
                  </a:lnTo>
                  <a:lnTo>
                    <a:pt x="422" y="438"/>
                  </a:lnTo>
                  <a:lnTo>
                    <a:pt x="418" y="432"/>
                  </a:lnTo>
                  <a:lnTo>
                    <a:pt x="418" y="432"/>
                  </a:lnTo>
                  <a:lnTo>
                    <a:pt x="414" y="434"/>
                  </a:lnTo>
                  <a:lnTo>
                    <a:pt x="414" y="434"/>
                  </a:lnTo>
                  <a:lnTo>
                    <a:pt x="408" y="436"/>
                  </a:lnTo>
                  <a:lnTo>
                    <a:pt x="404" y="438"/>
                  </a:lnTo>
                  <a:lnTo>
                    <a:pt x="404" y="438"/>
                  </a:lnTo>
                  <a:lnTo>
                    <a:pt x="400" y="436"/>
                  </a:lnTo>
                  <a:lnTo>
                    <a:pt x="398" y="436"/>
                  </a:lnTo>
                  <a:lnTo>
                    <a:pt x="398" y="436"/>
                  </a:lnTo>
                  <a:lnTo>
                    <a:pt x="396" y="432"/>
                  </a:lnTo>
                  <a:lnTo>
                    <a:pt x="394" y="426"/>
                  </a:lnTo>
                  <a:lnTo>
                    <a:pt x="392" y="416"/>
                  </a:lnTo>
                  <a:lnTo>
                    <a:pt x="392" y="416"/>
                  </a:lnTo>
                  <a:lnTo>
                    <a:pt x="394" y="404"/>
                  </a:lnTo>
                  <a:lnTo>
                    <a:pt x="398" y="398"/>
                  </a:lnTo>
                  <a:lnTo>
                    <a:pt x="398" y="398"/>
                  </a:lnTo>
                  <a:lnTo>
                    <a:pt x="402" y="396"/>
                  </a:lnTo>
                  <a:lnTo>
                    <a:pt x="406" y="398"/>
                  </a:lnTo>
                  <a:lnTo>
                    <a:pt x="414" y="400"/>
                  </a:lnTo>
                  <a:lnTo>
                    <a:pt x="414" y="400"/>
                  </a:lnTo>
                  <a:lnTo>
                    <a:pt x="418" y="402"/>
                  </a:lnTo>
                  <a:lnTo>
                    <a:pt x="418" y="402"/>
                  </a:lnTo>
                  <a:lnTo>
                    <a:pt x="416" y="394"/>
                  </a:lnTo>
                  <a:lnTo>
                    <a:pt x="416" y="394"/>
                  </a:lnTo>
                  <a:lnTo>
                    <a:pt x="416" y="390"/>
                  </a:lnTo>
                  <a:lnTo>
                    <a:pt x="416" y="390"/>
                  </a:lnTo>
                  <a:lnTo>
                    <a:pt x="414" y="386"/>
                  </a:lnTo>
                  <a:lnTo>
                    <a:pt x="414" y="386"/>
                  </a:lnTo>
                  <a:lnTo>
                    <a:pt x="412" y="380"/>
                  </a:lnTo>
                  <a:lnTo>
                    <a:pt x="412" y="376"/>
                  </a:lnTo>
                  <a:lnTo>
                    <a:pt x="414" y="372"/>
                  </a:lnTo>
                  <a:lnTo>
                    <a:pt x="414" y="372"/>
                  </a:lnTo>
                  <a:lnTo>
                    <a:pt x="418" y="370"/>
                  </a:lnTo>
                  <a:lnTo>
                    <a:pt x="422" y="370"/>
                  </a:lnTo>
                  <a:lnTo>
                    <a:pt x="422" y="370"/>
                  </a:lnTo>
                  <a:lnTo>
                    <a:pt x="426" y="370"/>
                  </a:lnTo>
                  <a:lnTo>
                    <a:pt x="432" y="372"/>
                  </a:lnTo>
                  <a:lnTo>
                    <a:pt x="432" y="372"/>
                  </a:lnTo>
                  <a:lnTo>
                    <a:pt x="438" y="374"/>
                  </a:lnTo>
                  <a:lnTo>
                    <a:pt x="438" y="374"/>
                  </a:lnTo>
                  <a:lnTo>
                    <a:pt x="444" y="372"/>
                  </a:lnTo>
                  <a:lnTo>
                    <a:pt x="450" y="366"/>
                  </a:lnTo>
                  <a:lnTo>
                    <a:pt x="450" y="366"/>
                  </a:lnTo>
                  <a:lnTo>
                    <a:pt x="450" y="358"/>
                  </a:lnTo>
                  <a:lnTo>
                    <a:pt x="450" y="348"/>
                  </a:lnTo>
                  <a:lnTo>
                    <a:pt x="450" y="348"/>
                  </a:lnTo>
                  <a:lnTo>
                    <a:pt x="448" y="340"/>
                  </a:lnTo>
                  <a:lnTo>
                    <a:pt x="446" y="334"/>
                  </a:lnTo>
                  <a:lnTo>
                    <a:pt x="446" y="334"/>
                  </a:lnTo>
                  <a:lnTo>
                    <a:pt x="438" y="338"/>
                  </a:lnTo>
                  <a:lnTo>
                    <a:pt x="430" y="344"/>
                  </a:lnTo>
                  <a:lnTo>
                    <a:pt x="416" y="362"/>
                  </a:lnTo>
                  <a:lnTo>
                    <a:pt x="416" y="362"/>
                  </a:lnTo>
                  <a:lnTo>
                    <a:pt x="406" y="374"/>
                  </a:lnTo>
                  <a:lnTo>
                    <a:pt x="406" y="374"/>
                  </a:lnTo>
                  <a:lnTo>
                    <a:pt x="400" y="382"/>
                  </a:lnTo>
                  <a:lnTo>
                    <a:pt x="400" y="382"/>
                  </a:lnTo>
                  <a:lnTo>
                    <a:pt x="394" y="390"/>
                  </a:lnTo>
                  <a:lnTo>
                    <a:pt x="390" y="394"/>
                  </a:lnTo>
                  <a:lnTo>
                    <a:pt x="386" y="396"/>
                  </a:lnTo>
                  <a:lnTo>
                    <a:pt x="386" y="396"/>
                  </a:lnTo>
                  <a:lnTo>
                    <a:pt x="378" y="398"/>
                  </a:lnTo>
                  <a:lnTo>
                    <a:pt x="370" y="396"/>
                  </a:lnTo>
                  <a:lnTo>
                    <a:pt x="370" y="396"/>
                  </a:lnTo>
                  <a:lnTo>
                    <a:pt x="362" y="396"/>
                  </a:lnTo>
                  <a:lnTo>
                    <a:pt x="362" y="396"/>
                  </a:lnTo>
                  <a:lnTo>
                    <a:pt x="360" y="396"/>
                  </a:lnTo>
                  <a:lnTo>
                    <a:pt x="360" y="396"/>
                  </a:lnTo>
                  <a:lnTo>
                    <a:pt x="350" y="400"/>
                  </a:lnTo>
                  <a:lnTo>
                    <a:pt x="338" y="410"/>
                  </a:lnTo>
                  <a:lnTo>
                    <a:pt x="330" y="420"/>
                  </a:lnTo>
                  <a:lnTo>
                    <a:pt x="324" y="430"/>
                  </a:lnTo>
                  <a:lnTo>
                    <a:pt x="324" y="430"/>
                  </a:lnTo>
                  <a:lnTo>
                    <a:pt x="324" y="438"/>
                  </a:lnTo>
                  <a:lnTo>
                    <a:pt x="326" y="444"/>
                  </a:lnTo>
                  <a:lnTo>
                    <a:pt x="326" y="444"/>
                  </a:lnTo>
                  <a:lnTo>
                    <a:pt x="332" y="442"/>
                  </a:lnTo>
                  <a:lnTo>
                    <a:pt x="332" y="442"/>
                  </a:lnTo>
                  <a:lnTo>
                    <a:pt x="340" y="438"/>
                  </a:lnTo>
                  <a:lnTo>
                    <a:pt x="340" y="438"/>
                  </a:lnTo>
                  <a:lnTo>
                    <a:pt x="340" y="438"/>
                  </a:lnTo>
                  <a:lnTo>
                    <a:pt x="348" y="442"/>
                  </a:lnTo>
                  <a:lnTo>
                    <a:pt x="352" y="446"/>
                  </a:lnTo>
                  <a:lnTo>
                    <a:pt x="354" y="452"/>
                  </a:lnTo>
                  <a:lnTo>
                    <a:pt x="354" y="460"/>
                  </a:lnTo>
                  <a:lnTo>
                    <a:pt x="354" y="460"/>
                  </a:lnTo>
                  <a:lnTo>
                    <a:pt x="354" y="464"/>
                  </a:lnTo>
                  <a:lnTo>
                    <a:pt x="352" y="468"/>
                  </a:lnTo>
                  <a:lnTo>
                    <a:pt x="352" y="468"/>
                  </a:lnTo>
                  <a:lnTo>
                    <a:pt x="346" y="470"/>
                  </a:lnTo>
                  <a:lnTo>
                    <a:pt x="338" y="474"/>
                  </a:lnTo>
                  <a:lnTo>
                    <a:pt x="324" y="474"/>
                  </a:lnTo>
                  <a:lnTo>
                    <a:pt x="324" y="474"/>
                  </a:lnTo>
                  <a:lnTo>
                    <a:pt x="308" y="472"/>
                  </a:lnTo>
                  <a:lnTo>
                    <a:pt x="308" y="472"/>
                  </a:lnTo>
                  <a:lnTo>
                    <a:pt x="304" y="470"/>
                  </a:lnTo>
                  <a:lnTo>
                    <a:pt x="300" y="466"/>
                  </a:lnTo>
                  <a:lnTo>
                    <a:pt x="290" y="452"/>
                  </a:lnTo>
                  <a:lnTo>
                    <a:pt x="282" y="436"/>
                  </a:lnTo>
                  <a:lnTo>
                    <a:pt x="278" y="428"/>
                  </a:lnTo>
                  <a:lnTo>
                    <a:pt x="278" y="428"/>
                  </a:lnTo>
                  <a:lnTo>
                    <a:pt x="280" y="422"/>
                  </a:lnTo>
                  <a:lnTo>
                    <a:pt x="282" y="418"/>
                  </a:lnTo>
                  <a:lnTo>
                    <a:pt x="290" y="406"/>
                  </a:lnTo>
                  <a:lnTo>
                    <a:pt x="294" y="404"/>
                  </a:lnTo>
                  <a:lnTo>
                    <a:pt x="294" y="404"/>
                  </a:lnTo>
                  <a:lnTo>
                    <a:pt x="312" y="386"/>
                  </a:lnTo>
                  <a:lnTo>
                    <a:pt x="332" y="370"/>
                  </a:lnTo>
                  <a:lnTo>
                    <a:pt x="332" y="370"/>
                  </a:lnTo>
                  <a:lnTo>
                    <a:pt x="340" y="364"/>
                  </a:lnTo>
                  <a:lnTo>
                    <a:pt x="340" y="364"/>
                  </a:lnTo>
                  <a:lnTo>
                    <a:pt x="350" y="358"/>
                  </a:lnTo>
                  <a:lnTo>
                    <a:pt x="350" y="358"/>
                  </a:lnTo>
                  <a:lnTo>
                    <a:pt x="360" y="344"/>
                  </a:lnTo>
                  <a:lnTo>
                    <a:pt x="360" y="344"/>
                  </a:lnTo>
                  <a:lnTo>
                    <a:pt x="366" y="332"/>
                  </a:lnTo>
                  <a:lnTo>
                    <a:pt x="372" y="322"/>
                  </a:lnTo>
                  <a:lnTo>
                    <a:pt x="380" y="316"/>
                  </a:lnTo>
                  <a:lnTo>
                    <a:pt x="384" y="314"/>
                  </a:lnTo>
                  <a:lnTo>
                    <a:pt x="388" y="312"/>
                  </a:lnTo>
                  <a:lnTo>
                    <a:pt x="388" y="312"/>
                  </a:lnTo>
                  <a:lnTo>
                    <a:pt x="392" y="314"/>
                  </a:lnTo>
                  <a:lnTo>
                    <a:pt x="392" y="314"/>
                  </a:lnTo>
                  <a:lnTo>
                    <a:pt x="396" y="318"/>
                  </a:lnTo>
                  <a:lnTo>
                    <a:pt x="396" y="322"/>
                  </a:lnTo>
                  <a:lnTo>
                    <a:pt x="394" y="330"/>
                  </a:lnTo>
                  <a:lnTo>
                    <a:pt x="394" y="330"/>
                  </a:lnTo>
                  <a:lnTo>
                    <a:pt x="400" y="324"/>
                  </a:lnTo>
                  <a:lnTo>
                    <a:pt x="400" y="324"/>
                  </a:lnTo>
                  <a:lnTo>
                    <a:pt x="410" y="316"/>
                  </a:lnTo>
                  <a:lnTo>
                    <a:pt x="410" y="316"/>
                  </a:lnTo>
                  <a:lnTo>
                    <a:pt x="414" y="306"/>
                  </a:lnTo>
                  <a:lnTo>
                    <a:pt x="416" y="294"/>
                  </a:lnTo>
                  <a:lnTo>
                    <a:pt x="416" y="294"/>
                  </a:lnTo>
                  <a:lnTo>
                    <a:pt x="416" y="288"/>
                  </a:lnTo>
                  <a:lnTo>
                    <a:pt x="414" y="284"/>
                  </a:lnTo>
                  <a:lnTo>
                    <a:pt x="414" y="284"/>
                  </a:lnTo>
                  <a:lnTo>
                    <a:pt x="414" y="278"/>
                  </a:lnTo>
                  <a:lnTo>
                    <a:pt x="412" y="270"/>
                  </a:lnTo>
                  <a:lnTo>
                    <a:pt x="412" y="270"/>
                  </a:lnTo>
                  <a:lnTo>
                    <a:pt x="414" y="264"/>
                  </a:lnTo>
                  <a:lnTo>
                    <a:pt x="416" y="258"/>
                  </a:lnTo>
                  <a:lnTo>
                    <a:pt x="416" y="258"/>
                  </a:lnTo>
                  <a:lnTo>
                    <a:pt x="418" y="256"/>
                  </a:lnTo>
                  <a:lnTo>
                    <a:pt x="418" y="256"/>
                  </a:lnTo>
                  <a:lnTo>
                    <a:pt x="412" y="260"/>
                  </a:lnTo>
                  <a:lnTo>
                    <a:pt x="408" y="266"/>
                  </a:lnTo>
                  <a:lnTo>
                    <a:pt x="408" y="266"/>
                  </a:lnTo>
                  <a:lnTo>
                    <a:pt x="408" y="272"/>
                  </a:lnTo>
                  <a:lnTo>
                    <a:pt x="408" y="272"/>
                  </a:lnTo>
                  <a:lnTo>
                    <a:pt x="408" y="284"/>
                  </a:lnTo>
                  <a:lnTo>
                    <a:pt x="408" y="288"/>
                  </a:lnTo>
                  <a:lnTo>
                    <a:pt x="402" y="290"/>
                  </a:lnTo>
                  <a:lnTo>
                    <a:pt x="402" y="290"/>
                  </a:lnTo>
                  <a:lnTo>
                    <a:pt x="402" y="290"/>
                  </a:lnTo>
                  <a:lnTo>
                    <a:pt x="396" y="288"/>
                  </a:lnTo>
                  <a:lnTo>
                    <a:pt x="392" y="284"/>
                  </a:lnTo>
                  <a:lnTo>
                    <a:pt x="390" y="270"/>
                  </a:lnTo>
                  <a:lnTo>
                    <a:pt x="390" y="270"/>
                  </a:lnTo>
                  <a:lnTo>
                    <a:pt x="388" y="264"/>
                  </a:lnTo>
                  <a:lnTo>
                    <a:pt x="386" y="260"/>
                  </a:lnTo>
                  <a:lnTo>
                    <a:pt x="386" y="260"/>
                  </a:lnTo>
                  <a:lnTo>
                    <a:pt x="382" y="262"/>
                  </a:lnTo>
                  <a:lnTo>
                    <a:pt x="382" y="262"/>
                  </a:lnTo>
                  <a:lnTo>
                    <a:pt x="372" y="266"/>
                  </a:lnTo>
                  <a:lnTo>
                    <a:pt x="368" y="268"/>
                  </a:lnTo>
                  <a:lnTo>
                    <a:pt x="364" y="266"/>
                  </a:lnTo>
                  <a:lnTo>
                    <a:pt x="364" y="266"/>
                  </a:lnTo>
                  <a:lnTo>
                    <a:pt x="362" y="262"/>
                  </a:lnTo>
                  <a:lnTo>
                    <a:pt x="360" y="258"/>
                  </a:lnTo>
                  <a:lnTo>
                    <a:pt x="360" y="248"/>
                  </a:lnTo>
                  <a:lnTo>
                    <a:pt x="360" y="248"/>
                  </a:lnTo>
                  <a:lnTo>
                    <a:pt x="360" y="242"/>
                  </a:lnTo>
                  <a:lnTo>
                    <a:pt x="360" y="242"/>
                  </a:lnTo>
                  <a:lnTo>
                    <a:pt x="360" y="238"/>
                  </a:lnTo>
                  <a:lnTo>
                    <a:pt x="360" y="238"/>
                  </a:lnTo>
                  <a:lnTo>
                    <a:pt x="358" y="232"/>
                  </a:lnTo>
                  <a:lnTo>
                    <a:pt x="358" y="226"/>
                  </a:lnTo>
                  <a:lnTo>
                    <a:pt x="358" y="226"/>
                  </a:lnTo>
                  <a:lnTo>
                    <a:pt x="350" y="230"/>
                  </a:lnTo>
                  <a:lnTo>
                    <a:pt x="350" y="230"/>
                  </a:lnTo>
                  <a:lnTo>
                    <a:pt x="342" y="234"/>
                  </a:lnTo>
                  <a:lnTo>
                    <a:pt x="342" y="234"/>
                  </a:lnTo>
                  <a:lnTo>
                    <a:pt x="330" y="236"/>
                  </a:lnTo>
                  <a:lnTo>
                    <a:pt x="320" y="234"/>
                  </a:lnTo>
                  <a:lnTo>
                    <a:pt x="320" y="234"/>
                  </a:lnTo>
                  <a:lnTo>
                    <a:pt x="312" y="232"/>
                  </a:lnTo>
                  <a:lnTo>
                    <a:pt x="304" y="226"/>
                  </a:lnTo>
                  <a:lnTo>
                    <a:pt x="304" y="226"/>
                  </a:lnTo>
                  <a:lnTo>
                    <a:pt x="296" y="220"/>
                  </a:lnTo>
                  <a:lnTo>
                    <a:pt x="296" y="220"/>
                  </a:lnTo>
                  <a:lnTo>
                    <a:pt x="288" y="218"/>
                  </a:lnTo>
                  <a:lnTo>
                    <a:pt x="276" y="216"/>
                  </a:lnTo>
                  <a:lnTo>
                    <a:pt x="276" y="216"/>
                  </a:lnTo>
                  <a:lnTo>
                    <a:pt x="266" y="212"/>
                  </a:lnTo>
                  <a:lnTo>
                    <a:pt x="256" y="210"/>
                  </a:lnTo>
                  <a:lnTo>
                    <a:pt x="256" y="210"/>
                  </a:lnTo>
                  <a:lnTo>
                    <a:pt x="244" y="202"/>
                  </a:lnTo>
                  <a:lnTo>
                    <a:pt x="244" y="202"/>
                  </a:lnTo>
                  <a:lnTo>
                    <a:pt x="236" y="196"/>
                  </a:lnTo>
                  <a:lnTo>
                    <a:pt x="236" y="196"/>
                  </a:lnTo>
                  <a:lnTo>
                    <a:pt x="218" y="192"/>
                  </a:lnTo>
                  <a:lnTo>
                    <a:pt x="218" y="192"/>
                  </a:lnTo>
                  <a:lnTo>
                    <a:pt x="198" y="186"/>
                  </a:lnTo>
                  <a:lnTo>
                    <a:pt x="198" y="186"/>
                  </a:lnTo>
                  <a:lnTo>
                    <a:pt x="182" y="178"/>
                  </a:lnTo>
                  <a:lnTo>
                    <a:pt x="168" y="168"/>
                  </a:lnTo>
                  <a:lnTo>
                    <a:pt x="168" y="168"/>
                  </a:lnTo>
                  <a:lnTo>
                    <a:pt x="160" y="158"/>
                  </a:lnTo>
                  <a:lnTo>
                    <a:pt x="160" y="158"/>
                  </a:lnTo>
                  <a:lnTo>
                    <a:pt x="154" y="148"/>
                  </a:lnTo>
                  <a:lnTo>
                    <a:pt x="154" y="148"/>
                  </a:lnTo>
                  <a:lnTo>
                    <a:pt x="144" y="142"/>
                  </a:lnTo>
                  <a:lnTo>
                    <a:pt x="144" y="142"/>
                  </a:lnTo>
                  <a:lnTo>
                    <a:pt x="134" y="138"/>
                  </a:lnTo>
                  <a:lnTo>
                    <a:pt x="134" y="138"/>
                  </a:lnTo>
                  <a:lnTo>
                    <a:pt x="114" y="120"/>
                  </a:lnTo>
                  <a:lnTo>
                    <a:pt x="114" y="120"/>
                  </a:lnTo>
                  <a:lnTo>
                    <a:pt x="98" y="106"/>
                  </a:lnTo>
                  <a:lnTo>
                    <a:pt x="98" y="106"/>
                  </a:lnTo>
                  <a:lnTo>
                    <a:pt x="88" y="94"/>
                  </a:lnTo>
                  <a:lnTo>
                    <a:pt x="78" y="86"/>
                  </a:lnTo>
                  <a:lnTo>
                    <a:pt x="78" y="86"/>
                  </a:lnTo>
                  <a:lnTo>
                    <a:pt x="74" y="82"/>
                  </a:lnTo>
                  <a:lnTo>
                    <a:pt x="74" y="82"/>
                  </a:lnTo>
                  <a:lnTo>
                    <a:pt x="66" y="76"/>
                  </a:lnTo>
                  <a:lnTo>
                    <a:pt x="66" y="76"/>
                  </a:lnTo>
                  <a:lnTo>
                    <a:pt x="68" y="80"/>
                  </a:lnTo>
                  <a:lnTo>
                    <a:pt x="68" y="80"/>
                  </a:lnTo>
                  <a:lnTo>
                    <a:pt x="72" y="90"/>
                  </a:lnTo>
                  <a:lnTo>
                    <a:pt x="72" y="94"/>
                  </a:lnTo>
                  <a:lnTo>
                    <a:pt x="72" y="98"/>
                  </a:lnTo>
                  <a:lnTo>
                    <a:pt x="72" y="98"/>
                  </a:lnTo>
                  <a:lnTo>
                    <a:pt x="68" y="102"/>
                  </a:lnTo>
                  <a:lnTo>
                    <a:pt x="66" y="102"/>
                  </a:lnTo>
                  <a:lnTo>
                    <a:pt x="66" y="102"/>
                  </a:lnTo>
                  <a:lnTo>
                    <a:pt x="64" y="106"/>
                  </a:lnTo>
                  <a:lnTo>
                    <a:pt x="62" y="112"/>
                  </a:lnTo>
                  <a:lnTo>
                    <a:pt x="62" y="112"/>
                  </a:lnTo>
                  <a:lnTo>
                    <a:pt x="60" y="122"/>
                  </a:lnTo>
                  <a:lnTo>
                    <a:pt x="60" y="122"/>
                  </a:lnTo>
                  <a:lnTo>
                    <a:pt x="54" y="132"/>
                  </a:lnTo>
                  <a:lnTo>
                    <a:pt x="54" y="132"/>
                  </a:lnTo>
                  <a:lnTo>
                    <a:pt x="48" y="142"/>
                  </a:lnTo>
                  <a:lnTo>
                    <a:pt x="48" y="142"/>
                  </a:lnTo>
                  <a:lnTo>
                    <a:pt x="48" y="150"/>
                  </a:lnTo>
                  <a:lnTo>
                    <a:pt x="48" y="150"/>
                  </a:lnTo>
                  <a:lnTo>
                    <a:pt x="50" y="160"/>
                  </a:lnTo>
                  <a:lnTo>
                    <a:pt x="50" y="160"/>
                  </a:lnTo>
                  <a:lnTo>
                    <a:pt x="46" y="172"/>
                  </a:lnTo>
                  <a:lnTo>
                    <a:pt x="46" y="172"/>
                  </a:lnTo>
                  <a:lnTo>
                    <a:pt x="44" y="180"/>
                  </a:lnTo>
                  <a:lnTo>
                    <a:pt x="44" y="180"/>
                  </a:lnTo>
                  <a:lnTo>
                    <a:pt x="44" y="198"/>
                  </a:lnTo>
                  <a:lnTo>
                    <a:pt x="44" y="198"/>
                  </a:lnTo>
                  <a:lnTo>
                    <a:pt x="44" y="208"/>
                  </a:lnTo>
                  <a:lnTo>
                    <a:pt x="46" y="216"/>
                  </a:lnTo>
                  <a:lnTo>
                    <a:pt x="46" y="216"/>
                  </a:lnTo>
                  <a:lnTo>
                    <a:pt x="54" y="226"/>
                  </a:lnTo>
                  <a:lnTo>
                    <a:pt x="54" y="226"/>
                  </a:lnTo>
                  <a:lnTo>
                    <a:pt x="62" y="238"/>
                  </a:lnTo>
                  <a:lnTo>
                    <a:pt x="62" y="238"/>
                  </a:lnTo>
                  <a:lnTo>
                    <a:pt x="68" y="258"/>
                  </a:lnTo>
                  <a:lnTo>
                    <a:pt x="72" y="280"/>
                  </a:lnTo>
                  <a:lnTo>
                    <a:pt x="72" y="280"/>
                  </a:lnTo>
                  <a:lnTo>
                    <a:pt x="74" y="302"/>
                  </a:lnTo>
                  <a:lnTo>
                    <a:pt x="74" y="302"/>
                  </a:lnTo>
                  <a:lnTo>
                    <a:pt x="70" y="336"/>
                  </a:lnTo>
                  <a:lnTo>
                    <a:pt x="70" y="336"/>
                  </a:lnTo>
                  <a:lnTo>
                    <a:pt x="66" y="360"/>
                  </a:lnTo>
                  <a:lnTo>
                    <a:pt x="64" y="380"/>
                  </a:lnTo>
                  <a:lnTo>
                    <a:pt x="64" y="380"/>
                  </a:lnTo>
                  <a:lnTo>
                    <a:pt x="68" y="404"/>
                  </a:lnTo>
                  <a:lnTo>
                    <a:pt x="68" y="404"/>
                  </a:lnTo>
                  <a:lnTo>
                    <a:pt x="70" y="418"/>
                  </a:lnTo>
                  <a:lnTo>
                    <a:pt x="72" y="430"/>
                  </a:lnTo>
                  <a:lnTo>
                    <a:pt x="72" y="430"/>
                  </a:lnTo>
                  <a:lnTo>
                    <a:pt x="70" y="460"/>
                  </a:lnTo>
                  <a:lnTo>
                    <a:pt x="66" y="490"/>
                  </a:lnTo>
                  <a:lnTo>
                    <a:pt x="66" y="490"/>
                  </a:lnTo>
                  <a:lnTo>
                    <a:pt x="62" y="498"/>
                  </a:lnTo>
                  <a:lnTo>
                    <a:pt x="62" y="498"/>
                  </a:lnTo>
                  <a:lnTo>
                    <a:pt x="58" y="506"/>
                  </a:lnTo>
                  <a:lnTo>
                    <a:pt x="58" y="506"/>
                  </a:lnTo>
                  <a:lnTo>
                    <a:pt x="68" y="508"/>
                  </a:lnTo>
                  <a:lnTo>
                    <a:pt x="68" y="508"/>
                  </a:lnTo>
                  <a:lnTo>
                    <a:pt x="68" y="504"/>
                  </a:lnTo>
                  <a:lnTo>
                    <a:pt x="68" y="504"/>
                  </a:lnTo>
                  <a:lnTo>
                    <a:pt x="70" y="496"/>
                  </a:lnTo>
                  <a:lnTo>
                    <a:pt x="72" y="492"/>
                  </a:lnTo>
                  <a:lnTo>
                    <a:pt x="74" y="490"/>
                  </a:lnTo>
                  <a:lnTo>
                    <a:pt x="78" y="490"/>
                  </a:lnTo>
                  <a:lnTo>
                    <a:pt x="78" y="490"/>
                  </a:lnTo>
                  <a:lnTo>
                    <a:pt x="82" y="490"/>
                  </a:lnTo>
                  <a:lnTo>
                    <a:pt x="88" y="494"/>
                  </a:lnTo>
                  <a:lnTo>
                    <a:pt x="96" y="502"/>
                  </a:lnTo>
                  <a:lnTo>
                    <a:pt x="96" y="502"/>
                  </a:lnTo>
                  <a:lnTo>
                    <a:pt x="100" y="504"/>
                  </a:lnTo>
                  <a:lnTo>
                    <a:pt x="100" y="504"/>
                  </a:lnTo>
                  <a:lnTo>
                    <a:pt x="104" y="510"/>
                  </a:lnTo>
                  <a:lnTo>
                    <a:pt x="104" y="518"/>
                  </a:lnTo>
                  <a:lnTo>
                    <a:pt x="104" y="518"/>
                  </a:lnTo>
                  <a:lnTo>
                    <a:pt x="106" y="524"/>
                  </a:lnTo>
                  <a:lnTo>
                    <a:pt x="106" y="524"/>
                  </a:lnTo>
                  <a:lnTo>
                    <a:pt x="112" y="526"/>
                  </a:lnTo>
                  <a:lnTo>
                    <a:pt x="112" y="526"/>
                  </a:lnTo>
                  <a:lnTo>
                    <a:pt x="124" y="528"/>
                  </a:lnTo>
                  <a:lnTo>
                    <a:pt x="128" y="532"/>
                  </a:lnTo>
                  <a:lnTo>
                    <a:pt x="128" y="538"/>
                  </a:lnTo>
                  <a:lnTo>
                    <a:pt x="128" y="538"/>
                  </a:lnTo>
                  <a:lnTo>
                    <a:pt x="126" y="542"/>
                  </a:lnTo>
                  <a:lnTo>
                    <a:pt x="124" y="544"/>
                  </a:lnTo>
                  <a:lnTo>
                    <a:pt x="118" y="546"/>
                  </a:lnTo>
                  <a:lnTo>
                    <a:pt x="112" y="546"/>
                  </a:lnTo>
                  <a:lnTo>
                    <a:pt x="112" y="546"/>
                  </a:lnTo>
                  <a:lnTo>
                    <a:pt x="104" y="546"/>
                  </a:lnTo>
                  <a:lnTo>
                    <a:pt x="104" y="546"/>
                  </a:lnTo>
                  <a:lnTo>
                    <a:pt x="92" y="546"/>
                  </a:lnTo>
                  <a:lnTo>
                    <a:pt x="92" y="546"/>
                  </a:lnTo>
                  <a:lnTo>
                    <a:pt x="82" y="552"/>
                  </a:lnTo>
                  <a:lnTo>
                    <a:pt x="82" y="552"/>
                  </a:lnTo>
                  <a:lnTo>
                    <a:pt x="70" y="560"/>
                  </a:lnTo>
                  <a:lnTo>
                    <a:pt x="64" y="562"/>
                  </a:lnTo>
                  <a:lnTo>
                    <a:pt x="58" y="562"/>
                  </a:lnTo>
                  <a:lnTo>
                    <a:pt x="58" y="562"/>
                  </a:lnTo>
                  <a:lnTo>
                    <a:pt x="56" y="558"/>
                  </a:lnTo>
                  <a:lnTo>
                    <a:pt x="52" y="556"/>
                  </a:lnTo>
                  <a:lnTo>
                    <a:pt x="50" y="546"/>
                  </a:lnTo>
                  <a:lnTo>
                    <a:pt x="50" y="546"/>
                  </a:lnTo>
                  <a:lnTo>
                    <a:pt x="48" y="542"/>
                  </a:lnTo>
                  <a:lnTo>
                    <a:pt x="48" y="542"/>
                  </a:lnTo>
                  <a:lnTo>
                    <a:pt x="46" y="552"/>
                  </a:lnTo>
                  <a:lnTo>
                    <a:pt x="46" y="572"/>
                  </a:lnTo>
                  <a:lnTo>
                    <a:pt x="46" y="574"/>
                  </a:lnTo>
                  <a:lnTo>
                    <a:pt x="46" y="574"/>
                  </a:lnTo>
                  <a:lnTo>
                    <a:pt x="48" y="584"/>
                  </a:lnTo>
                  <a:lnTo>
                    <a:pt x="50" y="590"/>
                  </a:lnTo>
                  <a:lnTo>
                    <a:pt x="50" y="590"/>
                  </a:lnTo>
                  <a:lnTo>
                    <a:pt x="52" y="590"/>
                  </a:lnTo>
                  <a:lnTo>
                    <a:pt x="52" y="590"/>
                  </a:lnTo>
                  <a:lnTo>
                    <a:pt x="58" y="588"/>
                  </a:lnTo>
                  <a:lnTo>
                    <a:pt x="58" y="588"/>
                  </a:lnTo>
                  <a:lnTo>
                    <a:pt x="68" y="590"/>
                  </a:lnTo>
                  <a:lnTo>
                    <a:pt x="80" y="592"/>
                  </a:lnTo>
                  <a:lnTo>
                    <a:pt x="92" y="596"/>
                  </a:lnTo>
                  <a:lnTo>
                    <a:pt x="102" y="602"/>
                  </a:lnTo>
                  <a:lnTo>
                    <a:pt x="102" y="602"/>
                  </a:lnTo>
                  <a:lnTo>
                    <a:pt x="106" y="606"/>
                  </a:lnTo>
                  <a:lnTo>
                    <a:pt x="110" y="614"/>
                  </a:lnTo>
                  <a:lnTo>
                    <a:pt x="112" y="622"/>
                  </a:lnTo>
                  <a:lnTo>
                    <a:pt x="112" y="626"/>
                  </a:lnTo>
                  <a:lnTo>
                    <a:pt x="110" y="628"/>
                  </a:lnTo>
                  <a:lnTo>
                    <a:pt x="110" y="628"/>
                  </a:lnTo>
                  <a:lnTo>
                    <a:pt x="108" y="630"/>
                  </a:lnTo>
                  <a:lnTo>
                    <a:pt x="104" y="632"/>
                  </a:lnTo>
                  <a:lnTo>
                    <a:pt x="104" y="632"/>
                  </a:lnTo>
                  <a:lnTo>
                    <a:pt x="98" y="630"/>
                  </a:lnTo>
                  <a:lnTo>
                    <a:pt x="96" y="630"/>
                  </a:lnTo>
                  <a:lnTo>
                    <a:pt x="96" y="630"/>
                  </a:lnTo>
                  <a:lnTo>
                    <a:pt x="86" y="622"/>
                  </a:lnTo>
                  <a:lnTo>
                    <a:pt x="80" y="620"/>
                  </a:lnTo>
                  <a:lnTo>
                    <a:pt x="80" y="620"/>
                  </a:lnTo>
                  <a:lnTo>
                    <a:pt x="76" y="624"/>
                  </a:lnTo>
                  <a:lnTo>
                    <a:pt x="72" y="632"/>
                  </a:lnTo>
                  <a:lnTo>
                    <a:pt x="72" y="632"/>
                  </a:lnTo>
                  <a:lnTo>
                    <a:pt x="76" y="634"/>
                  </a:lnTo>
                  <a:lnTo>
                    <a:pt x="76" y="634"/>
                  </a:lnTo>
                  <a:lnTo>
                    <a:pt x="84" y="638"/>
                  </a:lnTo>
                  <a:lnTo>
                    <a:pt x="88" y="640"/>
                  </a:lnTo>
                  <a:lnTo>
                    <a:pt x="88" y="644"/>
                  </a:lnTo>
                  <a:lnTo>
                    <a:pt x="88" y="644"/>
                  </a:lnTo>
                  <a:lnTo>
                    <a:pt x="84" y="652"/>
                  </a:lnTo>
                  <a:lnTo>
                    <a:pt x="78" y="658"/>
                  </a:lnTo>
                  <a:lnTo>
                    <a:pt x="78" y="658"/>
                  </a:lnTo>
                  <a:lnTo>
                    <a:pt x="72" y="664"/>
                  </a:lnTo>
                  <a:lnTo>
                    <a:pt x="72" y="666"/>
                  </a:lnTo>
                  <a:lnTo>
                    <a:pt x="72" y="666"/>
                  </a:lnTo>
                  <a:lnTo>
                    <a:pt x="78" y="670"/>
                  </a:lnTo>
                  <a:lnTo>
                    <a:pt x="80" y="670"/>
                  </a:lnTo>
                  <a:lnTo>
                    <a:pt x="80" y="670"/>
                  </a:lnTo>
                  <a:lnTo>
                    <a:pt x="88" y="680"/>
                  </a:lnTo>
                  <a:lnTo>
                    <a:pt x="90" y="688"/>
                  </a:lnTo>
                  <a:lnTo>
                    <a:pt x="90" y="692"/>
                  </a:lnTo>
                  <a:lnTo>
                    <a:pt x="90" y="696"/>
                  </a:lnTo>
                  <a:lnTo>
                    <a:pt x="90" y="696"/>
                  </a:lnTo>
                  <a:lnTo>
                    <a:pt x="86" y="700"/>
                  </a:lnTo>
                  <a:lnTo>
                    <a:pt x="82" y="702"/>
                  </a:lnTo>
                  <a:lnTo>
                    <a:pt x="76" y="704"/>
                  </a:lnTo>
                  <a:lnTo>
                    <a:pt x="68" y="704"/>
                  </a:lnTo>
                  <a:lnTo>
                    <a:pt x="68" y="704"/>
                  </a:lnTo>
                  <a:lnTo>
                    <a:pt x="64" y="704"/>
                  </a:lnTo>
                  <a:lnTo>
                    <a:pt x="60" y="700"/>
                  </a:lnTo>
                  <a:lnTo>
                    <a:pt x="56" y="692"/>
                  </a:lnTo>
                  <a:lnTo>
                    <a:pt x="56" y="692"/>
                  </a:lnTo>
                  <a:lnTo>
                    <a:pt x="54" y="686"/>
                  </a:lnTo>
                  <a:lnTo>
                    <a:pt x="54" y="686"/>
                  </a:lnTo>
                  <a:lnTo>
                    <a:pt x="50" y="688"/>
                  </a:lnTo>
                  <a:lnTo>
                    <a:pt x="50" y="688"/>
                  </a:lnTo>
                  <a:lnTo>
                    <a:pt x="40" y="690"/>
                  </a:lnTo>
                  <a:lnTo>
                    <a:pt x="40" y="690"/>
                  </a:lnTo>
                  <a:lnTo>
                    <a:pt x="36" y="690"/>
                  </a:lnTo>
                  <a:lnTo>
                    <a:pt x="34" y="688"/>
                  </a:lnTo>
                  <a:lnTo>
                    <a:pt x="34" y="688"/>
                  </a:lnTo>
                  <a:lnTo>
                    <a:pt x="30" y="682"/>
                  </a:lnTo>
                  <a:lnTo>
                    <a:pt x="30" y="676"/>
                  </a:lnTo>
                  <a:lnTo>
                    <a:pt x="36" y="660"/>
                  </a:lnTo>
                  <a:lnTo>
                    <a:pt x="36" y="660"/>
                  </a:lnTo>
                  <a:lnTo>
                    <a:pt x="38" y="652"/>
                  </a:lnTo>
                  <a:lnTo>
                    <a:pt x="40" y="646"/>
                  </a:lnTo>
                  <a:lnTo>
                    <a:pt x="40" y="646"/>
                  </a:lnTo>
                  <a:lnTo>
                    <a:pt x="38" y="636"/>
                  </a:lnTo>
                  <a:lnTo>
                    <a:pt x="36" y="630"/>
                  </a:lnTo>
                  <a:lnTo>
                    <a:pt x="36" y="630"/>
                  </a:lnTo>
                  <a:lnTo>
                    <a:pt x="32" y="632"/>
                  </a:lnTo>
                  <a:lnTo>
                    <a:pt x="28" y="636"/>
                  </a:lnTo>
                  <a:lnTo>
                    <a:pt x="20" y="648"/>
                  </a:lnTo>
                  <a:lnTo>
                    <a:pt x="20" y="648"/>
                  </a:lnTo>
                  <a:lnTo>
                    <a:pt x="14" y="668"/>
                  </a:lnTo>
                  <a:lnTo>
                    <a:pt x="10" y="690"/>
                  </a:lnTo>
                  <a:lnTo>
                    <a:pt x="12" y="710"/>
                  </a:lnTo>
                  <a:lnTo>
                    <a:pt x="14" y="716"/>
                  </a:lnTo>
                  <a:lnTo>
                    <a:pt x="16" y="722"/>
                  </a:lnTo>
                  <a:lnTo>
                    <a:pt x="16" y="722"/>
                  </a:lnTo>
                  <a:lnTo>
                    <a:pt x="22" y="720"/>
                  </a:lnTo>
                  <a:lnTo>
                    <a:pt x="22" y="720"/>
                  </a:lnTo>
                  <a:lnTo>
                    <a:pt x="32" y="718"/>
                  </a:lnTo>
                  <a:lnTo>
                    <a:pt x="38" y="718"/>
                  </a:lnTo>
                  <a:lnTo>
                    <a:pt x="38" y="718"/>
                  </a:lnTo>
                  <a:lnTo>
                    <a:pt x="44" y="724"/>
                  </a:lnTo>
                  <a:lnTo>
                    <a:pt x="48" y="732"/>
                  </a:lnTo>
                  <a:lnTo>
                    <a:pt x="48" y="732"/>
                  </a:lnTo>
                  <a:lnTo>
                    <a:pt x="52" y="738"/>
                  </a:lnTo>
                  <a:lnTo>
                    <a:pt x="52" y="738"/>
                  </a:lnTo>
                  <a:lnTo>
                    <a:pt x="54" y="738"/>
                  </a:lnTo>
                  <a:lnTo>
                    <a:pt x="54" y="738"/>
                  </a:lnTo>
                  <a:lnTo>
                    <a:pt x="62" y="738"/>
                  </a:lnTo>
                  <a:lnTo>
                    <a:pt x="70" y="734"/>
                  </a:lnTo>
                  <a:lnTo>
                    <a:pt x="70" y="734"/>
                  </a:lnTo>
                  <a:lnTo>
                    <a:pt x="82" y="730"/>
                  </a:lnTo>
                  <a:lnTo>
                    <a:pt x="90" y="728"/>
                  </a:lnTo>
                  <a:lnTo>
                    <a:pt x="94" y="730"/>
                  </a:lnTo>
                  <a:lnTo>
                    <a:pt x="94" y="730"/>
                  </a:lnTo>
                  <a:lnTo>
                    <a:pt x="98" y="732"/>
                  </a:lnTo>
                  <a:lnTo>
                    <a:pt x="102" y="738"/>
                  </a:lnTo>
                  <a:lnTo>
                    <a:pt x="108" y="748"/>
                  </a:lnTo>
                  <a:lnTo>
                    <a:pt x="124" y="752"/>
                  </a:lnTo>
                  <a:lnTo>
                    <a:pt x="130" y="754"/>
                  </a:lnTo>
                  <a:lnTo>
                    <a:pt x="140" y="760"/>
                  </a:lnTo>
                  <a:lnTo>
                    <a:pt x="148" y="762"/>
                  </a:lnTo>
                  <a:lnTo>
                    <a:pt x="154" y="782"/>
                  </a:lnTo>
                  <a:lnTo>
                    <a:pt x="170" y="798"/>
                  </a:lnTo>
                  <a:lnTo>
                    <a:pt x="188" y="796"/>
                  </a:lnTo>
                  <a:lnTo>
                    <a:pt x="206" y="804"/>
                  </a:lnTo>
                  <a:lnTo>
                    <a:pt x="218" y="824"/>
                  </a:lnTo>
                  <a:lnTo>
                    <a:pt x="238" y="842"/>
                  </a:lnTo>
                  <a:lnTo>
                    <a:pt x="248" y="886"/>
                  </a:lnTo>
                  <a:lnTo>
                    <a:pt x="238" y="984"/>
                  </a:lnTo>
                  <a:lnTo>
                    <a:pt x="244" y="992"/>
                  </a:lnTo>
                  <a:lnTo>
                    <a:pt x="272" y="1004"/>
                  </a:lnTo>
                  <a:lnTo>
                    <a:pt x="292" y="1018"/>
                  </a:lnTo>
                  <a:lnTo>
                    <a:pt x="302" y="1020"/>
                  </a:lnTo>
                  <a:lnTo>
                    <a:pt x="322" y="1032"/>
                  </a:lnTo>
                  <a:lnTo>
                    <a:pt x="340" y="1034"/>
                  </a:lnTo>
                  <a:lnTo>
                    <a:pt x="378" y="1030"/>
                  </a:lnTo>
                  <a:lnTo>
                    <a:pt x="396" y="1028"/>
                  </a:lnTo>
                  <a:lnTo>
                    <a:pt x="418" y="1016"/>
                  </a:lnTo>
                  <a:lnTo>
                    <a:pt x="440" y="1016"/>
                  </a:lnTo>
                  <a:lnTo>
                    <a:pt x="458" y="1024"/>
                  </a:lnTo>
                  <a:lnTo>
                    <a:pt x="492" y="1026"/>
                  </a:lnTo>
                  <a:lnTo>
                    <a:pt x="512" y="1036"/>
                  </a:lnTo>
                  <a:lnTo>
                    <a:pt x="534" y="1042"/>
                  </a:lnTo>
                  <a:lnTo>
                    <a:pt x="556" y="1058"/>
                  </a:lnTo>
                  <a:lnTo>
                    <a:pt x="558" y="1074"/>
                  </a:lnTo>
                  <a:lnTo>
                    <a:pt x="594" y="1072"/>
                  </a:lnTo>
                  <a:lnTo>
                    <a:pt x="612" y="1080"/>
                  </a:lnTo>
                  <a:lnTo>
                    <a:pt x="612" y="1080"/>
                  </a:lnTo>
                  <a:lnTo>
                    <a:pt x="648" y="1070"/>
                  </a:lnTo>
                  <a:lnTo>
                    <a:pt x="660" y="1068"/>
                  </a:lnTo>
                  <a:lnTo>
                    <a:pt x="672" y="1066"/>
                  </a:lnTo>
                  <a:lnTo>
                    <a:pt x="672" y="1066"/>
                  </a:lnTo>
                  <a:lnTo>
                    <a:pt x="684" y="1068"/>
                  </a:lnTo>
                  <a:lnTo>
                    <a:pt x="694" y="1072"/>
                  </a:lnTo>
                  <a:lnTo>
                    <a:pt x="700" y="1076"/>
                  </a:lnTo>
                  <a:lnTo>
                    <a:pt x="706" y="1082"/>
                  </a:lnTo>
                  <a:lnTo>
                    <a:pt x="706" y="1082"/>
                  </a:lnTo>
                  <a:lnTo>
                    <a:pt x="710" y="1086"/>
                  </a:lnTo>
                  <a:lnTo>
                    <a:pt x="714" y="1090"/>
                  </a:lnTo>
                  <a:lnTo>
                    <a:pt x="722" y="1092"/>
                  </a:lnTo>
                  <a:lnTo>
                    <a:pt x="732" y="1092"/>
                  </a:lnTo>
                  <a:lnTo>
                    <a:pt x="732" y="1092"/>
                  </a:lnTo>
                  <a:lnTo>
                    <a:pt x="752" y="1090"/>
                  </a:lnTo>
                  <a:lnTo>
                    <a:pt x="788" y="1082"/>
                  </a:lnTo>
                  <a:lnTo>
                    <a:pt x="828" y="1078"/>
                  </a:lnTo>
                  <a:lnTo>
                    <a:pt x="890" y="1080"/>
                  </a:lnTo>
                  <a:lnTo>
                    <a:pt x="910" y="1068"/>
                  </a:lnTo>
                  <a:lnTo>
                    <a:pt x="926" y="1074"/>
                  </a:lnTo>
                  <a:lnTo>
                    <a:pt x="972" y="1076"/>
                  </a:lnTo>
                  <a:lnTo>
                    <a:pt x="992" y="1084"/>
                  </a:lnTo>
                  <a:lnTo>
                    <a:pt x="1010" y="1086"/>
                  </a:lnTo>
                  <a:lnTo>
                    <a:pt x="1032" y="10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5" name="Oval 14"/>
          <p:cNvSpPr/>
          <p:nvPr/>
        </p:nvSpPr>
        <p:spPr>
          <a:xfrm>
            <a:off x="3418641" y="3004146"/>
            <a:ext cx="2595164" cy="558772"/>
          </a:xfrm>
          <a:prstGeom prst="ellipse">
            <a:avLst/>
          </a:prstGeom>
          <a:gradFill flip="none" rotWithShape="1">
            <a:gsLst>
              <a:gs pos="100000">
                <a:schemeClr val="bg1">
                  <a:lumMod val="85000"/>
                  <a:alpha val="0"/>
                </a:schemeClr>
              </a:gs>
              <a:gs pos="0">
                <a:schemeClr val="tx1">
                  <a:alpha val="2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253419"/>
            <a:ext cx="576064" cy="569591"/>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31" name="Rectangle 30"/>
          <p:cNvSpPr/>
          <p:nvPr/>
        </p:nvSpPr>
        <p:spPr bwMode="auto">
          <a:xfrm>
            <a:off x="2915816" y="2538214"/>
            <a:ext cx="1183341" cy="11198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32" name="Rectangle 31"/>
          <p:cNvSpPr/>
          <p:nvPr/>
        </p:nvSpPr>
        <p:spPr bwMode="auto">
          <a:xfrm rot="2069858">
            <a:off x="4984378" y="3496445"/>
            <a:ext cx="1408124" cy="111237"/>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33" name="Rectangle 32"/>
          <p:cNvSpPr/>
          <p:nvPr/>
        </p:nvSpPr>
        <p:spPr bwMode="auto">
          <a:xfrm rot="21065430">
            <a:off x="5321191" y="2446574"/>
            <a:ext cx="1370031" cy="9812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3992" y="3356992"/>
            <a:ext cx="729732" cy="721532"/>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130" y="2872589"/>
            <a:ext cx="745288" cy="736913"/>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507" y="1862454"/>
            <a:ext cx="401298" cy="396789"/>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42" name="Round Same Side Corner Rectangle 41"/>
          <p:cNvSpPr/>
          <p:nvPr/>
        </p:nvSpPr>
        <p:spPr bwMode="auto">
          <a:xfrm>
            <a:off x="7007255" y="583538"/>
            <a:ext cx="1779112" cy="181166"/>
          </a:xfrm>
          <a:prstGeom prst="round2SameRect">
            <a:avLst/>
          </a:prstGeom>
          <a:gradFill flip="none" rotWithShape="1">
            <a:gsLst>
              <a:gs pos="0">
                <a:schemeClr val="accent6">
                  <a:tint val="66000"/>
                  <a:satMod val="160000"/>
                </a:schemeClr>
              </a:gs>
              <a:gs pos="78000">
                <a:schemeClr val="accent6">
                  <a:tint val="44500"/>
                  <a:satMod val="160000"/>
                </a:schemeClr>
              </a:gs>
              <a:gs pos="100000">
                <a:schemeClr val="accent6">
                  <a:tint val="23500"/>
                  <a:satMod val="160000"/>
                </a:scheme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44" name="Rectangle 3"/>
          <p:cNvSpPr txBox="1">
            <a:spLocks noChangeArrowheads="1"/>
          </p:cNvSpPr>
          <p:nvPr/>
        </p:nvSpPr>
        <p:spPr>
          <a:xfrm>
            <a:off x="7007255" y="828177"/>
            <a:ext cx="1779112" cy="29656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1400" b="1" dirty="0">
                <a:solidFill>
                  <a:srgbClr val="FFFFFF"/>
                </a:solidFill>
                <a:latin typeface="Calibri" pitchFamily="34" charset="0"/>
                <a:cs typeface="Calibri" pitchFamily="34" charset="0"/>
              </a:rPr>
              <a:t>Resource Sharing Networks</a:t>
            </a:r>
          </a:p>
        </p:txBody>
      </p:sp>
      <p:pic>
        <p:nvPicPr>
          <p:cNvPr id="47" name="Picture 46"/>
          <p:cNvPicPr>
            <a:picLocks noChangeAspect="1"/>
          </p:cNvPicPr>
          <p:nvPr/>
        </p:nvPicPr>
        <p:blipFill>
          <a:blip r:embed="rId5">
            <a:extLst>
              <a:ext uri="{BEBA8EAE-BF5A-486C-A8C5-ECC9F3942E4B}">
                <a14:imgProps xmlns:a14="http://schemas.microsoft.com/office/drawing/2010/main">
                  <a14:imgLayer r:embed="rId6">
                    <a14:imgEffect>
                      <a14:brightnessContrast bright="-18000" contrast="16000"/>
                    </a14:imgEffect>
                  </a14:imgLayer>
                </a14:imgProps>
              </a:ext>
              <a:ext uri="{28A0092B-C50C-407E-A947-70E740481C1C}">
                <a14:useLocalDpi xmlns:a14="http://schemas.microsoft.com/office/drawing/2010/main" val="0"/>
              </a:ext>
            </a:extLst>
          </a:blip>
          <a:stretch>
            <a:fillRect/>
          </a:stretch>
        </p:blipFill>
        <p:spPr>
          <a:xfrm>
            <a:off x="7639171" y="103757"/>
            <a:ext cx="487247" cy="740614"/>
          </a:xfrm>
          <a:prstGeom prst="rect">
            <a:avLst/>
          </a:prstGeom>
          <a:effectLst>
            <a:glow rad="63500">
              <a:schemeClr val="accent1">
                <a:alpha val="30000"/>
              </a:schemeClr>
            </a:glow>
            <a:softEdge rad="0"/>
          </a:effectLst>
        </p:spPr>
      </p:pic>
      <p:sp>
        <p:nvSpPr>
          <p:cNvPr id="48" name="Rectangle 47"/>
          <p:cNvSpPr/>
          <p:nvPr/>
        </p:nvSpPr>
        <p:spPr bwMode="auto">
          <a:xfrm rot="21215724">
            <a:off x="2254827" y="2909488"/>
            <a:ext cx="1869092" cy="95982"/>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776" y="3071045"/>
            <a:ext cx="648072" cy="640790"/>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49" name="Rectangle 48"/>
          <p:cNvSpPr/>
          <p:nvPr/>
        </p:nvSpPr>
        <p:spPr bwMode="auto">
          <a:xfrm rot="981445">
            <a:off x="5177945" y="2950878"/>
            <a:ext cx="831987" cy="86637"/>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635" y="2658814"/>
            <a:ext cx="732901" cy="724667"/>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20" name="Rounded Rectangle 19"/>
          <p:cNvSpPr/>
          <p:nvPr/>
        </p:nvSpPr>
        <p:spPr bwMode="auto">
          <a:xfrm>
            <a:off x="4099157" y="2060849"/>
            <a:ext cx="1264931" cy="1343436"/>
          </a:xfrm>
          <a:prstGeom prst="roundRect">
            <a:avLst>
              <a:gd name="adj" fmla="val 10515"/>
            </a:avLst>
          </a:prstGeom>
          <a:gradFill flip="none" rotWithShape="1">
            <a:gsLst>
              <a:gs pos="0">
                <a:srgbClr val="000099">
                  <a:shade val="30000"/>
                  <a:satMod val="115000"/>
                </a:srgbClr>
              </a:gs>
              <a:gs pos="65000">
                <a:schemeClr val="bg1">
                  <a:alpha val="63000"/>
                </a:schemeClr>
              </a:gs>
              <a:gs pos="100000">
                <a:schemeClr val="bg1">
                  <a:alpha val="0"/>
                </a:schemeClr>
              </a:gs>
            </a:gsLst>
            <a:lin ang="5400000" scaled="1"/>
            <a:tileRect/>
          </a:gradFill>
          <a:ln w="571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724" y="2210725"/>
            <a:ext cx="1084998" cy="1072807"/>
          </a:xfrm>
          <a:prstGeom prst="rect">
            <a:avLst/>
          </a:prstGeom>
          <a:effectLst>
            <a:outerShdw blurRad="50800" dist="38100" algn="l" rotWithShape="0">
              <a:prstClr val="black">
                <a:alpha val="40000"/>
              </a:prstClr>
            </a:outerShdw>
            <a:reflection blurRad="6350" stA="52000" endA="300" endPos="35000" dir="5400000" sy="-100000" algn="bl" rotWithShape="0"/>
          </a:effectLst>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2528702"/>
            <a:ext cx="648072" cy="640790"/>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grpSp>
        <p:nvGrpSpPr>
          <p:cNvPr id="21" name="Group 20"/>
          <p:cNvGrpSpPr/>
          <p:nvPr/>
        </p:nvGrpSpPr>
        <p:grpSpPr>
          <a:xfrm>
            <a:off x="611560" y="1196752"/>
            <a:ext cx="2304256" cy="1285741"/>
            <a:chOff x="611560" y="1196752"/>
            <a:chExt cx="2304256" cy="1285741"/>
          </a:xfrm>
        </p:grpSpPr>
        <p:sp>
          <p:nvSpPr>
            <p:cNvPr id="4" name="Rounded Rectangle 3"/>
            <p:cNvSpPr/>
            <p:nvPr/>
          </p:nvSpPr>
          <p:spPr bwMode="auto">
            <a:xfrm>
              <a:off x="611560" y="1196752"/>
              <a:ext cx="2304256" cy="792088"/>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dirty="0">
                  <a:solidFill>
                    <a:srgbClr val="FFFFFF"/>
                  </a:solidFill>
                  <a:latin typeface="Calibri" pitchFamily="34" charset="0"/>
                  <a:cs typeface="Calibri" pitchFamily="34" charset="0"/>
                </a:rPr>
                <a:t>Alma and </a:t>
              </a:r>
              <a:r>
                <a:rPr lang="en-US" dirty="0" smtClean="0">
                  <a:solidFill>
                    <a:srgbClr val="FFFFFF"/>
                  </a:solidFill>
                  <a:latin typeface="Calibri" pitchFamily="34" charset="0"/>
                  <a:cs typeface="Calibri" pitchFamily="34" charset="0"/>
                </a:rPr>
                <a:t>non-Alma </a:t>
              </a:r>
              <a:r>
                <a:rPr lang="en-US" dirty="0">
                  <a:solidFill>
                    <a:srgbClr val="FFFFFF"/>
                  </a:solidFill>
                  <a:latin typeface="Calibri" pitchFamily="34" charset="0"/>
                  <a:cs typeface="Calibri" pitchFamily="34" charset="0"/>
                </a:rPr>
                <a:t/>
              </a:r>
              <a:br>
                <a:rPr lang="en-US" dirty="0">
                  <a:solidFill>
                    <a:srgbClr val="FFFFFF"/>
                  </a:solidFill>
                  <a:latin typeface="Calibri" pitchFamily="34" charset="0"/>
                  <a:cs typeface="Calibri" pitchFamily="34" charset="0"/>
                </a:rPr>
              </a:br>
              <a:r>
                <a:rPr lang="en-US" dirty="0">
                  <a:solidFill>
                    <a:srgbClr val="FFFFFF"/>
                  </a:solidFill>
                  <a:latin typeface="Calibri" pitchFamily="34" charset="0"/>
                  <a:cs typeface="Calibri" pitchFamily="34" charset="0"/>
                </a:rPr>
                <a:t>partners</a:t>
              </a:r>
            </a:p>
          </p:txBody>
        </p:sp>
        <p:sp>
          <p:nvSpPr>
            <p:cNvPr id="19" name="Isosceles Triangle 18"/>
            <p:cNvSpPr/>
            <p:nvPr/>
          </p:nvSpPr>
          <p:spPr bwMode="auto">
            <a:xfrm rot="10560865">
              <a:off x="2404087" y="1862934"/>
              <a:ext cx="281216" cy="406574"/>
            </a:xfrm>
            <a:prstGeom prst="triangle">
              <a:avLst/>
            </a:prstGeom>
            <a:solidFill>
              <a:srgbClr val="0070C0"/>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53" name="Isosceles Triangle 52"/>
            <p:cNvSpPr/>
            <p:nvPr/>
          </p:nvSpPr>
          <p:spPr bwMode="auto">
            <a:xfrm rot="10560865">
              <a:off x="1707090" y="1912964"/>
              <a:ext cx="397919" cy="569529"/>
            </a:xfrm>
            <a:prstGeom prst="triangle">
              <a:avLst>
                <a:gd name="adj" fmla="val 0"/>
              </a:avLst>
            </a:prstGeom>
            <a:solidFill>
              <a:srgbClr val="0070C0"/>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grpSp>
      <p:sp>
        <p:nvSpPr>
          <p:cNvPr id="66" name="Rectangle 65"/>
          <p:cNvSpPr/>
          <p:nvPr/>
        </p:nvSpPr>
        <p:spPr bwMode="auto">
          <a:xfrm rot="5213080">
            <a:off x="4713950" y="3455577"/>
            <a:ext cx="434226" cy="90142"/>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grpSp>
        <p:nvGrpSpPr>
          <p:cNvPr id="27" name="Group 26"/>
          <p:cNvGrpSpPr/>
          <p:nvPr/>
        </p:nvGrpSpPr>
        <p:grpSpPr>
          <a:xfrm>
            <a:off x="4483561" y="3626265"/>
            <a:ext cx="895003" cy="904517"/>
            <a:chOff x="3509915" y="4283581"/>
            <a:chExt cx="895003" cy="904517"/>
          </a:xfrm>
        </p:grpSpPr>
        <p:sp>
          <p:nvSpPr>
            <p:cNvPr id="59" name="Donut 58"/>
            <p:cNvSpPr/>
            <p:nvPr/>
          </p:nvSpPr>
          <p:spPr bwMode="auto">
            <a:xfrm>
              <a:off x="3509915" y="4283581"/>
              <a:ext cx="895001" cy="895001"/>
            </a:xfrm>
            <a:prstGeom prst="donut">
              <a:avLst/>
            </a:prstGeom>
            <a:solidFill>
              <a:schemeClr val="bg1">
                <a:lumMod val="75000"/>
              </a:schemeClr>
            </a:solidFill>
            <a:ln>
              <a:headEnd type="none" w="med" len="med"/>
              <a:tailEnd type="triangle" w="med" len="med"/>
            </a:ln>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grpSp>
          <p:nvGrpSpPr>
            <p:cNvPr id="54" name="Group 53"/>
            <p:cNvGrpSpPr/>
            <p:nvPr/>
          </p:nvGrpSpPr>
          <p:grpSpPr>
            <a:xfrm>
              <a:off x="3509915" y="4293096"/>
              <a:ext cx="895003" cy="895002"/>
              <a:chOff x="3509913" y="4283580"/>
              <a:chExt cx="895003" cy="895002"/>
            </a:xfrm>
          </p:grpSpPr>
          <p:sp>
            <p:nvSpPr>
              <p:cNvPr id="55" name="Circular Arrow 54"/>
              <p:cNvSpPr/>
              <p:nvPr/>
            </p:nvSpPr>
            <p:spPr bwMode="auto">
              <a:xfrm>
                <a:off x="3509914" y="4283580"/>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56" name="Circular Arrow 55"/>
              <p:cNvSpPr/>
              <p:nvPr/>
            </p:nvSpPr>
            <p:spPr bwMode="auto">
              <a:xfrm rot="5400000">
                <a:off x="3509915" y="4283581"/>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57" name="Circular Arrow 56"/>
              <p:cNvSpPr/>
              <p:nvPr/>
            </p:nvSpPr>
            <p:spPr bwMode="auto">
              <a:xfrm rot="10800000">
                <a:off x="3509913" y="4283581"/>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58" name="Circular Arrow 57"/>
              <p:cNvSpPr/>
              <p:nvPr/>
            </p:nvSpPr>
            <p:spPr bwMode="auto">
              <a:xfrm rot="16200000">
                <a:off x="3509915" y="4283581"/>
                <a:ext cx="895001" cy="895001"/>
              </a:xfrm>
              <a:prstGeom prst="circularArrow">
                <a:avLst>
                  <a:gd name="adj1" fmla="val 12500"/>
                  <a:gd name="adj2" fmla="val 1142319"/>
                  <a:gd name="adj3" fmla="val 20457681"/>
                  <a:gd name="adj4" fmla="val 16195101"/>
                  <a:gd name="adj5" fmla="val 12500"/>
                </a:avLst>
              </a:prstGeom>
              <a:solidFill>
                <a:schemeClr val="tx1">
                  <a:lumMod val="50000"/>
                  <a:lumOff val="50000"/>
                </a:scheme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gr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971" y="2142436"/>
            <a:ext cx="688308" cy="680574"/>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328" y="2192741"/>
            <a:ext cx="560687" cy="554387"/>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grpSp>
        <p:nvGrpSpPr>
          <p:cNvPr id="28" name="Group 27"/>
          <p:cNvGrpSpPr/>
          <p:nvPr/>
        </p:nvGrpSpPr>
        <p:grpSpPr>
          <a:xfrm>
            <a:off x="3347864" y="4591267"/>
            <a:ext cx="2024607" cy="925965"/>
            <a:chOff x="3347864" y="4591267"/>
            <a:chExt cx="2024607" cy="925965"/>
          </a:xfrm>
        </p:grpSpPr>
        <p:sp>
          <p:nvSpPr>
            <p:cNvPr id="69" name="Isosceles Triangle 68"/>
            <p:cNvSpPr/>
            <p:nvPr/>
          </p:nvSpPr>
          <p:spPr bwMode="auto">
            <a:xfrm rot="417084">
              <a:off x="4764623" y="4591267"/>
              <a:ext cx="397919" cy="569529"/>
            </a:xfrm>
            <a:prstGeom prst="triangle">
              <a:avLst>
                <a:gd name="adj" fmla="val 0"/>
              </a:avLst>
            </a:prstGeom>
            <a:solidFill>
              <a:srgbClr val="0070C0"/>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68" name="Rounded Rectangle 67"/>
            <p:cNvSpPr/>
            <p:nvPr/>
          </p:nvSpPr>
          <p:spPr bwMode="auto">
            <a:xfrm>
              <a:off x="3347864" y="5013176"/>
              <a:ext cx="2024607" cy="504056"/>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dirty="0">
                  <a:solidFill>
                    <a:srgbClr val="FFFFFF"/>
                  </a:solidFill>
                  <a:latin typeface="Calibri" pitchFamily="34" charset="0"/>
                  <a:cs typeface="Calibri" pitchFamily="34" charset="0"/>
                </a:rPr>
                <a:t>External broker</a:t>
              </a:r>
            </a:p>
          </p:txBody>
        </p:sp>
      </p:grpSp>
      <p:sp>
        <p:nvSpPr>
          <p:cNvPr id="70" name="Rectangle 69"/>
          <p:cNvSpPr/>
          <p:nvPr/>
        </p:nvSpPr>
        <p:spPr bwMode="auto">
          <a:xfrm>
            <a:off x="6064035" y="4140976"/>
            <a:ext cx="1408124" cy="111237"/>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0739" y="3904987"/>
            <a:ext cx="947645" cy="936996"/>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768" y="3427039"/>
            <a:ext cx="826447" cy="817161"/>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194197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wipe(up)">
                                      <p:cBhvr>
                                        <p:cTn id="24" dur="500"/>
                                        <p:tgtEl>
                                          <p:spTgt spid="66"/>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66"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0" y="101600"/>
            <a:ext cx="1676400" cy="536575"/>
          </a:xfrm>
        </p:spPr>
        <p:txBody>
          <a:bodyPr/>
          <a:lstStyle/>
          <a:p>
            <a:r>
              <a:rPr lang="en-US" dirty="0" smtClean="0"/>
              <a:t>Architecture</a:t>
            </a:r>
            <a:endParaRPr lang="en-US" dirty="0"/>
          </a:p>
        </p:txBody>
      </p:sp>
      <p:grpSp>
        <p:nvGrpSpPr>
          <p:cNvPr id="3" name="קבוצה 20"/>
          <p:cNvGrpSpPr>
            <a:grpSpLocks/>
          </p:cNvGrpSpPr>
          <p:nvPr/>
        </p:nvGrpSpPr>
        <p:grpSpPr bwMode="auto">
          <a:xfrm>
            <a:off x="221381" y="1728535"/>
            <a:ext cx="8710863" cy="5053265"/>
            <a:chOff x="374468" y="1660844"/>
            <a:chExt cx="2895600" cy="2873180"/>
          </a:xfrm>
        </p:grpSpPr>
        <p:sp>
          <p:nvSpPr>
            <p:cNvPr id="4" name="AutoShape 8"/>
            <p:cNvSpPr>
              <a:spLocks noChangeArrowheads="1"/>
            </p:cNvSpPr>
            <p:nvPr/>
          </p:nvSpPr>
          <p:spPr bwMode="auto">
            <a:xfrm>
              <a:off x="374468" y="1660844"/>
              <a:ext cx="2895600" cy="2873180"/>
            </a:xfrm>
            <a:prstGeom prst="roundRect">
              <a:avLst>
                <a:gd name="adj" fmla="val 5220"/>
              </a:avLst>
            </a:prstGeom>
            <a:solidFill>
              <a:srgbClr val="595959">
                <a:alpha val="69803"/>
              </a:srgbClr>
            </a:solidFill>
            <a:ln w="9525">
              <a:noFill/>
              <a:miter lim="800000"/>
              <a:headEnd/>
              <a:tailEnd/>
            </a:ln>
          </p:spPr>
          <p:txBody>
            <a:bodyPr anchor="ctr"/>
            <a:lstStyle/>
            <a:p>
              <a:pPr marL="119063"/>
              <a:endParaRPr lang="en-US" sz="2000">
                <a:solidFill>
                  <a:schemeClr val="bg1"/>
                </a:solidFill>
              </a:endParaRPr>
            </a:p>
          </p:txBody>
        </p:sp>
        <p:sp>
          <p:nvSpPr>
            <p:cNvPr id="5" name="Rectangle 8"/>
            <p:cNvSpPr>
              <a:spLocks noChangeArrowheads="1"/>
            </p:cNvSpPr>
            <p:nvPr/>
          </p:nvSpPr>
          <p:spPr bwMode="auto">
            <a:xfrm>
              <a:off x="406464" y="1726518"/>
              <a:ext cx="2822010" cy="2719943"/>
            </a:xfrm>
            <a:prstGeom prst="roundRect">
              <a:avLst>
                <a:gd name="adj" fmla="val 4761"/>
              </a:avLst>
            </a:prstGeom>
            <a:noFill/>
            <a:ln w="6350" algn="ctr">
              <a:solidFill>
                <a:schemeClr val="bg1"/>
              </a:solidFill>
              <a:round/>
              <a:headEnd/>
              <a:tailEnd type="triangle" w="med" len="med"/>
            </a:ln>
          </p:spPr>
          <p:txBody>
            <a:bodyPr anchor="ctr"/>
            <a:lstStyle/>
            <a:p>
              <a:pPr algn="ctr"/>
              <a:endParaRPr lang="en-US" sz="2000" b="1">
                <a:solidFill>
                  <a:schemeClr val="bg1"/>
                </a:solidFill>
              </a:endParaRPr>
            </a:p>
          </p:txBody>
        </p:sp>
      </p:grpSp>
      <p:grpSp>
        <p:nvGrpSpPr>
          <p:cNvPr id="6" name="קבוצה 20"/>
          <p:cNvGrpSpPr>
            <a:grpSpLocks/>
          </p:cNvGrpSpPr>
          <p:nvPr/>
        </p:nvGrpSpPr>
        <p:grpSpPr bwMode="auto">
          <a:xfrm>
            <a:off x="3070459" y="1959544"/>
            <a:ext cx="5633340" cy="4550343"/>
            <a:chOff x="447367" y="1544699"/>
            <a:chExt cx="2813088" cy="3035642"/>
          </a:xfrm>
        </p:grpSpPr>
        <p:sp>
          <p:nvSpPr>
            <p:cNvPr id="7" name="AutoShape 8"/>
            <p:cNvSpPr>
              <a:spLocks noChangeArrowheads="1"/>
            </p:cNvSpPr>
            <p:nvPr/>
          </p:nvSpPr>
          <p:spPr bwMode="auto">
            <a:xfrm>
              <a:off x="447367" y="1544699"/>
              <a:ext cx="2813088" cy="3035642"/>
            </a:xfrm>
            <a:prstGeom prst="roundRect">
              <a:avLst>
                <a:gd name="adj" fmla="val 5439"/>
              </a:avLst>
            </a:prstGeom>
            <a:solidFill>
              <a:srgbClr val="2C4D82">
                <a:alpha val="94902"/>
              </a:srgbClr>
            </a:solidFill>
            <a:ln w="9525">
              <a:noFill/>
              <a:miter lim="800000"/>
              <a:headEnd/>
              <a:tailEnd/>
            </a:ln>
          </p:spPr>
          <p:txBody>
            <a:bodyPr anchor="ctr"/>
            <a:lstStyle/>
            <a:p>
              <a:pPr marL="119063"/>
              <a:endParaRPr lang="en-US" sz="2000">
                <a:solidFill>
                  <a:schemeClr val="bg1"/>
                </a:solidFill>
              </a:endParaRPr>
            </a:p>
          </p:txBody>
        </p:sp>
        <p:sp>
          <p:nvSpPr>
            <p:cNvPr id="8" name="Rectangle 8"/>
            <p:cNvSpPr>
              <a:spLocks noChangeArrowheads="1"/>
            </p:cNvSpPr>
            <p:nvPr/>
          </p:nvSpPr>
          <p:spPr bwMode="auto">
            <a:xfrm>
              <a:off x="505045" y="1608911"/>
              <a:ext cx="2694110" cy="2892584"/>
            </a:xfrm>
            <a:prstGeom prst="roundRect">
              <a:avLst>
                <a:gd name="adj" fmla="val 4300"/>
              </a:avLst>
            </a:prstGeom>
            <a:noFill/>
            <a:ln w="6350" algn="ctr">
              <a:solidFill>
                <a:schemeClr val="bg1"/>
              </a:solidFill>
              <a:round/>
              <a:headEnd/>
              <a:tailEnd type="triangle" w="med" len="med"/>
            </a:ln>
          </p:spPr>
          <p:txBody>
            <a:bodyPr anchor="ctr"/>
            <a:lstStyle/>
            <a:p>
              <a:pPr algn="ctr"/>
              <a:endParaRPr lang="en-US" sz="2000" b="1">
                <a:solidFill>
                  <a:schemeClr val="bg1"/>
                </a:solidFill>
              </a:endParaRPr>
            </a:p>
          </p:txBody>
        </p:sp>
      </p:grpSp>
      <p:grpSp>
        <p:nvGrpSpPr>
          <p:cNvPr id="9" name="Group 7"/>
          <p:cNvGrpSpPr/>
          <p:nvPr/>
        </p:nvGrpSpPr>
        <p:grpSpPr>
          <a:xfrm>
            <a:off x="438750" y="1955536"/>
            <a:ext cx="2533050" cy="1440000"/>
            <a:chOff x="418473" y="1629131"/>
            <a:chExt cx="2533050" cy="1440000"/>
          </a:xfrm>
        </p:grpSpPr>
        <p:sp>
          <p:nvSpPr>
            <p:cNvPr id="10" name="Rectangle 6"/>
            <p:cNvSpPr>
              <a:spLocks noChangeArrowheads="1"/>
            </p:cNvSpPr>
            <p:nvPr/>
          </p:nvSpPr>
          <p:spPr bwMode="auto">
            <a:xfrm>
              <a:off x="418473" y="1629131"/>
              <a:ext cx="2533050" cy="1440000"/>
            </a:xfrm>
            <a:prstGeom prst="roundRect">
              <a:avLst>
                <a:gd name="adj" fmla="val 15023"/>
              </a:avLst>
            </a:prstGeom>
            <a:solidFill>
              <a:srgbClr val="008000">
                <a:alpha val="59000"/>
              </a:srgbClr>
            </a:solidFill>
            <a:ln w="12700" cmpd="sng" algn="ctr">
              <a:noFill/>
              <a:round/>
              <a:headEnd/>
              <a:tailEnd type="triangle" w="med" len="med"/>
            </a:ln>
          </p:spPr>
          <p:txBody>
            <a:bodyPr anchor="b"/>
            <a:lstStyle/>
            <a:p>
              <a:pPr marL="0" lvl="2" algn="ctr" defTabSz="457200" fontAlgn="auto">
                <a:spcBef>
                  <a:spcPts val="0"/>
                </a:spcBef>
                <a:spcAft>
                  <a:spcPts val="0"/>
                </a:spcAft>
              </a:pPr>
              <a:r>
                <a:rPr lang="en-US"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Unified</a:t>
              </a:r>
            </a:p>
            <a:p>
              <a:pPr marL="0" lvl="2" algn="ctr" defTabSz="457200" fontAlgn="auto">
                <a:spcBef>
                  <a:spcPts val="0"/>
                </a:spcBef>
                <a:spcAft>
                  <a:spcPts val="0"/>
                </a:spcAft>
              </a:pPr>
              <a:r>
                <a:rPr lang="en-US"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Data</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11" name="Picture 10" descr="ti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70" y="1714038"/>
              <a:ext cx="480656" cy="480656"/>
            </a:xfrm>
            <a:prstGeom prst="rect">
              <a:avLst/>
            </a:prstGeom>
          </p:spPr>
        </p:pic>
      </p:grpSp>
      <p:grpSp>
        <p:nvGrpSpPr>
          <p:cNvPr id="12" name="Group 8"/>
          <p:cNvGrpSpPr/>
          <p:nvPr/>
        </p:nvGrpSpPr>
        <p:grpSpPr>
          <a:xfrm>
            <a:off x="438749" y="3514024"/>
            <a:ext cx="2533051" cy="1440000"/>
            <a:chOff x="418472" y="2615584"/>
            <a:chExt cx="2533051" cy="1440000"/>
          </a:xfrm>
        </p:grpSpPr>
        <p:sp>
          <p:nvSpPr>
            <p:cNvPr id="13" name="Rectangle 6"/>
            <p:cNvSpPr>
              <a:spLocks noChangeArrowheads="1"/>
            </p:cNvSpPr>
            <p:nvPr/>
          </p:nvSpPr>
          <p:spPr bwMode="auto">
            <a:xfrm>
              <a:off x="418472" y="2615584"/>
              <a:ext cx="2533051" cy="1440000"/>
            </a:xfrm>
            <a:prstGeom prst="roundRect">
              <a:avLst>
                <a:gd name="adj" fmla="val 16214"/>
              </a:avLst>
            </a:prstGeom>
            <a:solidFill>
              <a:srgbClr val="008000">
                <a:alpha val="61000"/>
              </a:srgbClr>
            </a:solidFill>
            <a:ln w="12700" cmpd="sng" algn="ctr">
              <a:noFill/>
              <a:round/>
              <a:headEnd/>
              <a:tailEnd type="triangle" w="med" len="med"/>
            </a:ln>
          </p:spPr>
          <p:txBody>
            <a:bodyPr anchor="b"/>
            <a:lstStyle/>
            <a:p>
              <a:pPr marL="0" lvl="2" algn="ctr" defTabSz="457200" fontAlgn="auto">
                <a:spcBef>
                  <a:spcPts val="0"/>
                </a:spcBef>
                <a:spcAft>
                  <a:spcPts val="0"/>
                </a:spcAft>
              </a:pPr>
              <a:r>
                <a:rPr lang="en-US"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Unified Workflows</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14" name="Picture 13" descr="ti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69" y="2706908"/>
              <a:ext cx="480656" cy="480656"/>
            </a:xfrm>
            <a:prstGeom prst="rect">
              <a:avLst/>
            </a:prstGeom>
          </p:spPr>
        </p:pic>
      </p:grpSp>
      <p:grpSp>
        <p:nvGrpSpPr>
          <p:cNvPr id="15" name="Group 18"/>
          <p:cNvGrpSpPr/>
          <p:nvPr/>
        </p:nvGrpSpPr>
        <p:grpSpPr>
          <a:xfrm>
            <a:off x="438751" y="5072512"/>
            <a:ext cx="2533050" cy="1440000"/>
            <a:chOff x="418473" y="3787585"/>
            <a:chExt cx="2533050" cy="1440000"/>
          </a:xfrm>
        </p:grpSpPr>
        <p:sp>
          <p:nvSpPr>
            <p:cNvPr id="16" name="Rectangle 6"/>
            <p:cNvSpPr>
              <a:spLocks noChangeArrowheads="1"/>
            </p:cNvSpPr>
            <p:nvPr/>
          </p:nvSpPr>
          <p:spPr bwMode="auto">
            <a:xfrm>
              <a:off x="418473" y="3787585"/>
              <a:ext cx="2533050" cy="1440000"/>
            </a:xfrm>
            <a:prstGeom prst="roundRect">
              <a:avLst>
                <a:gd name="adj" fmla="val 12639"/>
              </a:avLst>
            </a:prstGeom>
            <a:solidFill>
              <a:srgbClr val="008000">
                <a:alpha val="61000"/>
              </a:srgbClr>
            </a:solidFill>
            <a:ln w="12700" cmpd="sng" algn="ctr">
              <a:noFill/>
              <a:round/>
              <a:headEnd/>
              <a:tailEnd type="triangle" w="med" len="med"/>
            </a:ln>
          </p:spPr>
          <p:txBody>
            <a:bodyPr anchor="b"/>
            <a:lstStyle/>
            <a:p>
              <a:pPr marL="0" lvl="2" algn="ctr" defTabSz="457200" fontAlgn="auto">
                <a:spcBef>
                  <a:spcPts val="0"/>
                </a:spcBef>
                <a:spcAft>
                  <a:spcPts val="0"/>
                </a:spcAft>
              </a:pPr>
              <a:r>
                <a:rPr lang="en-US" sz="2400" dirty="0" smtClean="0">
                  <a:solidFill>
                    <a:prstClr val="white"/>
                  </a:solidFill>
                  <a:effectLst>
                    <a:outerShdw blurRad="50800" dist="38100" dir="13500000" algn="br" rotWithShape="0">
                      <a:prstClr val="black">
                        <a:alpha val="40000"/>
                      </a:prstClr>
                    </a:outerShdw>
                  </a:effectLst>
                  <a:latin typeface="Dax-Light"/>
                  <a:ea typeface="MS PGothic" pitchFamily="34" charset="-128"/>
                  <a:cs typeface="Dax-Light"/>
                </a:rPr>
                <a:t>Unified Management</a:t>
              </a:r>
              <a:endParaRPr lang="en-US" sz="2400" dirty="0">
                <a:solidFill>
                  <a:prstClr val="white"/>
                </a:solidFill>
                <a:effectLst>
                  <a:outerShdw blurRad="50800" dist="38100" dir="13500000" algn="br" rotWithShape="0">
                    <a:prstClr val="black">
                      <a:alpha val="40000"/>
                    </a:prstClr>
                  </a:outerShdw>
                </a:effectLst>
                <a:latin typeface="Dax-Light"/>
                <a:ea typeface="MS PGothic" pitchFamily="34" charset="-128"/>
                <a:cs typeface="Dax-Light"/>
              </a:endParaRPr>
            </a:p>
          </p:txBody>
        </p:sp>
        <p:pic>
          <p:nvPicPr>
            <p:cNvPr id="17" name="Picture 16" descr="ti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670" y="3876227"/>
              <a:ext cx="480656" cy="480656"/>
            </a:xfrm>
            <a:prstGeom prst="rect">
              <a:avLst/>
            </a:prstGeom>
          </p:spPr>
        </p:pic>
      </p:grpSp>
      <p:sp>
        <p:nvSpPr>
          <p:cNvPr id="18" name="Rectangle 8"/>
          <p:cNvSpPr>
            <a:spLocks noChangeArrowheads="1"/>
          </p:cNvSpPr>
          <p:nvPr/>
        </p:nvSpPr>
        <p:spPr bwMode="auto">
          <a:xfrm>
            <a:off x="3324725" y="3023134"/>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7200" fontAlgn="auto">
              <a:spcBef>
                <a:spcPts val="0"/>
              </a:spcBef>
              <a:spcAft>
                <a:spcPts val="0"/>
              </a:spcAft>
            </a:pPr>
            <a:r>
              <a:rPr lang="en-US" sz="2800" dirty="0">
                <a:solidFill>
                  <a:srgbClr val="7F7F7F"/>
                </a:solidFill>
                <a:effectLst>
                  <a:innerShdw blurRad="63500" dist="50800" dir="13500000">
                    <a:prstClr val="black">
                      <a:alpha val="50000"/>
                    </a:prstClr>
                  </a:innerShdw>
                </a:effectLst>
                <a:latin typeface="Dax-Medium"/>
                <a:ea typeface="MS PGothic" pitchFamily="34" charset="-128"/>
                <a:cs typeface="Dax-Medium"/>
              </a:rPr>
              <a:t>Fulfillment</a:t>
            </a:r>
          </a:p>
        </p:txBody>
      </p:sp>
      <p:sp>
        <p:nvSpPr>
          <p:cNvPr id="19" name="Rectangle 8"/>
          <p:cNvSpPr>
            <a:spLocks noChangeArrowheads="1"/>
          </p:cNvSpPr>
          <p:nvPr/>
        </p:nvSpPr>
        <p:spPr bwMode="auto">
          <a:xfrm>
            <a:off x="3324725" y="3861334"/>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7200" fontAlgn="auto">
              <a:spcBef>
                <a:spcPts val="0"/>
              </a:spcBef>
              <a:spcAft>
                <a:spcPts val="0"/>
              </a:spcAft>
            </a:pPr>
            <a:r>
              <a:rPr lang="en-US" sz="2800" dirty="0" smtClean="0">
                <a:solidFill>
                  <a:srgbClr val="7F7F7F"/>
                </a:solidFill>
                <a:effectLst>
                  <a:innerShdw blurRad="63500" dist="50800" dir="13500000">
                    <a:prstClr val="black">
                      <a:alpha val="50000"/>
                    </a:prstClr>
                  </a:innerShdw>
                </a:effectLst>
                <a:latin typeface="Dax-Medium"/>
                <a:ea typeface="MS PGothic" pitchFamily="34" charset="-128"/>
                <a:cs typeface="Dax-Medium"/>
              </a:rPr>
              <a:t>Metadata </a:t>
            </a:r>
            <a:r>
              <a:rPr lang="en-US" sz="2800" dirty="0">
                <a:solidFill>
                  <a:srgbClr val="7F7F7F"/>
                </a:solidFill>
                <a:effectLst>
                  <a:innerShdw blurRad="63500" dist="50800" dir="13500000">
                    <a:prstClr val="black">
                      <a:alpha val="50000"/>
                    </a:prstClr>
                  </a:innerShdw>
                </a:effectLst>
                <a:latin typeface="Dax-Medium"/>
                <a:ea typeface="MS PGothic" pitchFamily="34" charset="-128"/>
                <a:cs typeface="Dax-Medium"/>
              </a:rPr>
              <a:t>Management</a:t>
            </a:r>
          </a:p>
        </p:txBody>
      </p:sp>
      <p:sp>
        <p:nvSpPr>
          <p:cNvPr id="20" name="Rectangle 8"/>
          <p:cNvSpPr>
            <a:spLocks noChangeArrowheads="1"/>
          </p:cNvSpPr>
          <p:nvPr/>
        </p:nvSpPr>
        <p:spPr bwMode="auto">
          <a:xfrm>
            <a:off x="3324725" y="4699534"/>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7200" fontAlgn="auto">
              <a:spcBef>
                <a:spcPts val="0"/>
              </a:spcBef>
              <a:spcAft>
                <a:spcPts val="0"/>
              </a:spcAft>
            </a:pPr>
            <a:r>
              <a:rPr lang="en-US" sz="2800" dirty="0">
                <a:solidFill>
                  <a:srgbClr val="7F7F7F"/>
                </a:solidFill>
                <a:effectLst>
                  <a:innerShdw blurRad="63500" dist="50800" dir="13500000">
                    <a:prstClr val="black">
                      <a:alpha val="50000"/>
                    </a:prstClr>
                  </a:innerShdw>
                </a:effectLst>
                <a:latin typeface="Dax-Medium"/>
                <a:ea typeface="MS PGothic" pitchFamily="34" charset="-128"/>
                <a:cs typeface="Dax-Medium"/>
              </a:rPr>
              <a:t>Acquisitions</a:t>
            </a:r>
          </a:p>
        </p:txBody>
      </p:sp>
      <p:sp>
        <p:nvSpPr>
          <p:cNvPr id="21" name="Rectangle 8"/>
          <p:cNvSpPr>
            <a:spLocks noChangeArrowheads="1"/>
          </p:cNvSpPr>
          <p:nvPr/>
        </p:nvSpPr>
        <p:spPr bwMode="auto">
          <a:xfrm>
            <a:off x="3324725" y="5537734"/>
            <a:ext cx="5151284" cy="734961"/>
          </a:xfrm>
          <a:prstGeom prst="roundRect">
            <a:avLst/>
          </a:prstGeom>
          <a:ln>
            <a:noFill/>
            <a:headEnd/>
            <a:tailEnd/>
          </a:ln>
        </p:spPr>
        <p:style>
          <a:lnRef idx="1">
            <a:schemeClr val="dk1"/>
          </a:lnRef>
          <a:fillRef idx="2">
            <a:schemeClr val="dk1"/>
          </a:fillRef>
          <a:effectRef idx="1">
            <a:schemeClr val="dk1"/>
          </a:effectRef>
          <a:fontRef idx="minor">
            <a:schemeClr val="dk1"/>
          </a:fontRef>
        </p:style>
        <p:txBody>
          <a:bodyPr wrap="none" anchor="ctr" anchorCtr="1"/>
          <a:lstStyle/>
          <a:p>
            <a:pPr algn="r" defTabSz="457200" fontAlgn="auto">
              <a:spcBef>
                <a:spcPts val="0"/>
              </a:spcBef>
              <a:spcAft>
                <a:spcPts val="0"/>
              </a:spcAft>
            </a:pPr>
            <a:r>
              <a:rPr lang="en-US" sz="2800" dirty="0" smtClean="0">
                <a:solidFill>
                  <a:srgbClr val="7F7F7F"/>
                </a:solidFill>
                <a:effectLst>
                  <a:innerShdw blurRad="63500" dist="50800" dir="13500000">
                    <a:prstClr val="black">
                      <a:alpha val="50000"/>
                    </a:prstClr>
                  </a:innerShdw>
                </a:effectLst>
                <a:latin typeface="Dax-Medium"/>
                <a:ea typeface="MS PGothic" pitchFamily="34" charset="-128"/>
                <a:cs typeface="Dax-Medium"/>
              </a:rPr>
              <a:t>Selection</a:t>
            </a:r>
          </a:p>
        </p:txBody>
      </p:sp>
      <p:grpSp>
        <p:nvGrpSpPr>
          <p:cNvPr id="22" name="קבוצה 30"/>
          <p:cNvGrpSpPr/>
          <p:nvPr/>
        </p:nvGrpSpPr>
        <p:grpSpPr>
          <a:xfrm>
            <a:off x="3311091" y="2165686"/>
            <a:ext cx="5159141" cy="734400"/>
            <a:chOff x="1450797" y="4358581"/>
            <a:chExt cx="6644116" cy="531397"/>
          </a:xfrm>
        </p:grpSpPr>
        <p:sp>
          <p:nvSpPr>
            <p:cNvPr id="23" name="מלבן מעוגל 32"/>
            <p:cNvSpPr/>
            <p:nvPr/>
          </p:nvSpPr>
          <p:spPr bwMode="auto">
            <a:xfrm>
              <a:off x="1450797" y="4358581"/>
              <a:ext cx="6644116" cy="531397"/>
            </a:xfrm>
            <a:prstGeom prst="roundRect">
              <a:avLst/>
            </a:prstGeom>
            <a:solidFill>
              <a:schemeClr val="bg1"/>
            </a:solidFill>
            <a:ln w="7620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pic>
          <p:nvPicPr>
            <p:cNvPr id="24" name="Picture 3"/>
            <p:cNvPicPr>
              <a:picLocks noChangeAspect="1" noChangeArrowheads="1"/>
            </p:cNvPicPr>
            <p:nvPr/>
          </p:nvPicPr>
          <p:blipFill>
            <a:blip r:embed="rId4" cstate="print"/>
            <a:stretch>
              <a:fillRect/>
            </a:stretch>
          </p:blipFill>
          <p:spPr bwMode="auto">
            <a:xfrm>
              <a:off x="4114599" y="4500307"/>
              <a:ext cx="1122739" cy="224978"/>
            </a:xfrm>
            <a:prstGeom prst="rect">
              <a:avLst/>
            </a:prstGeom>
            <a:noFill/>
            <a:ln>
              <a:noFill/>
            </a:ln>
          </p:spPr>
        </p:pic>
      </p:grpSp>
      <p:sp>
        <p:nvSpPr>
          <p:cNvPr id="25" name="Title 2"/>
          <p:cNvSpPr txBox="1">
            <a:spLocks/>
          </p:cNvSpPr>
          <p:nvPr/>
        </p:nvSpPr>
        <p:spPr>
          <a:xfrm>
            <a:off x="457200" y="990600"/>
            <a:ext cx="8839200" cy="533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1400" kern="1200">
                <a:solidFill>
                  <a:srgbClr val="474F6C"/>
                </a:solidFill>
                <a:latin typeface="Helvetica Light"/>
                <a:ea typeface="+mj-ea"/>
                <a:cs typeface="Helvetica Light"/>
              </a:defRPr>
            </a:lvl1pPr>
          </a:lstStyle>
          <a:p>
            <a:r>
              <a:rPr lang="en-US" sz="3200" b="1" dirty="0">
                <a:solidFill>
                  <a:schemeClr val="tx1">
                    <a:lumMod val="75000"/>
                    <a:lumOff val="25000"/>
                  </a:schemeClr>
                </a:solidFill>
              </a:rPr>
              <a:t>Efficiency: Unified Resource Management</a:t>
            </a:r>
          </a:p>
        </p:txBody>
      </p:sp>
    </p:spTree>
    <p:extLst>
      <p:ext uri="{BB962C8B-B14F-4D97-AF65-F5344CB8AC3E}">
        <p14:creationId xmlns:p14="http://schemas.microsoft.com/office/powerpoint/2010/main" val="1011259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ktangel med afrundet, diagonalt hjørne 23"/>
          <p:cNvSpPr/>
          <p:nvPr/>
        </p:nvSpPr>
        <p:spPr>
          <a:xfrm rot="10800000">
            <a:off x="7007255" y="805056"/>
            <a:ext cx="1779112" cy="391695"/>
          </a:xfrm>
          <a:prstGeom prst="round2SameRect">
            <a:avLst/>
          </a:prstGeom>
          <a:gradFill flip="none" rotWithShape="1">
            <a:gsLst>
              <a:gs pos="0">
                <a:srgbClr val="0070C0"/>
              </a:gs>
              <a:gs pos="76000">
                <a:schemeClr val="accent5">
                  <a:lumMod val="75000"/>
                </a:schemeClr>
              </a:gs>
              <a:gs pos="100000">
                <a:srgbClr val="5B83C5">
                  <a:tint val="23500"/>
                  <a:satMod val="160000"/>
                </a:srgbClr>
              </a:gs>
            </a:gsLst>
            <a:lin ang="0" scaled="1"/>
            <a:tileRect/>
          </a:gradFill>
          <a:ln w="19050" cap="flat" cmpd="sng" algn="ctr">
            <a:noFill/>
            <a:prstDash val="solid"/>
          </a:ln>
          <a:effectLst>
            <a:innerShdw blurRad="165100" dir="11340000">
              <a:prstClr val="black">
                <a:alpha val="50000"/>
              </a:prstClr>
            </a:innerShdw>
            <a:reflection stA="48000" endPos="70000" dir="5400000" sy="-100000" algn="bl" rotWithShape="0"/>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700" dirty="0" smtClean="0">
              <a:solidFill>
                <a:srgbClr val="32558E"/>
              </a:solidFill>
              <a:latin typeface="Calibri" pitchFamily="34" charset="0"/>
              <a:cs typeface="Calibri" pitchFamily="34" charset="0"/>
            </a:endParaRPr>
          </a:p>
        </p:txBody>
      </p:sp>
      <p:sp>
        <p:nvSpPr>
          <p:cNvPr id="2" name="Title 1"/>
          <p:cNvSpPr>
            <a:spLocks noGrp="1"/>
          </p:cNvSpPr>
          <p:nvPr>
            <p:ph type="title"/>
          </p:nvPr>
        </p:nvSpPr>
        <p:spPr/>
        <p:txBody>
          <a:bodyPr/>
          <a:lstStyle/>
          <a:p>
            <a:r>
              <a:rPr lang="en-US" dirty="0"/>
              <a:t>The Alma Approach</a:t>
            </a:r>
          </a:p>
        </p:txBody>
      </p:sp>
      <p:sp>
        <p:nvSpPr>
          <p:cNvPr id="4" name="Rektangel 273"/>
          <p:cNvSpPr>
            <a:spLocks noChangeArrowheads="1"/>
          </p:cNvSpPr>
          <p:nvPr/>
        </p:nvSpPr>
        <p:spPr bwMode="auto">
          <a:xfrm flipV="1">
            <a:off x="1702" y="3356992"/>
            <a:ext cx="9144000" cy="2736304"/>
          </a:xfrm>
          <a:prstGeom prst="rect">
            <a:avLst/>
          </a:prstGeom>
          <a:gradFill flip="none" rotWithShape="1">
            <a:gsLst>
              <a:gs pos="0">
                <a:schemeClr val="bg2">
                  <a:lumMod val="60000"/>
                  <a:lumOff val="40000"/>
                </a:schemeClr>
              </a:gs>
              <a:gs pos="39000">
                <a:schemeClr val="bg2">
                  <a:lumMod val="40000"/>
                  <a:lumOff val="60000"/>
                </a:schemeClr>
              </a:gs>
              <a:gs pos="73000">
                <a:schemeClr val="bg1"/>
              </a:gs>
            </a:gsLst>
            <a:lin ang="16200000" scaled="1"/>
            <a:tileRect/>
          </a:gradFill>
          <a:ln>
            <a:noFill/>
          </a:ln>
          <a:effectLst/>
        </p:spPr>
        <p:txBody>
          <a:bodyPr anchor="ctr"/>
          <a:lstStyle>
            <a:defPPr>
              <a:defRPr lang="da-DK"/>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fontAlgn="auto">
              <a:spcBef>
                <a:spcPts val="0"/>
              </a:spcBef>
              <a:spcAft>
                <a:spcPts val="0"/>
              </a:spcAft>
              <a:defRPr/>
            </a:pPr>
            <a:endParaRPr lang="da-DK" sz="1800" kern="0" dirty="0">
              <a:solidFill>
                <a:sysClr val="window" lastClr="FFFFFF"/>
              </a:solidFill>
              <a:latin typeface="Calibri"/>
            </a:endParaRPr>
          </a:p>
        </p:txBody>
      </p:sp>
      <p:grpSp>
        <p:nvGrpSpPr>
          <p:cNvPr id="5" name="Group 4"/>
          <p:cNvGrpSpPr>
            <a:grpSpLocks noChangeAspect="1"/>
          </p:cNvGrpSpPr>
          <p:nvPr/>
        </p:nvGrpSpPr>
        <p:grpSpPr bwMode="auto">
          <a:xfrm>
            <a:off x="395536" y="-891480"/>
            <a:ext cx="10044607" cy="8637041"/>
            <a:chOff x="1291" y="871"/>
            <a:chExt cx="3040" cy="2614"/>
          </a:xfrm>
          <a:effectLst>
            <a:outerShdw blurRad="431800" dist="38100" dir="5400000" sx="106000" sy="106000" algn="t" rotWithShape="0">
              <a:prstClr val="black">
                <a:alpha val="17000"/>
              </a:prstClr>
            </a:outerShdw>
          </a:effectLst>
          <a:scene3d>
            <a:camera prst="isometricOffAxis2Top"/>
            <a:lightRig rig="threePt" dir="t"/>
          </a:scene3d>
        </p:grpSpPr>
        <p:sp>
          <p:nvSpPr>
            <p:cNvPr id="6" name="AutoShape 3"/>
            <p:cNvSpPr>
              <a:spLocks noChangeAspect="1" noChangeArrowheads="1" noTextEdit="1"/>
            </p:cNvSpPr>
            <p:nvPr/>
          </p:nvSpPr>
          <p:spPr bwMode="auto">
            <a:xfrm>
              <a:off x="1291" y="871"/>
              <a:ext cx="3040" cy="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7" name="Freeform 5"/>
            <p:cNvSpPr>
              <a:spLocks/>
            </p:cNvSpPr>
            <p:nvPr/>
          </p:nvSpPr>
          <p:spPr bwMode="auto">
            <a:xfrm>
              <a:off x="1291" y="1625"/>
              <a:ext cx="1942" cy="1616"/>
            </a:xfrm>
            <a:custGeom>
              <a:avLst/>
              <a:gdLst>
                <a:gd name="T0" fmla="*/ 116 w 1942"/>
                <a:gd name="T1" fmla="*/ 814 h 1616"/>
                <a:gd name="T2" fmla="*/ 94 w 1942"/>
                <a:gd name="T3" fmla="*/ 832 h 1616"/>
                <a:gd name="T4" fmla="*/ 60 w 1942"/>
                <a:gd name="T5" fmla="*/ 902 h 1616"/>
                <a:gd name="T6" fmla="*/ 26 w 1942"/>
                <a:gd name="T7" fmla="*/ 952 h 1616"/>
                <a:gd name="T8" fmla="*/ 34 w 1942"/>
                <a:gd name="T9" fmla="*/ 1034 h 1616"/>
                <a:gd name="T10" fmla="*/ 12 w 1942"/>
                <a:gd name="T11" fmla="*/ 1084 h 1616"/>
                <a:gd name="T12" fmla="*/ 18 w 1942"/>
                <a:gd name="T13" fmla="*/ 1214 h 1616"/>
                <a:gd name="T14" fmla="*/ 938 w 1942"/>
                <a:gd name="T15" fmla="*/ 1468 h 1616"/>
                <a:gd name="T16" fmla="*/ 1730 w 1942"/>
                <a:gd name="T17" fmla="*/ 1044 h 1616"/>
                <a:gd name="T18" fmla="*/ 1748 w 1942"/>
                <a:gd name="T19" fmla="*/ 982 h 1616"/>
                <a:gd name="T20" fmla="*/ 1748 w 1942"/>
                <a:gd name="T21" fmla="*/ 948 h 1616"/>
                <a:gd name="T22" fmla="*/ 1702 w 1942"/>
                <a:gd name="T23" fmla="*/ 918 h 1616"/>
                <a:gd name="T24" fmla="*/ 1724 w 1942"/>
                <a:gd name="T25" fmla="*/ 848 h 1616"/>
                <a:gd name="T26" fmla="*/ 1776 w 1942"/>
                <a:gd name="T27" fmla="*/ 790 h 1616"/>
                <a:gd name="T28" fmla="*/ 1820 w 1942"/>
                <a:gd name="T29" fmla="*/ 740 h 1616"/>
                <a:gd name="T30" fmla="*/ 1856 w 1942"/>
                <a:gd name="T31" fmla="*/ 686 h 1616"/>
                <a:gd name="T32" fmla="*/ 1930 w 1942"/>
                <a:gd name="T33" fmla="*/ 574 h 1616"/>
                <a:gd name="T34" fmla="*/ 1934 w 1942"/>
                <a:gd name="T35" fmla="*/ 516 h 1616"/>
                <a:gd name="T36" fmla="*/ 1876 w 1942"/>
                <a:gd name="T37" fmla="*/ 422 h 1616"/>
                <a:gd name="T38" fmla="*/ 1448 w 1942"/>
                <a:gd name="T39" fmla="*/ 324 h 1616"/>
                <a:gd name="T40" fmla="*/ 1406 w 1942"/>
                <a:gd name="T41" fmla="*/ 336 h 1616"/>
                <a:gd name="T42" fmla="*/ 1340 w 1942"/>
                <a:gd name="T43" fmla="*/ 326 h 1616"/>
                <a:gd name="T44" fmla="*/ 1300 w 1942"/>
                <a:gd name="T45" fmla="*/ 328 h 1616"/>
                <a:gd name="T46" fmla="*/ 1194 w 1942"/>
                <a:gd name="T47" fmla="*/ 334 h 1616"/>
                <a:gd name="T48" fmla="*/ 1112 w 1942"/>
                <a:gd name="T49" fmla="*/ 334 h 1616"/>
                <a:gd name="T50" fmla="*/ 1036 w 1942"/>
                <a:gd name="T51" fmla="*/ 330 h 1616"/>
                <a:gd name="T52" fmla="*/ 988 w 1942"/>
                <a:gd name="T53" fmla="*/ 324 h 1616"/>
                <a:gd name="T54" fmla="*/ 956 w 1942"/>
                <a:gd name="T55" fmla="*/ 310 h 1616"/>
                <a:gd name="T56" fmla="*/ 914 w 1942"/>
                <a:gd name="T57" fmla="*/ 288 h 1616"/>
                <a:gd name="T58" fmla="*/ 860 w 1942"/>
                <a:gd name="T59" fmla="*/ 274 h 1616"/>
                <a:gd name="T60" fmla="*/ 802 w 1942"/>
                <a:gd name="T61" fmla="*/ 278 h 1616"/>
                <a:gd name="T62" fmla="*/ 704 w 1942"/>
                <a:gd name="T63" fmla="*/ 270 h 1616"/>
                <a:gd name="T64" fmla="*/ 644 w 1942"/>
                <a:gd name="T65" fmla="*/ 242 h 1616"/>
                <a:gd name="T66" fmla="*/ 648 w 1942"/>
                <a:gd name="T67" fmla="*/ 132 h 1616"/>
                <a:gd name="T68" fmla="*/ 616 w 1942"/>
                <a:gd name="T69" fmla="*/ 74 h 1616"/>
                <a:gd name="T70" fmla="*/ 586 w 1942"/>
                <a:gd name="T71" fmla="*/ 50 h 1616"/>
                <a:gd name="T72" fmla="*/ 550 w 1942"/>
                <a:gd name="T73" fmla="*/ 46 h 1616"/>
                <a:gd name="T74" fmla="*/ 508 w 1942"/>
                <a:gd name="T75" fmla="*/ 16 h 1616"/>
                <a:gd name="T76" fmla="*/ 476 w 1942"/>
                <a:gd name="T77" fmla="*/ 10 h 1616"/>
                <a:gd name="T78" fmla="*/ 452 w 1942"/>
                <a:gd name="T79" fmla="*/ 12 h 1616"/>
                <a:gd name="T80" fmla="*/ 430 w 1942"/>
                <a:gd name="T81" fmla="*/ 20 h 1616"/>
                <a:gd name="T82" fmla="*/ 408 w 1942"/>
                <a:gd name="T83" fmla="*/ 74 h 1616"/>
                <a:gd name="T84" fmla="*/ 400 w 1942"/>
                <a:gd name="T85" fmla="*/ 110 h 1616"/>
                <a:gd name="T86" fmla="*/ 402 w 1942"/>
                <a:gd name="T87" fmla="*/ 154 h 1616"/>
                <a:gd name="T88" fmla="*/ 378 w 1942"/>
                <a:gd name="T89" fmla="*/ 194 h 1616"/>
                <a:gd name="T90" fmla="*/ 382 w 1942"/>
                <a:gd name="T91" fmla="*/ 218 h 1616"/>
                <a:gd name="T92" fmla="*/ 360 w 1942"/>
                <a:gd name="T93" fmla="*/ 256 h 1616"/>
                <a:gd name="T94" fmla="*/ 346 w 1942"/>
                <a:gd name="T95" fmla="*/ 302 h 1616"/>
                <a:gd name="T96" fmla="*/ 320 w 1942"/>
                <a:gd name="T97" fmla="*/ 354 h 1616"/>
                <a:gd name="T98" fmla="*/ 282 w 1942"/>
                <a:gd name="T99" fmla="*/ 448 h 1616"/>
                <a:gd name="T100" fmla="*/ 266 w 1942"/>
                <a:gd name="T101" fmla="*/ 516 h 1616"/>
                <a:gd name="T102" fmla="*/ 236 w 1942"/>
                <a:gd name="T103" fmla="*/ 564 h 1616"/>
                <a:gd name="T104" fmla="*/ 174 w 1942"/>
                <a:gd name="T105" fmla="*/ 714 h 1616"/>
                <a:gd name="T106" fmla="*/ 192 w 1942"/>
                <a:gd name="T107" fmla="*/ 716 h 1616"/>
                <a:gd name="T108" fmla="*/ 186 w 1942"/>
                <a:gd name="T109" fmla="*/ 744 h 1616"/>
                <a:gd name="T110" fmla="*/ 160 w 1942"/>
                <a:gd name="T111" fmla="*/ 742 h 1616"/>
                <a:gd name="T112" fmla="*/ 128 w 1942"/>
                <a:gd name="T113" fmla="*/ 800 h 1616"/>
                <a:gd name="T114" fmla="*/ 154 w 1942"/>
                <a:gd name="T115" fmla="*/ 816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2" h="1616">
                  <a:moveTo>
                    <a:pt x="138" y="820"/>
                  </a:moveTo>
                  <a:lnTo>
                    <a:pt x="138" y="820"/>
                  </a:lnTo>
                  <a:lnTo>
                    <a:pt x="130" y="818"/>
                  </a:lnTo>
                  <a:lnTo>
                    <a:pt x="124" y="816"/>
                  </a:lnTo>
                  <a:lnTo>
                    <a:pt x="122" y="814"/>
                  </a:lnTo>
                  <a:lnTo>
                    <a:pt x="118" y="814"/>
                  </a:lnTo>
                  <a:lnTo>
                    <a:pt x="118" y="814"/>
                  </a:lnTo>
                  <a:lnTo>
                    <a:pt x="116" y="814"/>
                  </a:lnTo>
                  <a:lnTo>
                    <a:pt x="114" y="818"/>
                  </a:lnTo>
                  <a:lnTo>
                    <a:pt x="114" y="824"/>
                  </a:lnTo>
                  <a:lnTo>
                    <a:pt x="112" y="832"/>
                  </a:lnTo>
                  <a:lnTo>
                    <a:pt x="112" y="834"/>
                  </a:lnTo>
                  <a:lnTo>
                    <a:pt x="110" y="834"/>
                  </a:lnTo>
                  <a:lnTo>
                    <a:pt x="110" y="834"/>
                  </a:lnTo>
                  <a:lnTo>
                    <a:pt x="102" y="832"/>
                  </a:lnTo>
                  <a:lnTo>
                    <a:pt x="94" y="832"/>
                  </a:lnTo>
                  <a:lnTo>
                    <a:pt x="94" y="832"/>
                  </a:lnTo>
                  <a:lnTo>
                    <a:pt x="90" y="832"/>
                  </a:lnTo>
                  <a:lnTo>
                    <a:pt x="88" y="834"/>
                  </a:lnTo>
                  <a:lnTo>
                    <a:pt x="82" y="840"/>
                  </a:lnTo>
                  <a:lnTo>
                    <a:pt x="76" y="850"/>
                  </a:lnTo>
                  <a:lnTo>
                    <a:pt x="72" y="864"/>
                  </a:lnTo>
                  <a:lnTo>
                    <a:pt x="64" y="890"/>
                  </a:lnTo>
                  <a:lnTo>
                    <a:pt x="60" y="902"/>
                  </a:lnTo>
                  <a:lnTo>
                    <a:pt x="56" y="910"/>
                  </a:lnTo>
                  <a:lnTo>
                    <a:pt x="56" y="910"/>
                  </a:lnTo>
                  <a:lnTo>
                    <a:pt x="50" y="920"/>
                  </a:lnTo>
                  <a:lnTo>
                    <a:pt x="40" y="926"/>
                  </a:lnTo>
                  <a:lnTo>
                    <a:pt x="32" y="934"/>
                  </a:lnTo>
                  <a:lnTo>
                    <a:pt x="28" y="944"/>
                  </a:lnTo>
                  <a:lnTo>
                    <a:pt x="28" y="944"/>
                  </a:lnTo>
                  <a:lnTo>
                    <a:pt x="26" y="952"/>
                  </a:lnTo>
                  <a:lnTo>
                    <a:pt x="26" y="964"/>
                  </a:lnTo>
                  <a:lnTo>
                    <a:pt x="28" y="984"/>
                  </a:lnTo>
                  <a:lnTo>
                    <a:pt x="28" y="984"/>
                  </a:lnTo>
                  <a:lnTo>
                    <a:pt x="32" y="1004"/>
                  </a:lnTo>
                  <a:lnTo>
                    <a:pt x="36" y="1014"/>
                  </a:lnTo>
                  <a:lnTo>
                    <a:pt x="36" y="1022"/>
                  </a:lnTo>
                  <a:lnTo>
                    <a:pt x="36" y="1022"/>
                  </a:lnTo>
                  <a:lnTo>
                    <a:pt x="34" y="1034"/>
                  </a:lnTo>
                  <a:lnTo>
                    <a:pt x="30" y="1044"/>
                  </a:lnTo>
                  <a:lnTo>
                    <a:pt x="30" y="1044"/>
                  </a:lnTo>
                  <a:lnTo>
                    <a:pt x="24" y="1054"/>
                  </a:lnTo>
                  <a:lnTo>
                    <a:pt x="16" y="1064"/>
                  </a:lnTo>
                  <a:lnTo>
                    <a:pt x="16" y="1064"/>
                  </a:lnTo>
                  <a:lnTo>
                    <a:pt x="14" y="1074"/>
                  </a:lnTo>
                  <a:lnTo>
                    <a:pt x="12" y="1084"/>
                  </a:lnTo>
                  <a:lnTo>
                    <a:pt x="12" y="1084"/>
                  </a:lnTo>
                  <a:lnTo>
                    <a:pt x="6" y="1096"/>
                  </a:lnTo>
                  <a:lnTo>
                    <a:pt x="0" y="1108"/>
                  </a:lnTo>
                  <a:lnTo>
                    <a:pt x="0" y="1108"/>
                  </a:lnTo>
                  <a:lnTo>
                    <a:pt x="0" y="1128"/>
                  </a:lnTo>
                  <a:lnTo>
                    <a:pt x="2" y="1154"/>
                  </a:lnTo>
                  <a:lnTo>
                    <a:pt x="4" y="1184"/>
                  </a:lnTo>
                  <a:lnTo>
                    <a:pt x="18" y="1214"/>
                  </a:lnTo>
                  <a:lnTo>
                    <a:pt x="18" y="1214"/>
                  </a:lnTo>
                  <a:lnTo>
                    <a:pt x="20" y="1218"/>
                  </a:lnTo>
                  <a:lnTo>
                    <a:pt x="26" y="1222"/>
                  </a:lnTo>
                  <a:lnTo>
                    <a:pt x="32" y="1226"/>
                  </a:lnTo>
                  <a:lnTo>
                    <a:pt x="32" y="1226"/>
                  </a:lnTo>
                  <a:lnTo>
                    <a:pt x="160" y="1264"/>
                  </a:lnTo>
                  <a:lnTo>
                    <a:pt x="324" y="1308"/>
                  </a:lnTo>
                  <a:lnTo>
                    <a:pt x="522" y="1362"/>
                  </a:lnTo>
                  <a:lnTo>
                    <a:pt x="938" y="1468"/>
                  </a:lnTo>
                  <a:lnTo>
                    <a:pt x="1322" y="1558"/>
                  </a:lnTo>
                  <a:lnTo>
                    <a:pt x="1596" y="1616"/>
                  </a:lnTo>
                  <a:lnTo>
                    <a:pt x="1708" y="1074"/>
                  </a:lnTo>
                  <a:lnTo>
                    <a:pt x="1718" y="1058"/>
                  </a:lnTo>
                  <a:lnTo>
                    <a:pt x="1718" y="1058"/>
                  </a:lnTo>
                  <a:lnTo>
                    <a:pt x="1726" y="1054"/>
                  </a:lnTo>
                  <a:lnTo>
                    <a:pt x="1726" y="1054"/>
                  </a:lnTo>
                  <a:lnTo>
                    <a:pt x="1730" y="1044"/>
                  </a:lnTo>
                  <a:lnTo>
                    <a:pt x="1736" y="1034"/>
                  </a:lnTo>
                  <a:lnTo>
                    <a:pt x="1742" y="1014"/>
                  </a:lnTo>
                  <a:lnTo>
                    <a:pt x="1742" y="1014"/>
                  </a:lnTo>
                  <a:lnTo>
                    <a:pt x="1742" y="1000"/>
                  </a:lnTo>
                  <a:lnTo>
                    <a:pt x="1742" y="992"/>
                  </a:lnTo>
                  <a:lnTo>
                    <a:pt x="1744" y="988"/>
                  </a:lnTo>
                  <a:lnTo>
                    <a:pt x="1744" y="988"/>
                  </a:lnTo>
                  <a:lnTo>
                    <a:pt x="1748" y="982"/>
                  </a:lnTo>
                  <a:lnTo>
                    <a:pt x="1752" y="976"/>
                  </a:lnTo>
                  <a:lnTo>
                    <a:pt x="1758" y="972"/>
                  </a:lnTo>
                  <a:lnTo>
                    <a:pt x="1760" y="966"/>
                  </a:lnTo>
                  <a:lnTo>
                    <a:pt x="1760" y="966"/>
                  </a:lnTo>
                  <a:lnTo>
                    <a:pt x="1758" y="962"/>
                  </a:lnTo>
                  <a:lnTo>
                    <a:pt x="1756" y="956"/>
                  </a:lnTo>
                  <a:lnTo>
                    <a:pt x="1748" y="948"/>
                  </a:lnTo>
                  <a:lnTo>
                    <a:pt x="1748" y="948"/>
                  </a:lnTo>
                  <a:lnTo>
                    <a:pt x="1738" y="940"/>
                  </a:lnTo>
                  <a:lnTo>
                    <a:pt x="1730" y="934"/>
                  </a:lnTo>
                  <a:lnTo>
                    <a:pt x="1730" y="934"/>
                  </a:lnTo>
                  <a:lnTo>
                    <a:pt x="1720" y="932"/>
                  </a:lnTo>
                  <a:lnTo>
                    <a:pt x="1710" y="928"/>
                  </a:lnTo>
                  <a:lnTo>
                    <a:pt x="1710" y="928"/>
                  </a:lnTo>
                  <a:lnTo>
                    <a:pt x="1706" y="924"/>
                  </a:lnTo>
                  <a:lnTo>
                    <a:pt x="1702" y="918"/>
                  </a:lnTo>
                  <a:lnTo>
                    <a:pt x="1702" y="918"/>
                  </a:lnTo>
                  <a:lnTo>
                    <a:pt x="1702" y="904"/>
                  </a:lnTo>
                  <a:lnTo>
                    <a:pt x="1706" y="886"/>
                  </a:lnTo>
                  <a:lnTo>
                    <a:pt x="1710" y="870"/>
                  </a:lnTo>
                  <a:lnTo>
                    <a:pt x="1716" y="858"/>
                  </a:lnTo>
                  <a:lnTo>
                    <a:pt x="1716" y="858"/>
                  </a:lnTo>
                  <a:lnTo>
                    <a:pt x="1720" y="852"/>
                  </a:lnTo>
                  <a:lnTo>
                    <a:pt x="1724" y="848"/>
                  </a:lnTo>
                  <a:lnTo>
                    <a:pt x="1734" y="838"/>
                  </a:lnTo>
                  <a:lnTo>
                    <a:pt x="1734" y="838"/>
                  </a:lnTo>
                  <a:lnTo>
                    <a:pt x="1746" y="818"/>
                  </a:lnTo>
                  <a:lnTo>
                    <a:pt x="1752" y="808"/>
                  </a:lnTo>
                  <a:lnTo>
                    <a:pt x="1760" y="800"/>
                  </a:lnTo>
                  <a:lnTo>
                    <a:pt x="1760" y="800"/>
                  </a:lnTo>
                  <a:lnTo>
                    <a:pt x="1766" y="796"/>
                  </a:lnTo>
                  <a:lnTo>
                    <a:pt x="1776" y="790"/>
                  </a:lnTo>
                  <a:lnTo>
                    <a:pt x="1792" y="780"/>
                  </a:lnTo>
                  <a:lnTo>
                    <a:pt x="1792" y="780"/>
                  </a:lnTo>
                  <a:lnTo>
                    <a:pt x="1800" y="770"/>
                  </a:lnTo>
                  <a:lnTo>
                    <a:pt x="1808" y="760"/>
                  </a:lnTo>
                  <a:lnTo>
                    <a:pt x="1808" y="760"/>
                  </a:lnTo>
                  <a:lnTo>
                    <a:pt x="1814" y="750"/>
                  </a:lnTo>
                  <a:lnTo>
                    <a:pt x="1820" y="740"/>
                  </a:lnTo>
                  <a:lnTo>
                    <a:pt x="1820" y="740"/>
                  </a:lnTo>
                  <a:lnTo>
                    <a:pt x="1820" y="732"/>
                  </a:lnTo>
                  <a:lnTo>
                    <a:pt x="1822" y="724"/>
                  </a:lnTo>
                  <a:lnTo>
                    <a:pt x="1822" y="724"/>
                  </a:lnTo>
                  <a:lnTo>
                    <a:pt x="1828" y="714"/>
                  </a:lnTo>
                  <a:lnTo>
                    <a:pt x="1838" y="704"/>
                  </a:lnTo>
                  <a:lnTo>
                    <a:pt x="1848" y="694"/>
                  </a:lnTo>
                  <a:lnTo>
                    <a:pt x="1856" y="686"/>
                  </a:lnTo>
                  <a:lnTo>
                    <a:pt x="1856" y="686"/>
                  </a:lnTo>
                  <a:lnTo>
                    <a:pt x="1864" y="670"/>
                  </a:lnTo>
                  <a:lnTo>
                    <a:pt x="1874" y="652"/>
                  </a:lnTo>
                  <a:lnTo>
                    <a:pt x="1874" y="652"/>
                  </a:lnTo>
                  <a:lnTo>
                    <a:pt x="1882" y="638"/>
                  </a:lnTo>
                  <a:lnTo>
                    <a:pt x="1888" y="626"/>
                  </a:lnTo>
                  <a:lnTo>
                    <a:pt x="1888" y="626"/>
                  </a:lnTo>
                  <a:lnTo>
                    <a:pt x="1910" y="600"/>
                  </a:lnTo>
                  <a:lnTo>
                    <a:pt x="1930" y="574"/>
                  </a:lnTo>
                  <a:lnTo>
                    <a:pt x="1930" y="574"/>
                  </a:lnTo>
                  <a:lnTo>
                    <a:pt x="1938" y="566"/>
                  </a:lnTo>
                  <a:lnTo>
                    <a:pt x="1942" y="556"/>
                  </a:lnTo>
                  <a:lnTo>
                    <a:pt x="1942" y="556"/>
                  </a:lnTo>
                  <a:lnTo>
                    <a:pt x="1942" y="546"/>
                  </a:lnTo>
                  <a:lnTo>
                    <a:pt x="1940" y="536"/>
                  </a:lnTo>
                  <a:lnTo>
                    <a:pt x="1938" y="524"/>
                  </a:lnTo>
                  <a:lnTo>
                    <a:pt x="1934" y="516"/>
                  </a:lnTo>
                  <a:lnTo>
                    <a:pt x="1934" y="516"/>
                  </a:lnTo>
                  <a:lnTo>
                    <a:pt x="1928" y="506"/>
                  </a:lnTo>
                  <a:lnTo>
                    <a:pt x="1918" y="498"/>
                  </a:lnTo>
                  <a:lnTo>
                    <a:pt x="1900" y="480"/>
                  </a:lnTo>
                  <a:lnTo>
                    <a:pt x="1900" y="480"/>
                  </a:lnTo>
                  <a:lnTo>
                    <a:pt x="1890" y="468"/>
                  </a:lnTo>
                  <a:lnTo>
                    <a:pt x="1880" y="448"/>
                  </a:lnTo>
                  <a:lnTo>
                    <a:pt x="1876" y="422"/>
                  </a:lnTo>
                  <a:lnTo>
                    <a:pt x="1630" y="370"/>
                  </a:lnTo>
                  <a:lnTo>
                    <a:pt x="1630" y="370"/>
                  </a:lnTo>
                  <a:lnTo>
                    <a:pt x="1606" y="362"/>
                  </a:lnTo>
                  <a:lnTo>
                    <a:pt x="1552" y="346"/>
                  </a:lnTo>
                  <a:lnTo>
                    <a:pt x="1520" y="336"/>
                  </a:lnTo>
                  <a:lnTo>
                    <a:pt x="1488" y="330"/>
                  </a:lnTo>
                  <a:lnTo>
                    <a:pt x="1460" y="326"/>
                  </a:lnTo>
                  <a:lnTo>
                    <a:pt x="1448" y="324"/>
                  </a:lnTo>
                  <a:lnTo>
                    <a:pt x="1436" y="326"/>
                  </a:lnTo>
                  <a:lnTo>
                    <a:pt x="1436" y="326"/>
                  </a:lnTo>
                  <a:lnTo>
                    <a:pt x="1432" y="328"/>
                  </a:lnTo>
                  <a:lnTo>
                    <a:pt x="1426" y="332"/>
                  </a:lnTo>
                  <a:lnTo>
                    <a:pt x="1422" y="334"/>
                  </a:lnTo>
                  <a:lnTo>
                    <a:pt x="1416" y="336"/>
                  </a:lnTo>
                  <a:lnTo>
                    <a:pt x="1416" y="336"/>
                  </a:lnTo>
                  <a:lnTo>
                    <a:pt x="1406" y="336"/>
                  </a:lnTo>
                  <a:lnTo>
                    <a:pt x="1396" y="334"/>
                  </a:lnTo>
                  <a:lnTo>
                    <a:pt x="1396" y="334"/>
                  </a:lnTo>
                  <a:lnTo>
                    <a:pt x="1386" y="332"/>
                  </a:lnTo>
                  <a:lnTo>
                    <a:pt x="1374" y="328"/>
                  </a:lnTo>
                  <a:lnTo>
                    <a:pt x="1374" y="328"/>
                  </a:lnTo>
                  <a:lnTo>
                    <a:pt x="1364" y="326"/>
                  </a:lnTo>
                  <a:lnTo>
                    <a:pt x="1352" y="326"/>
                  </a:lnTo>
                  <a:lnTo>
                    <a:pt x="1340" y="326"/>
                  </a:lnTo>
                  <a:lnTo>
                    <a:pt x="1330" y="326"/>
                  </a:lnTo>
                  <a:lnTo>
                    <a:pt x="1330" y="326"/>
                  </a:lnTo>
                  <a:lnTo>
                    <a:pt x="1322" y="322"/>
                  </a:lnTo>
                  <a:lnTo>
                    <a:pt x="1314" y="320"/>
                  </a:lnTo>
                  <a:lnTo>
                    <a:pt x="1314" y="320"/>
                  </a:lnTo>
                  <a:lnTo>
                    <a:pt x="1310" y="322"/>
                  </a:lnTo>
                  <a:lnTo>
                    <a:pt x="1304" y="326"/>
                  </a:lnTo>
                  <a:lnTo>
                    <a:pt x="1300" y="328"/>
                  </a:lnTo>
                  <a:lnTo>
                    <a:pt x="1296" y="332"/>
                  </a:lnTo>
                  <a:lnTo>
                    <a:pt x="1296" y="332"/>
                  </a:lnTo>
                  <a:lnTo>
                    <a:pt x="1282" y="332"/>
                  </a:lnTo>
                  <a:lnTo>
                    <a:pt x="1264" y="332"/>
                  </a:lnTo>
                  <a:lnTo>
                    <a:pt x="1248" y="330"/>
                  </a:lnTo>
                  <a:lnTo>
                    <a:pt x="1234" y="330"/>
                  </a:lnTo>
                  <a:lnTo>
                    <a:pt x="1234" y="330"/>
                  </a:lnTo>
                  <a:lnTo>
                    <a:pt x="1194" y="334"/>
                  </a:lnTo>
                  <a:lnTo>
                    <a:pt x="1194" y="334"/>
                  </a:lnTo>
                  <a:lnTo>
                    <a:pt x="1174" y="338"/>
                  </a:lnTo>
                  <a:lnTo>
                    <a:pt x="1164" y="342"/>
                  </a:lnTo>
                  <a:lnTo>
                    <a:pt x="1156" y="342"/>
                  </a:lnTo>
                  <a:lnTo>
                    <a:pt x="1156" y="342"/>
                  </a:lnTo>
                  <a:lnTo>
                    <a:pt x="1134" y="340"/>
                  </a:lnTo>
                  <a:lnTo>
                    <a:pt x="1122" y="338"/>
                  </a:lnTo>
                  <a:lnTo>
                    <a:pt x="1112" y="334"/>
                  </a:lnTo>
                  <a:lnTo>
                    <a:pt x="1106" y="332"/>
                  </a:lnTo>
                  <a:lnTo>
                    <a:pt x="1096" y="326"/>
                  </a:lnTo>
                  <a:lnTo>
                    <a:pt x="1088" y="324"/>
                  </a:lnTo>
                  <a:lnTo>
                    <a:pt x="1074" y="322"/>
                  </a:lnTo>
                  <a:lnTo>
                    <a:pt x="1074" y="322"/>
                  </a:lnTo>
                  <a:lnTo>
                    <a:pt x="1064" y="324"/>
                  </a:lnTo>
                  <a:lnTo>
                    <a:pt x="1052" y="328"/>
                  </a:lnTo>
                  <a:lnTo>
                    <a:pt x="1036" y="330"/>
                  </a:lnTo>
                  <a:lnTo>
                    <a:pt x="1016" y="332"/>
                  </a:lnTo>
                  <a:lnTo>
                    <a:pt x="1016" y="332"/>
                  </a:lnTo>
                  <a:lnTo>
                    <a:pt x="1012" y="330"/>
                  </a:lnTo>
                  <a:lnTo>
                    <a:pt x="1008" y="328"/>
                  </a:lnTo>
                  <a:lnTo>
                    <a:pt x="1002" y="324"/>
                  </a:lnTo>
                  <a:lnTo>
                    <a:pt x="998" y="324"/>
                  </a:lnTo>
                  <a:lnTo>
                    <a:pt x="998" y="324"/>
                  </a:lnTo>
                  <a:lnTo>
                    <a:pt x="988" y="324"/>
                  </a:lnTo>
                  <a:lnTo>
                    <a:pt x="978" y="326"/>
                  </a:lnTo>
                  <a:lnTo>
                    <a:pt x="966" y="328"/>
                  </a:lnTo>
                  <a:lnTo>
                    <a:pt x="962" y="328"/>
                  </a:lnTo>
                  <a:lnTo>
                    <a:pt x="958" y="326"/>
                  </a:lnTo>
                  <a:lnTo>
                    <a:pt x="958" y="326"/>
                  </a:lnTo>
                  <a:lnTo>
                    <a:pt x="956" y="322"/>
                  </a:lnTo>
                  <a:lnTo>
                    <a:pt x="956" y="316"/>
                  </a:lnTo>
                  <a:lnTo>
                    <a:pt x="956" y="310"/>
                  </a:lnTo>
                  <a:lnTo>
                    <a:pt x="954" y="306"/>
                  </a:lnTo>
                  <a:lnTo>
                    <a:pt x="954" y="306"/>
                  </a:lnTo>
                  <a:lnTo>
                    <a:pt x="950" y="302"/>
                  </a:lnTo>
                  <a:lnTo>
                    <a:pt x="944" y="298"/>
                  </a:lnTo>
                  <a:lnTo>
                    <a:pt x="934" y="292"/>
                  </a:lnTo>
                  <a:lnTo>
                    <a:pt x="934" y="292"/>
                  </a:lnTo>
                  <a:lnTo>
                    <a:pt x="924" y="290"/>
                  </a:lnTo>
                  <a:lnTo>
                    <a:pt x="914" y="288"/>
                  </a:lnTo>
                  <a:lnTo>
                    <a:pt x="914" y="288"/>
                  </a:lnTo>
                  <a:lnTo>
                    <a:pt x="904" y="282"/>
                  </a:lnTo>
                  <a:lnTo>
                    <a:pt x="894" y="276"/>
                  </a:lnTo>
                  <a:lnTo>
                    <a:pt x="894" y="276"/>
                  </a:lnTo>
                  <a:lnTo>
                    <a:pt x="886" y="276"/>
                  </a:lnTo>
                  <a:lnTo>
                    <a:pt x="878" y="276"/>
                  </a:lnTo>
                  <a:lnTo>
                    <a:pt x="860" y="274"/>
                  </a:lnTo>
                  <a:lnTo>
                    <a:pt x="860" y="274"/>
                  </a:lnTo>
                  <a:lnTo>
                    <a:pt x="850" y="270"/>
                  </a:lnTo>
                  <a:lnTo>
                    <a:pt x="842" y="268"/>
                  </a:lnTo>
                  <a:lnTo>
                    <a:pt x="842" y="268"/>
                  </a:lnTo>
                  <a:lnTo>
                    <a:pt x="832" y="266"/>
                  </a:lnTo>
                  <a:lnTo>
                    <a:pt x="822" y="268"/>
                  </a:lnTo>
                  <a:lnTo>
                    <a:pt x="822" y="268"/>
                  </a:lnTo>
                  <a:lnTo>
                    <a:pt x="812" y="272"/>
                  </a:lnTo>
                  <a:lnTo>
                    <a:pt x="802" y="278"/>
                  </a:lnTo>
                  <a:lnTo>
                    <a:pt x="802" y="278"/>
                  </a:lnTo>
                  <a:lnTo>
                    <a:pt x="782" y="282"/>
                  </a:lnTo>
                  <a:lnTo>
                    <a:pt x="782" y="282"/>
                  </a:lnTo>
                  <a:lnTo>
                    <a:pt x="744" y="286"/>
                  </a:lnTo>
                  <a:lnTo>
                    <a:pt x="724" y="284"/>
                  </a:lnTo>
                  <a:lnTo>
                    <a:pt x="724" y="284"/>
                  </a:lnTo>
                  <a:lnTo>
                    <a:pt x="716" y="278"/>
                  </a:lnTo>
                  <a:lnTo>
                    <a:pt x="704" y="270"/>
                  </a:lnTo>
                  <a:lnTo>
                    <a:pt x="704" y="270"/>
                  </a:lnTo>
                  <a:lnTo>
                    <a:pt x="694" y="270"/>
                  </a:lnTo>
                  <a:lnTo>
                    <a:pt x="674" y="256"/>
                  </a:lnTo>
                  <a:lnTo>
                    <a:pt x="674" y="256"/>
                  </a:lnTo>
                  <a:lnTo>
                    <a:pt x="660" y="252"/>
                  </a:lnTo>
                  <a:lnTo>
                    <a:pt x="650" y="246"/>
                  </a:lnTo>
                  <a:lnTo>
                    <a:pt x="644" y="242"/>
                  </a:lnTo>
                  <a:lnTo>
                    <a:pt x="644" y="242"/>
                  </a:lnTo>
                  <a:lnTo>
                    <a:pt x="638" y="238"/>
                  </a:lnTo>
                  <a:lnTo>
                    <a:pt x="636" y="232"/>
                  </a:lnTo>
                  <a:lnTo>
                    <a:pt x="636" y="232"/>
                  </a:lnTo>
                  <a:lnTo>
                    <a:pt x="634" y="220"/>
                  </a:lnTo>
                  <a:lnTo>
                    <a:pt x="636" y="206"/>
                  </a:lnTo>
                  <a:lnTo>
                    <a:pt x="640" y="172"/>
                  </a:lnTo>
                  <a:lnTo>
                    <a:pt x="648" y="132"/>
                  </a:lnTo>
                  <a:lnTo>
                    <a:pt x="648" y="132"/>
                  </a:lnTo>
                  <a:lnTo>
                    <a:pt x="644" y="114"/>
                  </a:lnTo>
                  <a:lnTo>
                    <a:pt x="642" y="102"/>
                  </a:lnTo>
                  <a:lnTo>
                    <a:pt x="638" y="92"/>
                  </a:lnTo>
                  <a:lnTo>
                    <a:pt x="638" y="92"/>
                  </a:lnTo>
                  <a:lnTo>
                    <a:pt x="634" y="88"/>
                  </a:lnTo>
                  <a:lnTo>
                    <a:pt x="628" y="82"/>
                  </a:lnTo>
                  <a:lnTo>
                    <a:pt x="616" y="74"/>
                  </a:lnTo>
                  <a:lnTo>
                    <a:pt x="616" y="74"/>
                  </a:lnTo>
                  <a:lnTo>
                    <a:pt x="612" y="64"/>
                  </a:lnTo>
                  <a:lnTo>
                    <a:pt x="608" y="58"/>
                  </a:lnTo>
                  <a:lnTo>
                    <a:pt x="606" y="54"/>
                  </a:lnTo>
                  <a:lnTo>
                    <a:pt x="606" y="54"/>
                  </a:lnTo>
                  <a:lnTo>
                    <a:pt x="598" y="50"/>
                  </a:lnTo>
                  <a:lnTo>
                    <a:pt x="590" y="48"/>
                  </a:lnTo>
                  <a:lnTo>
                    <a:pt x="590" y="48"/>
                  </a:lnTo>
                  <a:lnTo>
                    <a:pt x="586" y="50"/>
                  </a:lnTo>
                  <a:lnTo>
                    <a:pt x="582" y="54"/>
                  </a:lnTo>
                  <a:lnTo>
                    <a:pt x="576" y="56"/>
                  </a:lnTo>
                  <a:lnTo>
                    <a:pt x="572" y="58"/>
                  </a:lnTo>
                  <a:lnTo>
                    <a:pt x="572" y="58"/>
                  </a:lnTo>
                  <a:lnTo>
                    <a:pt x="566" y="56"/>
                  </a:lnTo>
                  <a:lnTo>
                    <a:pt x="560" y="54"/>
                  </a:lnTo>
                  <a:lnTo>
                    <a:pt x="552" y="48"/>
                  </a:lnTo>
                  <a:lnTo>
                    <a:pt x="550" y="46"/>
                  </a:lnTo>
                  <a:lnTo>
                    <a:pt x="538" y="30"/>
                  </a:lnTo>
                  <a:lnTo>
                    <a:pt x="538" y="30"/>
                  </a:lnTo>
                  <a:lnTo>
                    <a:pt x="530" y="22"/>
                  </a:lnTo>
                  <a:lnTo>
                    <a:pt x="524" y="18"/>
                  </a:lnTo>
                  <a:lnTo>
                    <a:pt x="520" y="14"/>
                  </a:lnTo>
                  <a:lnTo>
                    <a:pt x="520" y="14"/>
                  </a:lnTo>
                  <a:lnTo>
                    <a:pt x="514" y="14"/>
                  </a:lnTo>
                  <a:lnTo>
                    <a:pt x="508" y="16"/>
                  </a:lnTo>
                  <a:lnTo>
                    <a:pt x="498" y="20"/>
                  </a:lnTo>
                  <a:lnTo>
                    <a:pt x="498" y="20"/>
                  </a:lnTo>
                  <a:lnTo>
                    <a:pt x="488" y="20"/>
                  </a:lnTo>
                  <a:lnTo>
                    <a:pt x="484" y="20"/>
                  </a:lnTo>
                  <a:lnTo>
                    <a:pt x="480" y="18"/>
                  </a:lnTo>
                  <a:lnTo>
                    <a:pt x="480" y="18"/>
                  </a:lnTo>
                  <a:lnTo>
                    <a:pt x="476" y="14"/>
                  </a:lnTo>
                  <a:lnTo>
                    <a:pt x="476" y="10"/>
                  </a:lnTo>
                  <a:lnTo>
                    <a:pt x="474" y="8"/>
                  </a:lnTo>
                  <a:lnTo>
                    <a:pt x="474" y="8"/>
                  </a:lnTo>
                  <a:lnTo>
                    <a:pt x="470" y="10"/>
                  </a:lnTo>
                  <a:lnTo>
                    <a:pt x="466" y="12"/>
                  </a:lnTo>
                  <a:lnTo>
                    <a:pt x="460" y="16"/>
                  </a:lnTo>
                  <a:lnTo>
                    <a:pt x="456" y="16"/>
                  </a:lnTo>
                  <a:lnTo>
                    <a:pt x="456" y="16"/>
                  </a:lnTo>
                  <a:lnTo>
                    <a:pt x="452" y="12"/>
                  </a:lnTo>
                  <a:lnTo>
                    <a:pt x="448" y="6"/>
                  </a:lnTo>
                  <a:lnTo>
                    <a:pt x="442" y="2"/>
                  </a:lnTo>
                  <a:lnTo>
                    <a:pt x="440" y="0"/>
                  </a:lnTo>
                  <a:lnTo>
                    <a:pt x="438" y="0"/>
                  </a:lnTo>
                  <a:lnTo>
                    <a:pt x="438" y="0"/>
                  </a:lnTo>
                  <a:lnTo>
                    <a:pt x="434" y="4"/>
                  </a:lnTo>
                  <a:lnTo>
                    <a:pt x="432" y="10"/>
                  </a:lnTo>
                  <a:lnTo>
                    <a:pt x="430" y="20"/>
                  </a:lnTo>
                  <a:lnTo>
                    <a:pt x="430" y="20"/>
                  </a:lnTo>
                  <a:lnTo>
                    <a:pt x="428" y="36"/>
                  </a:lnTo>
                  <a:lnTo>
                    <a:pt x="426" y="50"/>
                  </a:lnTo>
                  <a:lnTo>
                    <a:pt x="422" y="60"/>
                  </a:lnTo>
                  <a:lnTo>
                    <a:pt x="422" y="60"/>
                  </a:lnTo>
                  <a:lnTo>
                    <a:pt x="420" y="64"/>
                  </a:lnTo>
                  <a:lnTo>
                    <a:pt x="414" y="70"/>
                  </a:lnTo>
                  <a:lnTo>
                    <a:pt x="408" y="74"/>
                  </a:lnTo>
                  <a:lnTo>
                    <a:pt x="406" y="78"/>
                  </a:lnTo>
                  <a:lnTo>
                    <a:pt x="406" y="78"/>
                  </a:lnTo>
                  <a:lnTo>
                    <a:pt x="408" y="82"/>
                  </a:lnTo>
                  <a:lnTo>
                    <a:pt x="408" y="82"/>
                  </a:lnTo>
                  <a:lnTo>
                    <a:pt x="406" y="92"/>
                  </a:lnTo>
                  <a:lnTo>
                    <a:pt x="404" y="102"/>
                  </a:lnTo>
                  <a:lnTo>
                    <a:pt x="404" y="102"/>
                  </a:lnTo>
                  <a:lnTo>
                    <a:pt x="400" y="110"/>
                  </a:lnTo>
                  <a:lnTo>
                    <a:pt x="394" y="120"/>
                  </a:lnTo>
                  <a:lnTo>
                    <a:pt x="394" y="120"/>
                  </a:lnTo>
                  <a:lnTo>
                    <a:pt x="394" y="130"/>
                  </a:lnTo>
                  <a:lnTo>
                    <a:pt x="396" y="140"/>
                  </a:lnTo>
                  <a:lnTo>
                    <a:pt x="396" y="140"/>
                  </a:lnTo>
                  <a:lnTo>
                    <a:pt x="400" y="148"/>
                  </a:lnTo>
                  <a:lnTo>
                    <a:pt x="402" y="154"/>
                  </a:lnTo>
                  <a:lnTo>
                    <a:pt x="402" y="154"/>
                  </a:lnTo>
                  <a:lnTo>
                    <a:pt x="400" y="158"/>
                  </a:lnTo>
                  <a:lnTo>
                    <a:pt x="396" y="164"/>
                  </a:lnTo>
                  <a:lnTo>
                    <a:pt x="388" y="172"/>
                  </a:lnTo>
                  <a:lnTo>
                    <a:pt x="388" y="172"/>
                  </a:lnTo>
                  <a:lnTo>
                    <a:pt x="380" y="182"/>
                  </a:lnTo>
                  <a:lnTo>
                    <a:pt x="378" y="188"/>
                  </a:lnTo>
                  <a:lnTo>
                    <a:pt x="378" y="194"/>
                  </a:lnTo>
                  <a:lnTo>
                    <a:pt x="378" y="194"/>
                  </a:lnTo>
                  <a:lnTo>
                    <a:pt x="380" y="198"/>
                  </a:lnTo>
                  <a:lnTo>
                    <a:pt x="386" y="204"/>
                  </a:lnTo>
                  <a:lnTo>
                    <a:pt x="390" y="208"/>
                  </a:lnTo>
                  <a:lnTo>
                    <a:pt x="392" y="210"/>
                  </a:lnTo>
                  <a:lnTo>
                    <a:pt x="390" y="212"/>
                  </a:lnTo>
                  <a:lnTo>
                    <a:pt x="390" y="212"/>
                  </a:lnTo>
                  <a:lnTo>
                    <a:pt x="388" y="216"/>
                  </a:lnTo>
                  <a:lnTo>
                    <a:pt x="382" y="218"/>
                  </a:lnTo>
                  <a:lnTo>
                    <a:pt x="372" y="222"/>
                  </a:lnTo>
                  <a:lnTo>
                    <a:pt x="372" y="222"/>
                  </a:lnTo>
                  <a:lnTo>
                    <a:pt x="370" y="226"/>
                  </a:lnTo>
                  <a:lnTo>
                    <a:pt x="370" y="230"/>
                  </a:lnTo>
                  <a:lnTo>
                    <a:pt x="370" y="238"/>
                  </a:lnTo>
                  <a:lnTo>
                    <a:pt x="370" y="238"/>
                  </a:lnTo>
                  <a:lnTo>
                    <a:pt x="366" y="246"/>
                  </a:lnTo>
                  <a:lnTo>
                    <a:pt x="360" y="256"/>
                  </a:lnTo>
                  <a:lnTo>
                    <a:pt x="360" y="256"/>
                  </a:lnTo>
                  <a:lnTo>
                    <a:pt x="358" y="262"/>
                  </a:lnTo>
                  <a:lnTo>
                    <a:pt x="358" y="262"/>
                  </a:lnTo>
                  <a:lnTo>
                    <a:pt x="354" y="272"/>
                  </a:lnTo>
                  <a:lnTo>
                    <a:pt x="350" y="282"/>
                  </a:lnTo>
                  <a:lnTo>
                    <a:pt x="350" y="282"/>
                  </a:lnTo>
                  <a:lnTo>
                    <a:pt x="348" y="292"/>
                  </a:lnTo>
                  <a:lnTo>
                    <a:pt x="346" y="302"/>
                  </a:lnTo>
                  <a:lnTo>
                    <a:pt x="346" y="302"/>
                  </a:lnTo>
                  <a:lnTo>
                    <a:pt x="342" y="310"/>
                  </a:lnTo>
                  <a:lnTo>
                    <a:pt x="336" y="318"/>
                  </a:lnTo>
                  <a:lnTo>
                    <a:pt x="324" y="334"/>
                  </a:lnTo>
                  <a:lnTo>
                    <a:pt x="324" y="334"/>
                  </a:lnTo>
                  <a:lnTo>
                    <a:pt x="322" y="344"/>
                  </a:lnTo>
                  <a:lnTo>
                    <a:pt x="320" y="354"/>
                  </a:lnTo>
                  <a:lnTo>
                    <a:pt x="320" y="354"/>
                  </a:lnTo>
                  <a:lnTo>
                    <a:pt x="312" y="366"/>
                  </a:lnTo>
                  <a:lnTo>
                    <a:pt x="304" y="382"/>
                  </a:lnTo>
                  <a:lnTo>
                    <a:pt x="296" y="398"/>
                  </a:lnTo>
                  <a:lnTo>
                    <a:pt x="290" y="410"/>
                  </a:lnTo>
                  <a:lnTo>
                    <a:pt x="290" y="410"/>
                  </a:lnTo>
                  <a:lnTo>
                    <a:pt x="286" y="430"/>
                  </a:lnTo>
                  <a:lnTo>
                    <a:pt x="282" y="448"/>
                  </a:lnTo>
                  <a:lnTo>
                    <a:pt x="282" y="448"/>
                  </a:lnTo>
                  <a:lnTo>
                    <a:pt x="272" y="468"/>
                  </a:lnTo>
                  <a:lnTo>
                    <a:pt x="268" y="478"/>
                  </a:lnTo>
                  <a:lnTo>
                    <a:pt x="264" y="488"/>
                  </a:lnTo>
                  <a:lnTo>
                    <a:pt x="264" y="488"/>
                  </a:lnTo>
                  <a:lnTo>
                    <a:pt x="266" y="498"/>
                  </a:lnTo>
                  <a:lnTo>
                    <a:pt x="268" y="508"/>
                  </a:lnTo>
                  <a:lnTo>
                    <a:pt x="268" y="508"/>
                  </a:lnTo>
                  <a:lnTo>
                    <a:pt x="266" y="516"/>
                  </a:lnTo>
                  <a:lnTo>
                    <a:pt x="266" y="516"/>
                  </a:lnTo>
                  <a:lnTo>
                    <a:pt x="260" y="520"/>
                  </a:lnTo>
                  <a:lnTo>
                    <a:pt x="254" y="526"/>
                  </a:lnTo>
                  <a:lnTo>
                    <a:pt x="254" y="526"/>
                  </a:lnTo>
                  <a:lnTo>
                    <a:pt x="248" y="534"/>
                  </a:lnTo>
                  <a:lnTo>
                    <a:pt x="242" y="544"/>
                  </a:lnTo>
                  <a:lnTo>
                    <a:pt x="242" y="544"/>
                  </a:lnTo>
                  <a:lnTo>
                    <a:pt x="236" y="564"/>
                  </a:lnTo>
                  <a:lnTo>
                    <a:pt x="230" y="584"/>
                  </a:lnTo>
                  <a:lnTo>
                    <a:pt x="230" y="584"/>
                  </a:lnTo>
                  <a:lnTo>
                    <a:pt x="212" y="634"/>
                  </a:lnTo>
                  <a:lnTo>
                    <a:pt x="192" y="684"/>
                  </a:lnTo>
                  <a:lnTo>
                    <a:pt x="192" y="684"/>
                  </a:lnTo>
                  <a:lnTo>
                    <a:pt x="180" y="704"/>
                  </a:lnTo>
                  <a:lnTo>
                    <a:pt x="180" y="704"/>
                  </a:lnTo>
                  <a:lnTo>
                    <a:pt x="174" y="714"/>
                  </a:lnTo>
                  <a:lnTo>
                    <a:pt x="174" y="720"/>
                  </a:lnTo>
                  <a:lnTo>
                    <a:pt x="174" y="724"/>
                  </a:lnTo>
                  <a:lnTo>
                    <a:pt x="174" y="724"/>
                  </a:lnTo>
                  <a:lnTo>
                    <a:pt x="176" y="724"/>
                  </a:lnTo>
                  <a:lnTo>
                    <a:pt x="178" y="724"/>
                  </a:lnTo>
                  <a:lnTo>
                    <a:pt x="184" y="720"/>
                  </a:lnTo>
                  <a:lnTo>
                    <a:pt x="190" y="716"/>
                  </a:lnTo>
                  <a:lnTo>
                    <a:pt x="192" y="716"/>
                  </a:lnTo>
                  <a:lnTo>
                    <a:pt x="194" y="716"/>
                  </a:lnTo>
                  <a:lnTo>
                    <a:pt x="194" y="716"/>
                  </a:lnTo>
                  <a:lnTo>
                    <a:pt x="196" y="720"/>
                  </a:lnTo>
                  <a:lnTo>
                    <a:pt x="198" y="730"/>
                  </a:lnTo>
                  <a:lnTo>
                    <a:pt x="196" y="744"/>
                  </a:lnTo>
                  <a:lnTo>
                    <a:pt x="196" y="744"/>
                  </a:lnTo>
                  <a:lnTo>
                    <a:pt x="192" y="744"/>
                  </a:lnTo>
                  <a:lnTo>
                    <a:pt x="186" y="744"/>
                  </a:lnTo>
                  <a:lnTo>
                    <a:pt x="180" y="744"/>
                  </a:lnTo>
                  <a:lnTo>
                    <a:pt x="176" y="744"/>
                  </a:lnTo>
                  <a:lnTo>
                    <a:pt x="176" y="744"/>
                  </a:lnTo>
                  <a:lnTo>
                    <a:pt x="172" y="744"/>
                  </a:lnTo>
                  <a:lnTo>
                    <a:pt x="166" y="742"/>
                  </a:lnTo>
                  <a:lnTo>
                    <a:pt x="162" y="740"/>
                  </a:lnTo>
                  <a:lnTo>
                    <a:pt x="160" y="742"/>
                  </a:lnTo>
                  <a:lnTo>
                    <a:pt x="160" y="742"/>
                  </a:lnTo>
                  <a:lnTo>
                    <a:pt x="146" y="760"/>
                  </a:lnTo>
                  <a:lnTo>
                    <a:pt x="136" y="780"/>
                  </a:lnTo>
                  <a:lnTo>
                    <a:pt x="136" y="780"/>
                  </a:lnTo>
                  <a:lnTo>
                    <a:pt x="130" y="790"/>
                  </a:lnTo>
                  <a:lnTo>
                    <a:pt x="128" y="796"/>
                  </a:lnTo>
                  <a:lnTo>
                    <a:pt x="128" y="798"/>
                  </a:lnTo>
                  <a:lnTo>
                    <a:pt x="128" y="800"/>
                  </a:lnTo>
                  <a:lnTo>
                    <a:pt x="128" y="800"/>
                  </a:lnTo>
                  <a:lnTo>
                    <a:pt x="134" y="804"/>
                  </a:lnTo>
                  <a:lnTo>
                    <a:pt x="140" y="806"/>
                  </a:lnTo>
                  <a:lnTo>
                    <a:pt x="146" y="806"/>
                  </a:lnTo>
                  <a:lnTo>
                    <a:pt x="146" y="806"/>
                  </a:lnTo>
                  <a:lnTo>
                    <a:pt x="152" y="808"/>
                  </a:lnTo>
                  <a:lnTo>
                    <a:pt x="158" y="812"/>
                  </a:lnTo>
                  <a:lnTo>
                    <a:pt x="158" y="814"/>
                  </a:lnTo>
                  <a:lnTo>
                    <a:pt x="154" y="816"/>
                  </a:lnTo>
                  <a:lnTo>
                    <a:pt x="148" y="818"/>
                  </a:lnTo>
                  <a:lnTo>
                    <a:pt x="138" y="820"/>
                  </a:lnTo>
                  <a:lnTo>
                    <a:pt x="138" y="820"/>
                  </a:lnTo>
                  <a:close/>
                </a:path>
              </a:pathLst>
            </a:cu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8" name="Freeform 6"/>
            <p:cNvSpPr>
              <a:spLocks/>
            </p:cNvSpPr>
            <p:nvPr/>
          </p:nvSpPr>
          <p:spPr bwMode="auto">
            <a:xfrm>
              <a:off x="2887" y="1149"/>
              <a:ext cx="1438" cy="2330"/>
            </a:xfrm>
            <a:custGeom>
              <a:avLst/>
              <a:gdLst>
                <a:gd name="T0" fmla="*/ 1438 w 1438"/>
                <a:gd name="T1" fmla="*/ 1570 h 2330"/>
                <a:gd name="T2" fmla="*/ 1394 w 1438"/>
                <a:gd name="T3" fmla="*/ 1496 h 2330"/>
                <a:gd name="T4" fmla="*/ 1356 w 1438"/>
                <a:gd name="T5" fmla="*/ 1506 h 2330"/>
                <a:gd name="T6" fmla="*/ 1342 w 1438"/>
                <a:gd name="T7" fmla="*/ 1542 h 2330"/>
                <a:gd name="T8" fmla="*/ 1296 w 1438"/>
                <a:gd name="T9" fmla="*/ 1534 h 2330"/>
                <a:gd name="T10" fmla="*/ 1266 w 1438"/>
                <a:gd name="T11" fmla="*/ 1526 h 2330"/>
                <a:gd name="T12" fmla="*/ 1218 w 1438"/>
                <a:gd name="T13" fmla="*/ 1522 h 2330"/>
                <a:gd name="T14" fmla="*/ 1176 w 1438"/>
                <a:gd name="T15" fmla="*/ 1514 h 2330"/>
                <a:gd name="T16" fmla="*/ 1116 w 1438"/>
                <a:gd name="T17" fmla="*/ 1524 h 2330"/>
                <a:gd name="T18" fmla="*/ 1062 w 1438"/>
                <a:gd name="T19" fmla="*/ 1522 h 2330"/>
                <a:gd name="T20" fmla="*/ 1054 w 1438"/>
                <a:gd name="T21" fmla="*/ 1546 h 2330"/>
                <a:gd name="T22" fmla="*/ 1028 w 1438"/>
                <a:gd name="T23" fmla="*/ 1530 h 2330"/>
                <a:gd name="T24" fmla="*/ 1020 w 1438"/>
                <a:gd name="T25" fmla="*/ 1492 h 2330"/>
                <a:gd name="T26" fmla="*/ 1010 w 1438"/>
                <a:gd name="T27" fmla="*/ 1452 h 2330"/>
                <a:gd name="T28" fmla="*/ 988 w 1438"/>
                <a:gd name="T29" fmla="*/ 1402 h 2330"/>
                <a:gd name="T30" fmla="*/ 962 w 1438"/>
                <a:gd name="T31" fmla="*/ 1404 h 2330"/>
                <a:gd name="T32" fmla="*/ 942 w 1438"/>
                <a:gd name="T33" fmla="*/ 1366 h 2330"/>
                <a:gd name="T34" fmla="*/ 950 w 1438"/>
                <a:gd name="T35" fmla="*/ 1320 h 2330"/>
                <a:gd name="T36" fmla="*/ 928 w 1438"/>
                <a:gd name="T37" fmla="*/ 1280 h 2330"/>
                <a:gd name="T38" fmla="*/ 908 w 1438"/>
                <a:gd name="T39" fmla="*/ 1158 h 2330"/>
                <a:gd name="T40" fmla="*/ 886 w 1438"/>
                <a:gd name="T41" fmla="*/ 1130 h 2330"/>
                <a:gd name="T42" fmla="*/ 846 w 1438"/>
                <a:gd name="T43" fmla="*/ 1134 h 2330"/>
                <a:gd name="T44" fmla="*/ 786 w 1438"/>
                <a:gd name="T45" fmla="*/ 1160 h 2330"/>
                <a:gd name="T46" fmla="*/ 744 w 1438"/>
                <a:gd name="T47" fmla="*/ 1126 h 2330"/>
                <a:gd name="T48" fmla="*/ 762 w 1438"/>
                <a:gd name="T49" fmla="*/ 1090 h 2330"/>
                <a:gd name="T50" fmla="*/ 760 w 1438"/>
                <a:gd name="T51" fmla="*/ 1060 h 2330"/>
                <a:gd name="T52" fmla="*/ 788 w 1438"/>
                <a:gd name="T53" fmla="*/ 1042 h 2330"/>
                <a:gd name="T54" fmla="*/ 794 w 1438"/>
                <a:gd name="T55" fmla="*/ 998 h 2330"/>
                <a:gd name="T56" fmla="*/ 792 w 1438"/>
                <a:gd name="T57" fmla="*/ 968 h 2330"/>
                <a:gd name="T58" fmla="*/ 788 w 1438"/>
                <a:gd name="T59" fmla="*/ 944 h 2330"/>
                <a:gd name="T60" fmla="*/ 830 w 1438"/>
                <a:gd name="T61" fmla="*/ 866 h 2330"/>
                <a:gd name="T62" fmla="*/ 806 w 1438"/>
                <a:gd name="T63" fmla="*/ 802 h 2330"/>
                <a:gd name="T64" fmla="*/ 792 w 1438"/>
                <a:gd name="T65" fmla="*/ 776 h 2330"/>
                <a:gd name="T66" fmla="*/ 772 w 1438"/>
                <a:gd name="T67" fmla="*/ 772 h 2330"/>
                <a:gd name="T68" fmla="*/ 744 w 1438"/>
                <a:gd name="T69" fmla="*/ 734 h 2330"/>
                <a:gd name="T70" fmla="*/ 744 w 1438"/>
                <a:gd name="T71" fmla="*/ 704 h 2330"/>
                <a:gd name="T72" fmla="*/ 704 w 1438"/>
                <a:gd name="T73" fmla="*/ 646 h 2330"/>
                <a:gd name="T74" fmla="*/ 680 w 1438"/>
                <a:gd name="T75" fmla="*/ 590 h 2330"/>
                <a:gd name="T76" fmla="*/ 648 w 1438"/>
                <a:gd name="T77" fmla="*/ 570 h 2330"/>
                <a:gd name="T78" fmla="*/ 608 w 1438"/>
                <a:gd name="T79" fmla="*/ 518 h 2330"/>
                <a:gd name="T80" fmla="*/ 628 w 1438"/>
                <a:gd name="T81" fmla="*/ 510 h 2330"/>
                <a:gd name="T82" fmla="*/ 618 w 1438"/>
                <a:gd name="T83" fmla="*/ 490 h 2330"/>
                <a:gd name="T84" fmla="*/ 624 w 1438"/>
                <a:gd name="T85" fmla="*/ 450 h 2330"/>
                <a:gd name="T86" fmla="*/ 606 w 1438"/>
                <a:gd name="T87" fmla="*/ 400 h 2330"/>
                <a:gd name="T88" fmla="*/ 436 w 1438"/>
                <a:gd name="T89" fmla="*/ 0 h 2330"/>
                <a:gd name="T90" fmla="*/ 280 w 1438"/>
                <a:gd name="T91" fmla="*/ 760 h 2330"/>
                <a:gd name="T92" fmla="*/ 282 w 1438"/>
                <a:gd name="T93" fmla="*/ 810 h 2330"/>
                <a:gd name="T94" fmla="*/ 274 w 1438"/>
                <a:gd name="T95" fmla="*/ 878 h 2330"/>
                <a:gd name="T96" fmla="*/ 300 w 1438"/>
                <a:gd name="T97" fmla="*/ 956 h 2330"/>
                <a:gd name="T98" fmla="*/ 346 w 1438"/>
                <a:gd name="T99" fmla="*/ 1022 h 2330"/>
                <a:gd name="T100" fmla="*/ 278 w 1438"/>
                <a:gd name="T101" fmla="*/ 1126 h 2330"/>
                <a:gd name="T102" fmla="*/ 226 w 1438"/>
                <a:gd name="T103" fmla="*/ 1200 h 2330"/>
                <a:gd name="T104" fmla="*/ 212 w 1438"/>
                <a:gd name="T105" fmla="*/ 1236 h 2330"/>
                <a:gd name="T106" fmla="*/ 164 w 1438"/>
                <a:gd name="T107" fmla="*/ 1276 h 2330"/>
                <a:gd name="T108" fmla="*/ 120 w 1438"/>
                <a:gd name="T109" fmla="*/ 1334 h 2330"/>
                <a:gd name="T110" fmla="*/ 110 w 1438"/>
                <a:gd name="T111" fmla="*/ 1400 h 2330"/>
                <a:gd name="T112" fmla="*/ 152 w 1438"/>
                <a:gd name="T113" fmla="*/ 1424 h 2330"/>
                <a:gd name="T114" fmla="*/ 156 w 1438"/>
                <a:gd name="T115" fmla="*/ 1452 h 2330"/>
                <a:gd name="T116" fmla="*/ 146 w 1438"/>
                <a:gd name="T117" fmla="*/ 1490 h 2330"/>
                <a:gd name="T118" fmla="*/ 116 w 1438"/>
                <a:gd name="T119" fmla="*/ 1544 h 2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8" h="2330">
                  <a:moveTo>
                    <a:pt x="6" y="2094"/>
                  </a:moveTo>
                  <a:lnTo>
                    <a:pt x="358" y="2166"/>
                  </a:lnTo>
                  <a:lnTo>
                    <a:pt x="658" y="2220"/>
                  </a:lnTo>
                  <a:lnTo>
                    <a:pt x="746" y="2238"/>
                  </a:lnTo>
                  <a:lnTo>
                    <a:pt x="1062" y="2290"/>
                  </a:lnTo>
                  <a:lnTo>
                    <a:pt x="1326" y="2330"/>
                  </a:lnTo>
                  <a:lnTo>
                    <a:pt x="1438" y="1570"/>
                  </a:lnTo>
                  <a:lnTo>
                    <a:pt x="1418" y="1552"/>
                  </a:lnTo>
                  <a:lnTo>
                    <a:pt x="1408" y="1530"/>
                  </a:lnTo>
                  <a:lnTo>
                    <a:pt x="1408" y="1530"/>
                  </a:lnTo>
                  <a:lnTo>
                    <a:pt x="1404" y="1516"/>
                  </a:lnTo>
                  <a:lnTo>
                    <a:pt x="1398" y="1504"/>
                  </a:lnTo>
                  <a:lnTo>
                    <a:pt x="1394" y="1496"/>
                  </a:lnTo>
                  <a:lnTo>
                    <a:pt x="1394" y="1496"/>
                  </a:lnTo>
                  <a:lnTo>
                    <a:pt x="1384" y="1490"/>
                  </a:lnTo>
                  <a:lnTo>
                    <a:pt x="1380" y="1490"/>
                  </a:lnTo>
                  <a:lnTo>
                    <a:pt x="1374" y="1490"/>
                  </a:lnTo>
                  <a:lnTo>
                    <a:pt x="1374" y="1490"/>
                  </a:lnTo>
                  <a:lnTo>
                    <a:pt x="1370" y="1492"/>
                  </a:lnTo>
                  <a:lnTo>
                    <a:pt x="1366" y="1496"/>
                  </a:lnTo>
                  <a:lnTo>
                    <a:pt x="1356" y="1506"/>
                  </a:lnTo>
                  <a:lnTo>
                    <a:pt x="1348" y="1518"/>
                  </a:lnTo>
                  <a:lnTo>
                    <a:pt x="1342" y="1530"/>
                  </a:lnTo>
                  <a:lnTo>
                    <a:pt x="1342" y="1530"/>
                  </a:lnTo>
                  <a:lnTo>
                    <a:pt x="1344" y="1536"/>
                  </a:lnTo>
                  <a:lnTo>
                    <a:pt x="1344" y="1540"/>
                  </a:lnTo>
                  <a:lnTo>
                    <a:pt x="1342" y="1542"/>
                  </a:lnTo>
                  <a:lnTo>
                    <a:pt x="1342" y="1542"/>
                  </a:lnTo>
                  <a:lnTo>
                    <a:pt x="1340" y="1544"/>
                  </a:lnTo>
                  <a:lnTo>
                    <a:pt x="1336" y="1542"/>
                  </a:lnTo>
                  <a:lnTo>
                    <a:pt x="1324" y="1538"/>
                  </a:lnTo>
                  <a:lnTo>
                    <a:pt x="1314" y="1534"/>
                  </a:lnTo>
                  <a:lnTo>
                    <a:pt x="1306" y="1530"/>
                  </a:lnTo>
                  <a:lnTo>
                    <a:pt x="1306" y="1530"/>
                  </a:lnTo>
                  <a:lnTo>
                    <a:pt x="1296" y="1534"/>
                  </a:lnTo>
                  <a:lnTo>
                    <a:pt x="1290" y="1536"/>
                  </a:lnTo>
                  <a:lnTo>
                    <a:pt x="1286" y="1536"/>
                  </a:lnTo>
                  <a:lnTo>
                    <a:pt x="1286" y="1536"/>
                  </a:lnTo>
                  <a:lnTo>
                    <a:pt x="1282" y="1534"/>
                  </a:lnTo>
                  <a:lnTo>
                    <a:pt x="1276" y="1532"/>
                  </a:lnTo>
                  <a:lnTo>
                    <a:pt x="1270" y="1528"/>
                  </a:lnTo>
                  <a:lnTo>
                    <a:pt x="1266" y="1526"/>
                  </a:lnTo>
                  <a:lnTo>
                    <a:pt x="1266" y="1526"/>
                  </a:lnTo>
                  <a:lnTo>
                    <a:pt x="1258" y="1524"/>
                  </a:lnTo>
                  <a:lnTo>
                    <a:pt x="1246" y="1526"/>
                  </a:lnTo>
                  <a:lnTo>
                    <a:pt x="1236" y="1526"/>
                  </a:lnTo>
                  <a:lnTo>
                    <a:pt x="1228" y="1526"/>
                  </a:lnTo>
                  <a:lnTo>
                    <a:pt x="1228" y="1526"/>
                  </a:lnTo>
                  <a:lnTo>
                    <a:pt x="1218" y="1522"/>
                  </a:lnTo>
                  <a:lnTo>
                    <a:pt x="1208" y="1518"/>
                  </a:lnTo>
                  <a:lnTo>
                    <a:pt x="1196" y="1512"/>
                  </a:lnTo>
                  <a:lnTo>
                    <a:pt x="1186" y="1510"/>
                  </a:lnTo>
                  <a:lnTo>
                    <a:pt x="1186" y="1510"/>
                  </a:lnTo>
                  <a:lnTo>
                    <a:pt x="1180" y="1512"/>
                  </a:lnTo>
                  <a:lnTo>
                    <a:pt x="1176" y="1514"/>
                  </a:lnTo>
                  <a:lnTo>
                    <a:pt x="1176" y="1514"/>
                  </a:lnTo>
                  <a:lnTo>
                    <a:pt x="1166" y="1522"/>
                  </a:lnTo>
                  <a:lnTo>
                    <a:pt x="1162" y="1528"/>
                  </a:lnTo>
                  <a:lnTo>
                    <a:pt x="1156" y="1530"/>
                  </a:lnTo>
                  <a:lnTo>
                    <a:pt x="1156" y="1530"/>
                  </a:lnTo>
                  <a:lnTo>
                    <a:pt x="1146" y="1532"/>
                  </a:lnTo>
                  <a:lnTo>
                    <a:pt x="1138" y="1530"/>
                  </a:lnTo>
                  <a:lnTo>
                    <a:pt x="1116" y="1524"/>
                  </a:lnTo>
                  <a:lnTo>
                    <a:pt x="1116" y="1524"/>
                  </a:lnTo>
                  <a:lnTo>
                    <a:pt x="1100" y="1520"/>
                  </a:lnTo>
                  <a:lnTo>
                    <a:pt x="1088" y="1516"/>
                  </a:lnTo>
                  <a:lnTo>
                    <a:pt x="1078" y="1516"/>
                  </a:lnTo>
                  <a:lnTo>
                    <a:pt x="1078" y="1516"/>
                  </a:lnTo>
                  <a:lnTo>
                    <a:pt x="1068" y="1520"/>
                  </a:lnTo>
                  <a:lnTo>
                    <a:pt x="1062" y="1522"/>
                  </a:lnTo>
                  <a:lnTo>
                    <a:pt x="1058" y="1526"/>
                  </a:lnTo>
                  <a:lnTo>
                    <a:pt x="1058" y="1526"/>
                  </a:lnTo>
                  <a:lnTo>
                    <a:pt x="1056" y="1530"/>
                  </a:lnTo>
                  <a:lnTo>
                    <a:pt x="1056" y="1536"/>
                  </a:lnTo>
                  <a:lnTo>
                    <a:pt x="1056" y="1542"/>
                  </a:lnTo>
                  <a:lnTo>
                    <a:pt x="1054" y="1546"/>
                  </a:lnTo>
                  <a:lnTo>
                    <a:pt x="1054" y="1546"/>
                  </a:lnTo>
                  <a:lnTo>
                    <a:pt x="1052" y="1548"/>
                  </a:lnTo>
                  <a:lnTo>
                    <a:pt x="1048" y="1550"/>
                  </a:lnTo>
                  <a:lnTo>
                    <a:pt x="1048" y="1550"/>
                  </a:lnTo>
                  <a:lnTo>
                    <a:pt x="1042" y="1548"/>
                  </a:lnTo>
                  <a:lnTo>
                    <a:pt x="1036" y="1542"/>
                  </a:lnTo>
                  <a:lnTo>
                    <a:pt x="1028" y="1530"/>
                  </a:lnTo>
                  <a:lnTo>
                    <a:pt x="1028" y="1530"/>
                  </a:lnTo>
                  <a:lnTo>
                    <a:pt x="1022" y="1520"/>
                  </a:lnTo>
                  <a:lnTo>
                    <a:pt x="1016" y="1510"/>
                  </a:lnTo>
                  <a:lnTo>
                    <a:pt x="1016" y="1510"/>
                  </a:lnTo>
                  <a:lnTo>
                    <a:pt x="1018" y="1506"/>
                  </a:lnTo>
                  <a:lnTo>
                    <a:pt x="1018" y="1500"/>
                  </a:lnTo>
                  <a:lnTo>
                    <a:pt x="1020" y="1496"/>
                  </a:lnTo>
                  <a:lnTo>
                    <a:pt x="1020" y="1492"/>
                  </a:lnTo>
                  <a:lnTo>
                    <a:pt x="1020" y="1492"/>
                  </a:lnTo>
                  <a:lnTo>
                    <a:pt x="1018" y="1486"/>
                  </a:lnTo>
                  <a:lnTo>
                    <a:pt x="1014" y="1482"/>
                  </a:lnTo>
                  <a:lnTo>
                    <a:pt x="1012" y="1476"/>
                  </a:lnTo>
                  <a:lnTo>
                    <a:pt x="1010" y="1472"/>
                  </a:lnTo>
                  <a:lnTo>
                    <a:pt x="1010" y="1472"/>
                  </a:lnTo>
                  <a:lnTo>
                    <a:pt x="1010" y="1452"/>
                  </a:lnTo>
                  <a:lnTo>
                    <a:pt x="1010" y="1452"/>
                  </a:lnTo>
                  <a:lnTo>
                    <a:pt x="1008" y="1434"/>
                  </a:lnTo>
                  <a:lnTo>
                    <a:pt x="1006" y="1426"/>
                  </a:lnTo>
                  <a:lnTo>
                    <a:pt x="1004" y="1418"/>
                  </a:lnTo>
                  <a:lnTo>
                    <a:pt x="1004" y="1418"/>
                  </a:lnTo>
                  <a:lnTo>
                    <a:pt x="994" y="1406"/>
                  </a:lnTo>
                  <a:lnTo>
                    <a:pt x="988" y="1402"/>
                  </a:lnTo>
                  <a:lnTo>
                    <a:pt x="982" y="1398"/>
                  </a:lnTo>
                  <a:lnTo>
                    <a:pt x="982" y="1398"/>
                  </a:lnTo>
                  <a:lnTo>
                    <a:pt x="978" y="1400"/>
                  </a:lnTo>
                  <a:lnTo>
                    <a:pt x="972" y="1402"/>
                  </a:lnTo>
                  <a:lnTo>
                    <a:pt x="966" y="1404"/>
                  </a:lnTo>
                  <a:lnTo>
                    <a:pt x="962" y="1404"/>
                  </a:lnTo>
                  <a:lnTo>
                    <a:pt x="962" y="1404"/>
                  </a:lnTo>
                  <a:lnTo>
                    <a:pt x="958" y="1402"/>
                  </a:lnTo>
                  <a:lnTo>
                    <a:pt x="954" y="1396"/>
                  </a:lnTo>
                  <a:lnTo>
                    <a:pt x="948" y="1386"/>
                  </a:lnTo>
                  <a:lnTo>
                    <a:pt x="948" y="1386"/>
                  </a:lnTo>
                  <a:lnTo>
                    <a:pt x="944" y="1376"/>
                  </a:lnTo>
                  <a:lnTo>
                    <a:pt x="942" y="1366"/>
                  </a:lnTo>
                  <a:lnTo>
                    <a:pt x="942" y="1366"/>
                  </a:lnTo>
                  <a:lnTo>
                    <a:pt x="944" y="1358"/>
                  </a:lnTo>
                  <a:lnTo>
                    <a:pt x="946" y="1352"/>
                  </a:lnTo>
                  <a:lnTo>
                    <a:pt x="950" y="1344"/>
                  </a:lnTo>
                  <a:lnTo>
                    <a:pt x="950" y="1338"/>
                  </a:lnTo>
                  <a:lnTo>
                    <a:pt x="950" y="1338"/>
                  </a:lnTo>
                  <a:lnTo>
                    <a:pt x="950" y="1330"/>
                  </a:lnTo>
                  <a:lnTo>
                    <a:pt x="950" y="1320"/>
                  </a:lnTo>
                  <a:lnTo>
                    <a:pt x="950" y="1320"/>
                  </a:lnTo>
                  <a:lnTo>
                    <a:pt x="946" y="1310"/>
                  </a:lnTo>
                  <a:lnTo>
                    <a:pt x="944" y="1300"/>
                  </a:lnTo>
                  <a:lnTo>
                    <a:pt x="944" y="1300"/>
                  </a:lnTo>
                  <a:lnTo>
                    <a:pt x="936" y="1290"/>
                  </a:lnTo>
                  <a:lnTo>
                    <a:pt x="928" y="1280"/>
                  </a:lnTo>
                  <a:lnTo>
                    <a:pt x="928" y="1280"/>
                  </a:lnTo>
                  <a:lnTo>
                    <a:pt x="924" y="1270"/>
                  </a:lnTo>
                  <a:lnTo>
                    <a:pt x="918" y="1258"/>
                  </a:lnTo>
                  <a:lnTo>
                    <a:pt x="914" y="1240"/>
                  </a:lnTo>
                  <a:lnTo>
                    <a:pt x="906" y="1188"/>
                  </a:lnTo>
                  <a:lnTo>
                    <a:pt x="906" y="1188"/>
                  </a:lnTo>
                  <a:lnTo>
                    <a:pt x="908" y="1172"/>
                  </a:lnTo>
                  <a:lnTo>
                    <a:pt x="908" y="1158"/>
                  </a:lnTo>
                  <a:lnTo>
                    <a:pt x="906" y="1148"/>
                  </a:lnTo>
                  <a:lnTo>
                    <a:pt x="906" y="1148"/>
                  </a:lnTo>
                  <a:lnTo>
                    <a:pt x="902" y="1144"/>
                  </a:lnTo>
                  <a:lnTo>
                    <a:pt x="896" y="1138"/>
                  </a:lnTo>
                  <a:lnTo>
                    <a:pt x="890" y="1134"/>
                  </a:lnTo>
                  <a:lnTo>
                    <a:pt x="886" y="1130"/>
                  </a:lnTo>
                  <a:lnTo>
                    <a:pt x="886" y="1130"/>
                  </a:lnTo>
                  <a:lnTo>
                    <a:pt x="886" y="1120"/>
                  </a:lnTo>
                  <a:lnTo>
                    <a:pt x="886" y="1114"/>
                  </a:lnTo>
                  <a:lnTo>
                    <a:pt x="884" y="1112"/>
                  </a:lnTo>
                  <a:lnTo>
                    <a:pt x="884" y="1112"/>
                  </a:lnTo>
                  <a:lnTo>
                    <a:pt x="884" y="1112"/>
                  </a:lnTo>
                  <a:lnTo>
                    <a:pt x="866" y="1120"/>
                  </a:lnTo>
                  <a:lnTo>
                    <a:pt x="846" y="1134"/>
                  </a:lnTo>
                  <a:lnTo>
                    <a:pt x="822" y="1146"/>
                  </a:lnTo>
                  <a:lnTo>
                    <a:pt x="804" y="1156"/>
                  </a:lnTo>
                  <a:lnTo>
                    <a:pt x="804" y="1156"/>
                  </a:lnTo>
                  <a:lnTo>
                    <a:pt x="794" y="1160"/>
                  </a:lnTo>
                  <a:lnTo>
                    <a:pt x="790" y="1160"/>
                  </a:lnTo>
                  <a:lnTo>
                    <a:pt x="786" y="1160"/>
                  </a:lnTo>
                  <a:lnTo>
                    <a:pt x="786" y="1160"/>
                  </a:lnTo>
                  <a:lnTo>
                    <a:pt x="778" y="1154"/>
                  </a:lnTo>
                  <a:lnTo>
                    <a:pt x="772" y="1146"/>
                  </a:lnTo>
                  <a:lnTo>
                    <a:pt x="766" y="1134"/>
                  </a:lnTo>
                  <a:lnTo>
                    <a:pt x="766" y="1134"/>
                  </a:lnTo>
                  <a:lnTo>
                    <a:pt x="756" y="1132"/>
                  </a:lnTo>
                  <a:lnTo>
                    <a:pt x="748" y="1130"/>
                  </a:lnTo>
                  <a:lnTo>
                    <a:pt x="744" y="1126"/>
                  </a:lnTo>
                  <a:lnTo>
                    <a:pt x="744" y="1126"/>
                  </a:lnTo>
                  <a:lnTo>
                    <a:pt x="744" y="1122"/>
                  </a:lnTo>
                  <a:lnTo>
                    <a:pt x="744" y="1116"/>
                  </a:lnTo>
                  <a:lnTo>
                    <a:pt x="750" y="1104"/>
                  </a:lnTo>
                  <a:lnTo>
                    <a:pt x="750" y="1104"/>
                  </a:lnTo>
                  <a:lnTo>
                    <a:pt x="758" y="1096"/>
                  </a:lnTo>
                  <a:lnTo>
                    <a:pt x="762" y="1090"/>
                  </a:lnTo>
                  <a:lnTo>
                    <a:pt x="764" y="1086"/>
                  </a:lnTo>
                  <a:lnTo>
                    <a:pt x="764" y="1086"/>
                  </a:lnTo>
                  <a:lnTo>
                    <a:pt x="764" y="1082"/>
                  </a:lnTo>
                  <a:lnTo>
                    <a:pt x="762" y="1076"/>
                  </a:lnTo>
                  <a:lnTo>
                    <a:pt x="758" y="1066"/>
                  </a:lnTo>
                  <a:lnTo>
                    <a:pt x="758" y="1066"/>
                  </a:lnTo>
                  <a:lnTo>
                    <a:pt x="760" y="1060"/>
                  </a:lnTo>
                  <a:lnTo>
                    <a:pt x="762" y="1056"/>
                  </a:lnTo>
                  <a:lnTo>
                    <a:pt x="770" y="1046"/>
                  </a:lnTo>
                  <a:lnTo>
                    <a:pt x="770" y="1046"/>
                  </a:lnTo>
                  <a:lnTo>
                    <a:pt x="774" y="1046"/>
                  </a:lnTo>
                  <a:lnTo>
                    <a:pt x="780" y="1044"/>
                  </a:lnTo>
                  <a:lnTo>
                    <a:pt x="786" y="1044"/>
                  </a:lnTo>
                  <a:lnTo>
                    <a:pt x="788" y="1042"/>
                  </a:lnTo>
                  <a:lnTo>
                    <a:pt x="788" y="1042"/>
                  </a:lnTo>
                  <a:lnTo>
                    <a:pt x="794" y="1034"/>
                  </a:lnTo>
                  <a:lnTo>
                    <a:pt x="796" y="1024"/>
                  </a:lnTo>
                  <a:lnTo>
                    <a:pt x="796" y="1012"/>
                  </a:lnTo>
                  <a:lnTo>
                    <a:pt x="796" y="1004"/>
                  </a:lnTo>
                  <a:lnTo>
                    <a:pt x="796" y="1004"/>
                  </a:lnTo>
                  <a:lnTo>
                    <a:pt x="794" y="998"/>
                  </a:lnTo>
                  <a:lnTo>
                    <a:pt x="790" y="994"/>
                  </a:lnTo>
                  <a:lnTo>
                    <a:pt x="786" y="988"/>
                  </a:lnTo>
                  <a:lnTo>
                    <a:pt x="786" y="984"/>
                  </a:lnTo>
                  <a:lnTo>
                    <a:pt x="786" y="984"/>
                  </a:lnTo>
                  <a:lnTo>
                    <a:pt x="786" y="980"/>
                  </a:lnTo>
                  <a:lnTo>
                    <a:pt x="790" y="974"/>
                  </a:lnTo>
                  <a:lnTo>
                    <a:pt x="792" y="968"/>
                  </a:lnTo>
                  <a:lnTo>
                    <a:pt x="794" y="964"/>
                  </a:lnTo>
                  <a:lnTo>
                    <a:pt x="794" y="964"/>
                  </a:lnTo>
                  <a:lnTo>
                    <a:pt x="794" y="960"/>
                  </a:lnTo>
                  <a:lnTo>
                    <a:pt x="792" y="954"/>
                  </a:lnTo>
                  <a:lnTo>
                    <a:pt x="790" y="950"/>
                  </a:lnTo>
                  <a:lnTo>
                    <a:pt x="788" y="944"/>
                  </a:lnTo>
                  <a:lnTo>
                    <a:pt x="788" y="944"/>
                  </a:lnTo>
                  <a:lnTo>
                    <a:pt x="792" y="940"/>
                  </a:lnTo>
                  <a:lnTo>
                    <a:pt x="796" y="936"/>
                  </a:lnTo>
                  <a:lnTo>
                    <a:pt x="804" y="926"/>
                  </a:lnTo>
                  <a:lnTo>
                    <a:pt x="804" y="926"/>
                  </a:lnTo>
                  <a:lnTo>
                    <a:pt x="808" y="914"/>
                  </a:lnTo>
                  <a:lnTo>
                    <a:pt x="810" y="906"/>
                  </a:lnTo>
                  <a:lnTo>
                    <a:pt x="830" y="866"/>
                  </a:lnTo>
                  <a:lnTo>
                    <a:pt x="852" y="808"/>
                  </a:lnTo>
                  <a:lnTo>
                    <a:pt x="832" y="800"/>
                  </a:lnTo>
                  <a:lnTo>
                    <a:pt x="832" y="800"/>
                  </a:lnTo>
                  <a:lnTo>
                    <a:pt x="822" y="802"/>
                  </a:lnTo>
                  <a:lnTo>
                    <a:pt x="812" y="802"/>
                  </a:lnTo>
                  <a:lnTo>
                    <a:pt x="806" y="802"/>
                  </a:lnTo>
                  <a:lnTo>
                    <a:pt x="806" y="802"/>
                  </a:lnTo>
                  <a:lnTo>
                    <a:pt x="796" y="798"/>
                  </a:lnTo>
                  <a:lnTo>
                    <a:pt x="790" y="794"/>
                  </a:lnTo>
                  <a:lnTo>
                    <a:pt x="788" y="790"/>
                  </a:lnTo>
                  <a:lnTo>
                    <a:pt x="788" y="790"/>
                  </a:lnTo>
                  <a:lnTo>
                    <a:pt x="788" y="786"/>
                  </a:lnTo>
                  <a:lnTo>
                    <a:pt x="790" y="780"/>
                  </a:lnTo>
                  <a:lnTo>
                    <a:pt x="792" y="776"/>
                  </a:lnTo>
                  <a:lnTo>
                    <a:pt x="790" y="772"/>
                  </a:lnTo>
                  <a:lnTo>
                    <a:pt x="790" y="772"/>
                  </a:lnTo>
                  <a:lnTo>
                    <a:pt x="788" y="770"/>
                  </a:lnTo>
                  <a:lnTo>
                    <a:pt x="782" y="770"/>
                  </a:lnTo>
                  <a:lnTo>
                    <a:pt x="776" y="772"/>
                  </a:lnTo>
                  <a:lnTo>
                    <a:pt x="772" y="772"/>
                  </a:lnTo>
                  <a:lnTo>
                    <a:pt x="772" y="772"/>
                  </a:lnTo>
                  <a:lnTo>
                    <a:pt x="768" y="768"/>
                  </a:lnTo>
                  <a:lnTo>
                    <a:pt x="766" y="762"/>
                  </a:lnTo>
                  <a:lnTo>
                    <a:pt x="762" y="750"/>
                  </a:lnTo>
                  <a:lnTo>
                    <a:pt x="762" y="750"/>
                  </a:lnTo>
                  <a:lnTo>
                    <a:pt x="752" y="742"/>
                  </a:lnTo>
                  <a:lnTo>
                    <a:pt x="748" y="738"/>
                  </a:lnTo>
                  <a:lnTo>
                    <a:pt x="744" y="734"/>
                  </a:lnTo>
                  <a:lnTo>
                    <a:pt x="744" y="734"/>
                  </a:lnTo>
                  <a:lnTo>
                    <a:pt x="740" y="724"/>
                  </a:lnTo>
                  <a:lnTo>
                    <a:pt x="740" y="712"/>
                  </a:lnTo>
                  <a:lnTo>
                    <a:pt x="740" y="712"/>
                  </a:lnTo>
                  <a:lnTo>
                    <a:pt x="742" y="708"/>
                  </a:lnTo>
                  <a:lnTo>
                    <a:pt x="744" y="704"/>
                  </a:lnTo>
                  <a:lnTo>
                    <a:pt x="744" y="704"/>
                  </a:lnTo>
                  <a:lnTo>
                    <a:pt x="742" y="698"/>
                  </a:lnTo>
                  <a:lnTo>
                    <a:pt x="738" y="694"/>
                  </a:lnTo>
                  <a:lnTo>
                    <a:pt x="728" y="684"/>
                  </a:lnTo>
                  <a:lnTo>
                    <a:pt x="728" y="684"/>
                  </a:lnTo>
                  <a:lnTo>
                    <a:pt x="716" y="666"/>
                  </a:lnTo>
                  <a:lnTo>
                    <a:pt x="704" y="646"/>
                  </a:lnTo>
                  <a:lnTo>
                    <a:pt x="704" y="646"/>
                  </a:lnTo>
                  <a:lnTo>
                    <a:pt x="696" y="624"/>
                  </a:lnTo>
                  <a:lnTo>
                    <a:pt x="696" y="624"/>
                  </a:lnTo>
                  <a:lnTo>
                    <a:pt x="690" y="616"/>
                  </a:lnTo>
                  <a:lnTo>
                    <a:pt x="684" y="606"/>
                  </a:lnTo>
                  <a:lnTo>
                    <a:pt x="684" y="606"/>
                  </a:lnTo>
                  <a:lnTo>
                    <a:pt x="680" y="596"/>
                  </a:lnTo>
                  <a:lnTo>
                    <a:pt x="680" y="590"/>
                  </a:lnTo>
                  <a:lnTo>
                    <a:pt x="678" y="586"/>
                  </a:lnTo>
                  <a:lnTo>
                    <a:pt x="678" y="586"/>
                  </a:lnTo>
                  <a:lnTo>
                    <a:pt x="672" y="582"/>
                  </a:lnTo>
                  <a:lnTo>
                    <a:pt x="662" y="578"/>
                  </a:lnTo>
                  <a:lnTo>
                    <a:pt x="654" y="574"/>
                  </a:lnTo>
                  <a:lnTo>
                    <a:pt x="648" y="570"/>
                  </a:lnTo>
                  <a:lnTo>
                    <a:pt x="648" y="570"/>
                  </a:lnTo>
                  <a:lnTo>
                    <a:pt x="644" y="560"/>
                  </a:lnTo>
                  <a:lnTo>
                    <a:pt x="640" y="550"/>
                  </a:lnTo>
                  <a:lnTo>
                    <a:pt x="640" y="550"/>
                  </a:lnTo>
                  <a:lnTo>
                    <a:pt x="632" y="542"/>
                  </a:lnTo>
                  <a:lnTo>
                    <a:pt x="620" y="532"/>
                  </a:lnTo>
                  <a:lnTo>
                    <a:pt x="610" y="522"/>
                  </a:lnTo>
                  <a:lnTo>
                    <a:pt x="608" y="518"/>
                  </a:lnTo>
                  <a:lnTo>
                    <a:pt x="608" y="514"/>
                  </a:lnTo>
                  <a:lnTo>
                    <a:pt x="608" y="514"/>
                  </a:lnTo>
                  <a:lnTo>
                    <a:pt x="610" y="512"/>
                  </a:lnTo>
                  <a:lnTo>
                    <a:pt x="612" y="512"/>
                  </a:lnTo>
                  <a:lnTo>
                    <a:pt x="618" y="512"/>
                  </a:lnTo>
                  <a:lnTo>
                    <a:pt x="624" y="512"/>
                  </a:lnTo>
                  <a:lnTo>
                    <a:pt x="628" y="510"/>
                  </a:lnTo>
                  <a:lnTo>
                    <a:pt x="628" y="510"/>
                  </a:lnTo>
                  <a:lnTo>
                    <a:pt x="628" y="510"/>
                  </a:lnTo>
                  <a:lnTo>
                    <a:pt x="628" y="506"/>
                  </a:lnTo>
                  <a:lnTo>
                    <a:pt x="624" y="500"/>
                  </a:lnTo>
                  <a:lnTo>
                    <a:pt x="620" y="496"/>
                  </a:lnTo>
                  <a:lnTo>
                    <a:pt x="618" y="490"/>
                  </a:lnTo>
                  <a:lnTo>
                    <a:pt x="618" y="490"/>
                  </a:lnTo>
                  <a:lnTo>
                    <a:pt x="618" y="486"/>
                  </a:lnTo>
                  <a:lnTo>
                    <a:pt x="622" y="480"/>
                  </a:lnTo>
                  <a:lnTo>
                    <a:pt x="624" y="474"/>
                  </a:lnTo>
                  <a:lnTo>
                    <a:pt x="626" y="470"/>
                  </a:lnTo>
                  <a:lnTo>
                    <a:pt x="626" y="470"/>
                  </a:lnTo>
                  <a:lnTo>
                    <a:pt x="626" y="460"/>
                  </a:lnTo>
                  <a:lnTo>
                    <a:pt x="624" y="450"/>
                  </a:lnTo>
                  <a:lnTo>
                    <a:pt x="624" y="450"/>
                  </a:lnTo>
                  <a:lnTo>
                    <a:pt x="614" y="430"/>
                  </a:lnTo>
                  <a:lnTo>
                    <a:pt x="610" y="418"/>
                  </a:lnTo>
                  <a:lnTo>
                    <a:pt x="606" y="410"/>
                  </a:lnTo>
                  <a:lnTo>
                    <a:pt x="606" y="410"/>
                  </a:lnTo>
                  <a:lnTo>
                    <a:pt x="606" y="400"/>
                  </a:lnTo>
                  <a:lnTo>
                    <a:pt x="606" y="400"/>
                  </a:lnTo>
                  <a:lnTo>
                    <a:pt x="600" y="384"/>
                  </a:lnTo>
                  <a:lnTo>
                    <a:pt x="588" y="364"/>
                  </a:lnTo>
                  <a:lnTo>
                    <a:pt x="574" y="342"/>
                  </a:lnTo>
                  <a:lnTo>
                    <a:pt x="632" y="52"/>
                  </a:lnTo>
                  <a:lnTo>
                    <a:pt x="634" y="42"/>
                  </a:lnTo>
                  <a:lnTo>
                    <a:pt x="590" y="32"/>
                  </a:lnTo>
                  <a:lnTo>
                    <a:pt x="436" y="0"/>
                  </a:lnTo>
                  <a:lnTo>
                    <a:pt x="434" y="12"/>
                  </a:lnTo>
                  <a:lnTo>
                    <a:pt x="288" y="698"/>
                  </a:lnTo>
                  <a:lnTo>
                    <a:pt x="288" y="698"/>
                  </a:lnTo>
                  <a:lnTo>
                    <a:pt x="286" y="724"/>
                  </a:lnTo>
                  <a:lnTo>
                    <a:pt x="284" y="744"/>
                  </a:lnTo>
                  <a:lnTo>
                    <a:pt x="280" y="760"/>
                  </a:lnTo>
                  <a:lnTo>
                    <a:pt x="280" y="760"/>
                  </a:lnTo>
                  <a:lnTo>
                    <a:pt x="274" y="770"/>
                  </a:lnTo>
                  <a:lnTo>
                    <a:pt x="272" y="774"/>
                  </a:lnTo>
                  <a:lnTo>
                    <a:pt x="270" y="778"/>
                  </a:lnTo>
                  <a:lnTo>
                    <a:pt x="270" y="778"/>
                  </a:lnTo>
                  <a:lnTo>
                    <a:pt x="272" y="788"/>
                  </a:lnTo>
                  <a:lnTo>
                    <a:pt x="276" y="798"/>
                  </a:lnTo>
                  <a:lnTo>
                    <a:pt x="282" y="810"/>
                  </a:lnTo>
                  <a:lnTo>
                    <a:pt x="284" y="818"/>
                  </a:lnTo>
                  <a:lnTo>
                    <a:pt x="284" y="818"/>
                  </a:lnTo>
                  <a:lnTo>
                    <a:pt x="282" y="832"/>
                  </a:lnTo>
                  <a:lnTo>
                    <a:pt x="280" y="848"/>
                  </a:lnTo>
                  <a:lnTo>
                    <a:pt x="276" y="866"/>
                  </a:lnTo>
                  <a:lnTo>
                    <a:pt x="274" y="878"/>
                  </a:lnTo>
                  <a:lnTo>
                    <a:pt x="274" y="878"/>
                  </a:lnTo>
                  <a:lnTo>
                    <a:pt x="276" y="888"/>
                  </a:lnTo>
                  <a:lnTo>
                    <a:pt x="280" y="898"/>
                  </a:lnTo>
                  <a:lnTo>
                    <a:pt x="280" y="898"/>
                  </a:lnTo>
                  <a:lnTo>
                    <a:pt x="284" y="924"/>
                  </a:lnTo>
                  <a:lnTo>
                    <a:pt x="294" y="944"/>
                  </a:lnTo>
                  <a:lnTo>
                    <a:pt x="300" y="956"/>
                  </a:lnTo>
                  <a:lnTo>
                    <a:pt x="300" y="956"/>
                  </a:lnTo>
                  <a:lnTo>
                    <a:pt x="318" y="970"/>
                  </a:lnTo>
                  <a:lnTo>
                    <a:pt x="330" y="982"/>
                  </a:lnTo>
                  <a:lnTo>
                    <a:pt x="338" y="992"/>
                  </a:lnTo>
                  <a:lnTo>
                    <a:pt x="338" y="992"/>
                  </a:lnTo>
                  <a:lnTo>
                    <a:pt x="342" y="1000"/>
                  </a:lnTo>
                  <a:lnTo>
                    <a:pt x="344" y="1012"/>
                  </a:lnTo>
                  <a:lnTo>
                    <a:pt x="346" y="1022"/>
                  </a:lnTo>
                  <a:lnTo>
                    <a:pt x="346" y="1032"/>
                  </a:lnTo>
                  <a:lnTo>
                    <a:pt x="346" y="1032"/>
                  </a:lnTo>
                  <a:lnTo>
                    <a:pt x="340" y="1042"/>
                  </a:lnTo>
                  <a:lnTo>
                    <a:pt x="334" y="1050"/>
                  </a:lnTo>
                  <a:lnTo>
                    <a:pt x="290" y="1102"/>
                  </a:lnTo>
                  <a:lnTo>
                    <a:pt x="290" y="1102"/>
                  </a:lnTo>
                  <a:lnTo>
                    <a:pt x="278" y="1126"/>
                  </a:lnTo>
                  <a:lnTo>
                    <a:pt x="268" y="1146"/>
                  </a:lnTo>
                  <a:lnTo>
                    <a:pt x="260" y="1162"/>
                  </a:lnTo>
                  <a:lnTo>
                    <a:pt x="260" y="1162"/>
                  </a:lnTo>
                  <a:lnTo>
                    <a:pt x="252" y="1170"/>
                  </a:lnTo>
                  <a:lnTo>
                    <a:pt x="242" y="1180"/>
                  </a:lnTo>
                  <a:lnTo>
                    <a:pt x="232" y="1190"/>
                  </a:lnTo>
                  <a:lnTo>
                    <a:pt x="226" y="1200"/>
                  </a:lnTo>
                  <a:lnTo>
                    <a:pt x="226" y="1200"/>
                  </a:lnTo>
                  <a:lnTo>
                    <a:pt x="224" y="1208"/>
                  </a:lnTo>
                  <a:lnTo>
                    <a:pt x="224" y="1216"/>
                  </a:lnTo>
                  <a:lnTo>
                    <a:pt x="224" y="1216"/>
                  </a:lnTo>
                  <a:lnTo>
                    <a:pt x="218" y="1228"/>
                  </a:lnTo>
                  <a:lnTo>
                    <a:pt x="212" y="1236"/>
                  </a:lnTo>
                  <a:lnTo>
                    <a:pt x="212" y="1236"/>
                  </a:lnTo>
                  <a:lnTo>
                    <a:pt x="206" y="1244"/>
                  </a:lnTo>
                  <a:lnTo>
                    <a:pt x="196" y="1256"/>
                  </a:lnTo>
                  <a:lnTo>
                    <a:pt x="196" y="1256"/>
                  </a:lnTo>
                  <a:lnTo>
                    <a:pt x="178" y="1266"/>
                  </a:lnTo>
                  <a:lnTo>
                    <a:pt x="170" y="1272"/>
                  </a:lnTo>
                  <a:lnTo>
                    <a:pt x="164" y="1276"/>
                  </a:lnTo>
                  <a:lnTo>
                    <a:pt x="164" y="1276"/>
                  </a:lnTo>
                  <a:lnTo>
                    <a:pt x="156" y="1284"/>
                  </a:lnTo>
                  <a:lnTo>
                    <a:pt x="150" y="1296"/>
                  </a:lnTo>
                  <a:lnTo>
                    <a:pt x="138" y="1314"/>
                  </a:lnTo>
                  <a:lnTo>
                    <a:pt x="138" y="1314"/>
                  </a:lnTo>
                  <a:lnTo>
                    <a:pt x="128" y="1324"/>
                  </a:lnTo>
                  <a:lnTo>
                    <a:pt x="124" y="1328"/>
                  </a:lnTo>
                  <a:lnTo>
                    <a:pt x="120" y="1334"/>
                  </a:lnTo>
                  <a:lnTo>
                    <a:pt x="120" y="1334"/>
                  </a:lnTo>
                  <a:lnTo>
                    <a:pt x="114" y="1346"/>
                  </a:lnTo>
                  <a:lnTo>
                    <a:pt x="110" y="1362"/>
                  </a:lnTo>
                  <a:lnTo>
                    <a:pt x="106" y="1380"/>
                  </a:lnTo>
                  <a:lnTo>
                    <a:pt x="106" y="1394"/>
                  </a:lnTo>
                  <a:lnTo>
                    <a:pt x="106" y="1394"/>
                  </a:lnTo>
                  <a:lnTo>
                    <a:pt x="110" y="1400"/>
                  </a:lnTo>
                  <a:lnTo>
                    <a:pt x="114" y="1404"/>
                  </a:lnTo>
                  <a:lnTo>
                    <a:pt x="114" y="1404"/>
                  </a:lnTo>
                  <a:lnTo>
                    <a:pt x="124" y="1408"/>
                  </a:lnTo>
                  <a:lnTo>
                    <a:pt x="134" y="1410"/>
                  </a:lnTo>
                  <a:lnTo>
                    <a:pt x="134" y="1410"/>
                  </a:lnTo>
                  <a:lnTo>
                    <a:pt x="142" y="1416"/>
                  </a:lnTo>
                  <a:lnTo>
                    <a:pt x="152" y="1424"/>
                  </a:lnTo>
                  <a:lnTo>
                    <a:pt x="152" y="1424"/>
                  </a:lnTo>
                  <a:lnTo>
                    <a:pt x="158" y="1432"/>
                  </a:lnTo>
                  <a:lnTo>
                    <a:pt x="162" y="1438"/>
                  </a:lnTo>
                  <a:lnTo>
                    <a:pt x="164" y="1442"/>
                  </a:lnTo>
                  <a:lnTo>
                    <a:pt x="164" y="1442"/>
                  </a:lnTo>
                  <a:lnTo>
                    <a:pt x="160" y="1448"/>
                  </a:lnTo>
                  <a:lnTo>
                    <a:pt x="156" y="1452"/>
                  </a:lnTo>
                  <a:lnTo>
                    <a:pt x="152" y="1458"/>
                  </a:lnTo>
                  <a:lnTo>
                    <a:pt x="148" y="1464"/>
                  </a:lnTo>
                  <a:lnTo>
                    <a:pt x="148" y="1464"/>
                  </a:lnTo>
                  <a:lnTo>
                    <a:pt x="148" y="1468"/>
                  </a:lnTo>
                  <a:lnTo>
                    <a:pt x="146" y="1476"/>
                  </a:lnTo>
                  <a:lnTo>
                    <a:pt x="146" y="1490"/>
                  </a:lnTo>
                  <a:lnTo>
                    <a:pt x="146" y="1490"/>
                  </a:lnTo>
                  <a:lnTo>
                    <a:pt x="140" y="1510"/>
                  </a:lnTo>
                  <a:lnTo>
                    <a:pt x="134" y="1520"/>
                  </a:lnTo>
                  <a:lnTo>
                    <a:pt x="130" y="1530"/>
                  </a:lnTo>
                  <a:lnTo>
                    <a:pt x="130" y="1530"/>
                  </a:lnTo>
                  <a:lnTo>
                    <a:pt x="122" y="1534"/>
                  </a:lnTo>
                  <a:lnTo>
                    <a:pt x="122" y="1534"/>
                  </a:lnTo>
                  <a:lnTo>
                    <a:pt x="116" y="1544"/>
                  </a:lnTo>
                  <a:lnTo>
                    <a:pt x="112" y="1550"/>
                  </a:lnTo>
                  <a:lnTo>
                    <a:pt x="2" y="2084"/>
                  </a:lnTo>
                  <a:lnTo>
                    <a:pt x="0" y="2092"/>
                  </a:lnTo>
                  <a:lnTo>
                    <a:pt x="6" y="2094"/>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7"/>
            <p:cNvSpPr>
              <a:spLocks noEditPoints="1"/>
            </p:cNvSpPr>
            <p:nvPr/>
          </p:nvSpPr>
          <p:spPr bwMode="auto">
            <a:xfrm>
              <a:off x="2879" y="1143"/>
              <a:ext cx="1452" cy="2342"/>
            </a:xfrm>
            <a:custGeom>
              <a:avLst/>
              <a:gdLst>
                <a:gd name="T0" fmla="*/ 132 w 1452"/>
                <a:gd name="T1" fmla="*/ 1532 h 2342"/>
                <a:gd name="T2" fmla="*/ 166 w 1452"/>
                <a:gd name="T3" fmla="*/ 1448 h 2342"/>
                <a:gd name="T4" fmla="*/ 108 w 1452"/>
                <a:gd name="T5" fmla="*/ 1386 h 2342"/>
                <a:gd name="T6" fmla="*/ 176 w 1452"/>
                <a:gd name="T7" fmla="*/ 1272 h 2342"/>
                <a:gd name="T8" fmla="*/ 236 w 1452"/>
                <a:gd name="T9" fmla="*/ 1192 h 2342"/>
                <a:gd name="T10" fmla="*/ 348 w 1452"/>
                <a:gd name="T11" fmla="*/ 1018 h 2342"/>
                <a:gd name="T12" fmla="*/ 278 w 1452"/>
                <a:gd name="T13" fmla="*/ 892 h 2342"/>
                <a:gd name="T14" fmla="*/ 272 w 1452"/>
                <a:gd name="T15" fmla="*/ 784 h 2342"/>
                <a:gd name="T16" fmla="*/ 620 w 1452"/>
                <a:gd name="T17" fmla="*/ 404 h 2342"/>
                <a:gd name="T18" fmla="*/ 636 w 1452"/>
                <a:gd name="T19" fmla="*/ 488 h 2342"/>
                <a:gd name="T20" fmla="*/ 626 w 1452"/>
                <a:gd name="T21" fmla="*/ 522 h 2342"/>
                <a:gd name="T22" fmla="*/ 672 w 1452"/>
                <a:gd name="T23" fmla="*/ 578 h 2342"/>
                <a:gd name="T24" fmla="*/ 718 w 1452"/>
                <a:gd name="T25" fmla="*/ 648 h 2342"/>
                <a:gd name="T26" fmla="*/ 754 w 1452"/>
                <a:gd name="T27" fmla="*/ 720 h 2342"/>
                <a:gd name="T28" fmla="*/ 796 w 1452"/>
                <a:gd name="T29" fmla="*/ 770 h 2342"/>
                <a:gd name="T30" fmla="*/ 832 w 1452"/>
                <a:gd name="T31" fmla="*/ 802 h 2342"/>
                <a:gd name="T32" fmla="*/ 804 w 1452"/>
                <a:gd name="T33" fmla="*/ 958 h 2342"/>
                <a:gd name="T34" fmla="*/ 810 w 1452"/>
                <a:gd name="T35" fmla="*/ 1018 h 2342"/>
                <a:gd name="T36" fmla="*/ 778 w 1452"/>
                <a:gd name="T37" fmla="*/ 1086 h 2342"/>
                <a:gd name="T38" fmla="*/ 780 w 1452"/>
                <a:gd name="T39" fmla="*/ 1136 h 2342"/>
                <a:gd name="T40" fmla="*/ 892 w 1452"/>
                <a:gd name="T41" fmla="*/ 1112 h 2342"/>
                <a:gd name="T42" fmla="*/ 926 w 1452"/>
                <a:gd name="T43" fmla="*/ 1246 h 2342"/>
                <a:gd name="T44" fmla="*/ 962 w 1452"/>
                <a:gd name="T45" fmla="*/ 1352 h 2342"/>
                <a:gd name="T46" fmla="*/ 990 w 1452"/>
                <a:gd name="T47" fmla="*/ 1400 h 2342"/>
                <a:gd name="T48" fmla="*/ 1028 w 1452"/>
                <a:gd name="T49" fmla="*/ 1484 h 2342"/>
                <a:gd name="T50" fmla="*/ 1052 w 1452"/>
                <a:gd name="T51" fmla="*/ 1548 h 2342"/>
                <a:gd name="T52" fmla="*/ 1108 w 1452"/>
                <a:gd name="T53" fmla="*/ 1520 h 2342"/>
                <a:gd name="T54" fmla="*/ 1194 w 1452"/>
                <a:gd name="T55" fmla="*/ 1510 h 2342"/>
                <a:gd name="T56" fmla="*/ 1286 w 1452"/>
                <a:gd name="T57" fmla="*/ 1532 h 2342"/>
                <a:gd name="T58" fmla="*/ 1346 w 1452"/>
                <a:gd name="T59" fmla="*/ 1542 h 2342"/>
                <a:gd name="T60" fmla="*/ 1410 w 1452"/>
                <a:gd name="T61" fmla="*/ 1504 h 2342"/>
                <a:gd name="T62" fmla="*/ 1422 w 1452"/>
                <a:gd name="T63" fmla="*/ 1560 h 2342"/>
                <a:gd name="T64" fmla="*/ 1356 w 1452"/>
                <a:gd name="T65" fmla="*/ 1540 h 2342"/>
                <a:gd name="T66" fmla="*/ 1300 w 1452"/>
                <a:gd name="T67" fmla="*/ 1548 h 2342"/>
                <a:gd name="T68" fmla="*/ 1216 w 1452"/>
                <a:gd name="T69" fmla="*/ 1530 h 2342"/>
                <a:gd name="T70" fmla="*/ 1144 w 1452"/>
                <a:gd name="T71" fmla="*/ 1542 h 2342"/>
                <a:gd name="T72" fmla="*/ 1062 w 1452"/>
                <a:gd name="T73" fmla="*/ 1560 h 2342"/>
                <a:gd name="T74" fmla="*/ 1024 w 1452"/>
                <a:gd name="T75" fmla="*/ 1498 h 2342"/>
                <a:gd name="T76" fmla="*/ 994 w 1452"/>
                <a:gd name="T77" fmla="*/ 1412 h 2342"/>
                <a:gd name="T78" fmla="*/ 946 w 1452"/>
                <a:gd name="T79" fmla="*/ 1364 h 2342"/>
                <a:gd name="T80" fmla="*/ 922 w 1452"/>
                <a:gd name="T81" fmla="*/ 1266 h 2342"/>
                <a:gd name="T82" fmla="*/ 888 w 1452"/>
                <a:gd name="T83" fmla="*/ 1128 h 2342"/>
                <a:gd name="T84" fmla="*/ 770 w 1452"/>
                <a:gd name="T85" fmla="*/ 1144 h 2342"/>
                <a:gd name="T86" fmla="*/ 766 w 1452"/>
                <a:gd name="T87" fmla="*/ 1090 h 2342"/>
                <a:gd name="T88" fmla="*/ 794 w 1452"/>
                <a:gd name="T89" fmla="*/ 1044 h 2342"/>
                <a:gd name="T90" fmla="*/ 796 w 1452"/>
                <a:gd name="T91" fmla="*/ 970 h 2342"/>
                <a:gd name="T92" fmla="*/ 840 w 1452"/>
                <a:gd name="T93" fmla="*/ 812 h 2342"/>
                <a:gd name="T94" fmla="*/ 790 w 1452"/>
                <a:gd name="T95" fmla="*/ 782 h 2342"/>
                <a:gd name="T96" fmla="*/ 746 w 1452"/>
                <a:gd name="T97" fmla="*/ 742 h 2342"/>
                <a:gd name="T98" fmla="*/ 704 w 1452"/>
                <a:gd name="T99" fmla="*/ 644 h 2342"/>
                <a:gd name="T100" fmla="*/ 658 w 1452"/>
                <a:gd name="T101" fmla="*/ 584 h 2342"/>
                <a:gd name="T102" fmla="*/ 610 w 1452"/>
                <a:gd name="T103" fmla="*/ 518 h 2342"/>
                <a:gd name="T104" fmla="*/ 622 w 1452"/>
                <a:gd name="T105" fmla="*/ 490 h 2342"/>
                <a:gd name="T106" fmla="*/ 608 w 1452"/>
                <a:gd name="T107" fmla="*/ 408 h 2342"/>
                <a:gd name="T108" fmla="*/ 288 w 1452"/>
                <a:gd name="T109" fmla="*/ 776 h 2342"/>
                <a:gd name="T110" fmla="*/ 288 w 1452"/>
                <a:gd name="T111" fmla="*/ 884 h 2342"/>
                <a:gd name="T112" fmla="*/ 360 w 1452"/>
                <a:gd name="T113" fmla="*/ 1028 h 2342"/>
                <a:gd name="T114" fmla="*/ 246 w 1452"/>
                <a:gd name="T115" fmla="*/ 1198 h 2342"/>
                <a:gd name="T116" fmla="*/ 182 w 1452"/>
                <a:gd name="T117" fmla="*/ 1282 h 2342"/>
                <a:gd name="T118" fmla="*/ 120 w 1452"/>
                <a:gd name="T119" fmla="*/ 1398 h 2342"/>
                <a:gd name="T120" fmla="*/ 176 w 1452"/>
                <a:gd name="T121" fmla="*/ 1452 h 2342"/>
                <a:gd name="T122" fmla="*/ 136 w 1452"/>
                <a:gd name="T123" fmla="*/ 1542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52" h="2342">
                  <a:moveTo>
                    <a:pt x="1338" y="2342"/>
                  </a:moveTo>
                  <a:lnTo>
                    <a:pt x="1070" y="2302"/>
                  </a:lnTo>
                  <a:lnTo>
                    <a:pt x="752" y="2250"/>
                  </a:lnTo>
                  <a:lnTo>
                    <a:pt x="666" y="2232"/>
                  </a:lnTo>
                  <a:lnTo>
                    <a:pt x="364" y="2178"/>
                  </a:lnTo>
                  <a:lnTo>
                    <a:pt x="0" y="2102"/>
                  </a:lnTo>
                  <a:lnTo>
                    <a:pt x="116" y="1554"/>
                  </a:lnTo>
                  <a:lnTo>
                    <a:pt x="116" y="1554"/>
                  </a:lnTo>
                  <a:lnTo>
                    <a:pt x="120" y="1546"/>
                  </a:lnTo>
                  <a:lnTo>
                    <a:pt x="126" y="1536"/>
                  </a:lnTo>
                  <a:lnTo>
                    <a:pt x="126" y="1536"/>
                  </a:lnTo>
                  <a:lnTo>
                    <a:pt x="130" y="1534"/>
                  </a:lnTo>
                  <a:lnTo>
                    <a:pt x="130" y="1534"/>
                  </a:lnTo>
                  <a:lnTo>
                    <a:pt x="132" y="1532"/>
                  </a:lnTo>
                  <a:lnTo>
                    <a:pt x="132" y="1532"/>
                  </a:lnTo>
                  <a:lnTo>
                    <a:pt x="138" y="1524"/>
                  </a:lnTo>
                  <a:lnTo>
                    <a:pt x="142" y="1514"/>
                  </a:lnTo>
                  <a:lnTo>
                    <a:pt x="148" y="1494"/>
                  </a:lnTo>
                  <a:lnTo>
                    <a:pt x="148" y="1494"/>
                  </a:lnTo>
                  <a:lnTo>
                    <a:pt x="150" y="1484"/>
                  </a:lnTo>
                  <a:lnTo>
                    <a:pt x="150" y="1484"/>
                  </a:lnTo>
                  <a:lnTo>
                    <a:pt x="150" y="1474"/>
                  </a:lnTo>
                  <a:lnTo>
                    <a:pt x="150" y="1468"/>
                  </a:lnTo>
                  <a:lnTo>
                    <a:pt x="150" y="1468"/>
                  </a:lnTo>
                  <a:lnTo>
                    <a:pt x="154" y="1462"/>
                  </a:lnTo>
                  <a:lnTo>
                    <a:pt x="160" y="1456"/>
                  </a:lnTo>
                  <a:lnTo>
                    <a:pt x="160" y="1456"/>
                  </a:lnTo>
                  <a:lnTo>
                    <a:pt x="164" y="1452"/>
                  </a:lnTo>
                  <a:lnTo>
                    <a:pt x="166" y="1448"/>
                  </a:lnTo>
                  <a:lnTo>
                    <a:pt x="166" y="1448"/>
                  </a:lnTo>
                  <a:lnTo>
                    <a:pt x="164" y="1442"/>
                  </a:lnTo>
                  <a:lnTo>
                    <a:pt x="156" y="1434"/>
                  </a:lnTo>
                  <a:lnTo>
                    <a:pt x="156" y="1434"/>
                  </a:lnTo>
                  <a:lnTo>
                    <a:pt x="148" y="1426"/>
                  </a:lnTo>
                  <a:lnTo>
                    <a:pt x="138" y="1422"/>
                  </a:lnTo>
                  <a:lnTo>
                    <a:pt x="138" y="1422"/>
                  </a:lnTo>
                  <a:lnTo>
                    <a:pt x="132" y="1420"/>
                  </a:lnTo>
                  <a:lnTo>
                    <a:pt x="132" y="1420"/>
                  </a:lnTo>
                  <a:lnTo>
                    <a:pt x="124" y="1418"/>
                  </a:lnTo>
                  <a:lnTo>
                    <a:pt x="118" y="1416"/>
                  </a:lnTo>
                  <a:lnTo>
                    <a:pt x="118" y="1416"/>
                  </a:lnTo>
                  <a:lnTo>
                    <a:pt x="112" y="1408"/>
                  </a:lnTo>
                  <a:lnTo>
                    <a:pt x="110" y="1400"/>
                  </a:lnTo>
                  <a:lnTo>
                    <a:pt x="110" y="1400"/>
                  </a:lnTo>
                  <a:lnTo>
                    <a:pt x="108" y="1386"/>
                  </a:lnTo>
                  <a:lnTo>
                    <a:pt x="112" y="1368"/>
                  </a:lnTo>
                  <a:lnTo>
                    <a:pt x="118" y="1350"/>
                  </a:lnTo>
                  <a:lnTo>
                    <a:pt x="122" y="1336"/>
                  </a:lnTo>
                  <a:lnTo>
                    <a:pt x="122" y="1336"/>
                  </a:lnTo>
                  <a:lnTo>
                    <a:pt x="128" y="1330"/>
                  </a:lnTo>
                  <a:lnTo>
                    <a:pt x="136" y="1324"/>
                  </a:lnTo>
                  <a:lnTo>
                    <a:pt x="136" y="1324"/>
                  </a:lnTo>
                  <a:lnTo>
                    <a:pt x="142" y="1316"/>
                  </a:lnTo>
                  <a:lnTo>
                    <a:pt x="142" y="1316"/>
                  </a:lnTo>
                  <a:lnTo>
                    <a:pt x="152" y="1302"/>
                  </a:lnTo>
                  <a:lnTo>
                    <a:pt x="152" y="1302"/>
                  </a:lnTo>
                  <a:lnTo>
                    <a:pt x="160" y="1288"/>
                  </a:lnTo>
                  <a:lnTo>
                    <a:pt x="168" y="1278"/>
                  </a:lnTo>
                  <a:lnTo>
                    <a:pt x="168" y="1278"/>
                  </a:lnTo>
                  <a:lnTo>
                    <a:pt x="176" y="1272"/>
                  </a:lnTo>
                  <a:lnTo>
                    <a:pt x="186" y="1266"/>
                  </a:lnTo>
                  <a:lnTo>
                    <a:pt x="186" y="1266"/>
                  </a:lnTo>
                  <a:lnTo>
                    <a:pt x="200" y="1258"/>
                  </a:lnTo>
                  <a:lnTo>
                    <a:pt x="200" y="1258"/>
                  </a:lnTo>
                  <a:lnTo>
                    <a:pt x="216" y="1240"/>
                  </a:lnTo>
                  <a:lnTo>
                    <a:pt x="216" y="1240"/>
                  </a:lnTo>
                  <a:lnTo>
                    <a:pt x="226" y="1220"/>
                  </a:lnTo>
                  <a:lnTo>
                    <a:pt x="226" y="1220"/>
                  </a:lnTo>
                  <a:lnTo>
                    <a:pt x="226" y="1214"/>
                  </a:lnTo>
                  <a:lnTo>
                    <a:pt x="226" y="1214"/>
                  </a:lnTo>
                  <a:lnTo>
                    <a:pt x="226" y="1208"/>
                  </a:lnTo>
                  <a:lnTo>
                    <a:pt x="228" y="1202"/>
                  </a:lnTo>
                  <a:lnTo>
                    <a:pt x="228" y="1202"/>
                  </a:lnTo>
                  <a:lnTo>
                    <a:pt x="232" y="1198"/>
                  </a:lnTo>
                  <a:lnTo>
                    <a:pt x="236" y="1192"/>
                  </a:lnTo>
                  <a:lnTo>
                    <a:pt x="248" y="1178"/>
                  </a:lnTo>
                  <a:lnTo>
                    <a:pt x="248" y="1178"/>
                  </a:lnTo>
                  <a:lnTo>
                    <a:pt x="262" y="1164"/>
                  </a:lnTo>
                  <a:lnTo>
                    <a:pt x="262" y="1164"/>
                  </a:lnTo>
                  <a:lnTo>
                    <a:pt x="272" y="1150"/>
                  </a:lnTo>
                  <a:lnTo>
                    <a:pt x="280" y="1130"/>
                  </a:lnTo>
                  <a:lnTo>
                    <a:pt x="292" y="1104"/>
                  </a:lnTo>
                  <a:lnTo>
                    <a:pt x="294" y="1104"/>
                  </a:lnTo>
                  <a:lnTo>
                    <a:pt x="338" y="1052"/>
                  </a:lnTo>
                  <a:lnTo>
                    <a:pt x="338" y="1052"/>
                  </a:lnTo>
                  <a:lnTo>
                    <a:pt x="344" y="1044"/>
                  </a:lnTo>
                  <a:lnTo>
                    <a:pt x="348" y="1036"/>
                  </a:lnTo>
                  <a:lnTo>
                    <a:pt x="348" y="1036"/>
                  </a:lnTo>
                  <a:lnTo>
                    <a:pt x="348" y="1028"/>
                  </a:lnTo>
                  <a:lnTo>
                    <a:pt x="348" y="1018"/>
                  </a:lnTo>
                  <a:lnTo>
                    <a:pt x="344" y="1008"/>
                  </a:lnTo>
                  <a:lnTo>
                    <a:pt x="342" y="1000"/>
                  </a:lnTo>
                  <a:lnTo>
                    <a:pt x="342" y="1000"/>
                  </a:lnTo>
                  <a:lnTo>
                    <a:pt x="336" y="992"/>
                  </a:lnTo>
                  <a:lnTo>
                    <a:pt x="324" y="982"/>
                  </a:lnTo>
                  <a:lnTo>
                    <a:pt x="306" y="966"/>
                  </a:lnTo>
                  <a:lnTo>
                    <a:pt x="304" y="966"/>
                  </a:lnTo>
                  <a:lnTo>
                    <a:pt x="296" y="954"/>
                  </a:lnTo>
                  <a:lnTo>
                    <a:pt x="286" y="930"/>
                  </a:lnTo>
                  <a:lnTo>
                    <a:pt x="286" y="930"/>
                  </a:lnTo>
                  <a:lnTo>
                    <a:pt x="282" y="904"/>
                  </a:lnTo>
                  <a:lnTo>
                    <a:pt x="282" y="904"/>
                  </a:lnTo>
                  <a:lnTo>
                    <a:pt x="280" y="898"/>
                  </a:lnTo>
                  <a:lnTo>
                    <a:pt x="280" y="898"/>
                  </a:lnTo>
                  <a:lnTo>
                    <a:pt x="278" y="892"/>
                  </a:lnTo>
                  <a:lnTo>
                    <a:pt x="276" y="886"/>
                  </a:lnTo>
                  <a:lnTo>
                    <a:pt x="276" y="886"/>
                  </a:lnTo>
                  <a:lnTo>
                    <a:pt x="278" y="870"/>
                  </a:lnTo>
                  <a:lnTo>
                    <a:pt x="282" y="854"/>
                  </a:lnTo>
                  <a:lnTo>
                    <a:pt x="282" y="854"/>
                  </a:lnTo>
                  <a:lnTo>
                    <a:pt x="286" y="838"/>
                  </a:lnTo>
                  <a:lnTo>
                    <a:pt x="286" y="824"/>
                  </a:lnTo>
                  <a:lnTo>
                    <a:pt x="286" y="824"/>
                  </a:lnTo>
                  <a:lnTo>
                    <a:pt x="284" y="818"/>
                  </a:lnTo>
                  <a:lnTo>
                    <a:pt x="280" y="808"/>
                  </a:lnTo>
                  <a:lnTo>
                    <a:pt x="280" y="808"/>
                  </a:lnTo>
                  <a:lnTo>
                    <a:pt x="276" y="796"/>
                  </a:lnTo>
                  <a:lnTo>
                    <a:pt x="274" y="790"/>
                  </a:lnTo>
                  <a:lnTo>
                    <a:pt x="272" y="784"/>
                  </a:lnTo>
                  <a:lnTo>
                    <a:pt x="272" y="784"/>
                  </a:lnTo>
                  <a:lnTo>
                    <a:pt x="276" y="778"/>
                  </a:lnTo>
                  <a:lnTo>
                    <a:pt x="280" y="770"/>
                  </a:lnTo>
                  <a:lnTo>
                    <a:pt x="280" y="770"/>
                  </a:lnTo>
                  <a:lnTo>
                    <a:pt x="282" y="764"/>
                  </a:lnTo>
                  <a:lnTo>
                    <a:pt x="282" y="764"/>
                  </a:lnTo>
                  <a:lnTo>
                    <a:pt x="286" y="750"/>
                  </a:lnTo>
                  <a:lnTo>
                    <a:pt x="288" y="728"/>
                  </a:lnTo>
                  <a:lnTo>
                    <a:pt x="290" y="704"/>
                  </a:lnTo>
                  <a:lnTo>
                    <a:pt x="440" y="0"/>
                  </a:lnTo>
                  <a:lnTo>
                    <a:pt x="648" y="44"/>
                  </a:lnTo>
                  <a:lnTo>
                    <a:pt x="588" y="346"/>
                  </a:lnTo>
                  <a:lnTo>
                    <a:pt x="588" y="346"/>
                  </a:lnTo>
                  <a:lnTo>
                    <a:pt x="604" y="374"/>
                  </a:lnTo>
                  <a:lnTo>
                    <a:pt x="614" y="390"/>
                  </a:lnTo>
                  <a:lnTo>
                    <a:pt x="620" y="404"/>
                  </a:lnTo>
                  <a:lnTo>
                    <a:pt x="620" y="404"/>
                  </a:lnTo>
                  <a:lnTo>
                    <a:pt x="620" y="412"/>
                  </a:lnTo>
                  <a:lnTo>
                    <a:pt x="620" y="412"/>
                  </a:lnTo>
                  <a:lnTo>
                    <a:pt x="620" y="414"/>
                  </a:lnTo>
                  <a:lnTo>
                    <a:pt x="620" y="414"/>
                  </a:lnTo>
                  <a:lnTo>
                    <a:pt x="624" y="424"/>
                  </a:lnTo>
                  <a:lnTo>
                    <a:pt x="628" y="436"/>
                  </a:lnTo>
                  <a:lnTo>
                    <a:pt x="628" y="436"/>
                  </a:lnTo>
                  <a:lnTo>
                    <a:pt x="636" y="454"/>
                  </a:lnTo>
                  <a:lnTo>
                    <a:pt x="636" y="454"/>
                  </a:lnTo>
                  <a:lnTo>
                    <a:pt x="640" y="466"/>
                  </a:lnTo>
                  <a:lnTo>
                    <a:pt x="640" y="476"/>
                  </a:lnTo>
                  <a:lnTo>
                    <a:pt x="640" y="476"/>
                  </a:lnTo>
                  <a:lnTo>
                    <a:pt x="638" y="482"/>
                  </a:lnTo>
                  <a:lnTo>
                    <a:pt x="636" y="488"/>
                  </a:lnTo>
                  <a:lnTo>
                    <a:pt x="636" y="488"/>
                  </a:lnTo>
                  <a:lnTo>
                    <a:pt x="632" y="496"/>
                  </a:lnTo>
                  <a:lnTo>
                    <a:pt x="632" y="496"/>
                  </a:lnTo>
                  <a:lnTo>
                    <a:pt x="636" y="502"/>
                  </a:lnTo>
                  <a:lnTo>
                    <a:pt x="636" y="502"/>
                  </a:lnTo>
                  <a:lnTo>
                    <a:pt x="642" y="508"/>
                  </a:lnTo>
                  <a:lnTo>
                    <a:pt x="642" y="514"/>
                  </a:lnTo>
                  <a:lnTo>
                    <a:pt x="642" y="518"/>
                  </a:lnTo>
                  <a:lnTo>
                    <a:pt x="642" y="518"/>
                  </a:lnTo>
                  <a:lnTo>
                    <a:pt x="640" y="520"/>
                  </a:lnTo>
                  <a:lnTo>
                    <a:pt x="636" y="522"/>
                  </a:lnTo>
                  <a:lnTo>
                    <a:pt x="630" y="524"/>
                  </a:lnTo>
                  <a:lnTo>
                    <a:pt x="630" y="524"/>
                  </a:lnTo>
                  <a:lnTo>
                    <a:pt x="626" y="522"/>
                  </a:lnTo>
                  <a:lnTo>
                    <a:pt x="626" y="522"/>
                  </a:lnTo>
                  <a:lnTo>
                    <a:pt x="622" y="522"/>
                  </a:lnTo>
                  <a:lnTo>
                    <a:pt x="622" y="522"/>
                  </a:lnTo>
                  <a:lnTo>
                    <a:pt x="628" y="530"/>
                  </a:lnTo>
                  <a:lnTo>
                    <a:pt x="638" y="540"/>
                  </a:lnTo>
                  <a:lnTo>
                    <a:pt x="638" y="540"/>
                  </a:lnTo>
                  <a:lnTo>
                    <a:pt x="646" y="546"/>
                  </a:lnTo>
                  <a:lnTo>
                    <a:pt x="652" y="554"/>
                  </a:lnTo>
                  <a:lnTo>
                    <a:pt x="652" y="554"/>
                  </a:lnTo>
                  <a:lnTo>
                    <a:pt x="656" y="564"/>
                  </a:lnTo>
                  <a:lnTo>
                    <a:pt x="656" y="564"/>
                  </a:lnTo>
                  <a:lnTo>
                    <a:pt x="660" y="572"/>
                  </a:lnTo>
                  <a:lnTo>
                    <a:pt x="660" y="572"/>
                  </a:lnTo>
                  <a:lnTo>
                    <a:pt x="664" y="576"/>
                  </a:lnTo>
                  <a:lnTo>
                    <a:pt x="672" y="578"/>
                  </a:lnTo>
                  <a:lnTo>
                    <a:pt x="672" y="578"/>
                  </a:lnTo>
                  <a:lnTo>
                    <a:pt x="682" y="584"/>
                  </a:lnTo>
                  <a:lnTo>
                    <a:pt x="690" y="590"/>
                  </a:lnTo>
                  <a:lnTo>
                    <a:pt x="690" y="590"/>
                  </a:lnTo>
                  <a:lnTo>
                    <a:pt x="694" y="596"/>
                  </a:lnTo>
                  <a:lnTo>
                    <a:pt x="694" y="602"/>
                  </a:lnTo>
                  <a:lnTo>
                    <a:pt x="694" y="602"/>
                  </a:lnTo>
                  <a:lnTo>
                    <a:pt x="696" y="610"/>
                  </a:lnTo>
                  <a:lnTo>
                    <a:pt x="696" y="610"/>
                  </a:lnTo>
                  <a:lnTo>
                    <a:pt x="702" y="618"/>
                  </a:lnTo>
                  <a:lnTo>
                    <a:pt x="702" y="618"/>
                  </a:lnTo>
                  <a:lnTo>
                    <a:pt x="710" y="628"/>
                  </a:lnTo>
                  <a:lnTo>
                    <a:pt x="710" y="628"/>
                  </a:lnTo>
                  <a:lnTo>
                    <a:pt x="714" y="640"/>
                  </a:lnTo>
                  <a:lnTo>
                    <a:pt x="714" y="640"/>
                  </a:lnTo>
                  <a:lnTo>
                    <a:pt x="718" y="648"/>
                  </a:lnTo>
                  <a:lnTo>
                    <a:pt x="718" y="648"/>
                  </a:lnTo>
                  <a:lnTo>
                    <a:pt x="728" y="668"/>
                  </a:lnTo>
                  <a:lnTo>
                    <a:pt x="742" y="688"/>
                  </a:lnTo>
                  <a:lnTo>
                    <a:pt x="742" y="688"/>
                  </a:lnTo>
                  <a:lnTo>
                    <a:pt x="746" y="692"/>
                  </a:lnTo>
                  <a:lnTo>
                    <a:pt x="746" y="692"/>
                  </a:lnTo>
                  <a:lnTo>
                    <a:pt x="754" y="700"/>
                  </a:lnTo>
                  <a:lnTo>
                    <a:pt x="756" y="704"/>
                  </a:lnTo>
                  <a:lnTo>
                    <a:pt x="758" y="708"/>
                  </a:lnTo>
                  <a:lnTo>
                    <a:pt x="758" y="708"/>
                  </a:lnTo>
                  <a:lnTo>
                    <a:pt x="756" y="714"/>
                  </a:lnTo>
                  <a:lnTo>
                    <a:pt x="754" y="718"/>
                  </a:lnTo>
                  <a:lnTo>
                    <a:pt x="754" y="718"/>
                  </a:lnTo>
                  <a:lnTo>
                    <a:pt x="754" y="720"/>
                  </a:lnTo>
                  <a:lnTo>
                    <a:pt x="754" y="720"/>
                  </a:lnTo>
                  <a:lnTo>
                    <a:pt x="754" y="728"/>
                  </a:lnTo>
                  <a:lnTo>
                    <a:pt x="756" y="738"/>
                  </a:lnTo>
                  <a:lnTo>
                    <a:pt x="756" y="738"/>
                  </a:lnTo>
                  <a:lnTo>
                    <a:pt x="766" y="744"/>
                  </a:lnTo>
                  <a:lnTo>
                    <a:pt x="766" y="744"/>
                  </a:lnTo>
                  <a:lnTo>
                    <a:pt x="770" y="748"/>
                  </a:lnTo>
                  <a:lnTo>
                    <a:pt x="774" y="754"/>
                  </a:lnTo>
                  <a:lnTo>
                    <a:pt x="774" y="754"/>
                  </a:lnTo>
                  <a:lnTo>
                    <a:pt x="780" y="764"/>
                  </a:lnTo>
                  <a:lnTo>
                    <a:pt x="780" y="764"/>
                  </a:lnTo>
                  <a:lnTo>
                    <a:pt x="782" y="772"/>
                  </a:lnTo>
                  <a:lnTo>
                    <a:pt x="782" y="772"/>
                  </a:lnTo>
                  <a:lnTo>
                    <a:pt x="788" y="772"/>
                  </a:lnTo>
                  <a:lnTo>
                    <a:pt x="788" y="772"/>
                  </a:lnTo>
                  <a:lnTo>
                    <a:pt x="796" y="770"/>
                  </a:lnTo>
                  <a:lnTo>
                    <a:pt x="800" y="772"/>
                  </a:lnTo>
                  <a:lnTo>
                    <a:pt x="804" y="774"/>
                  </a:lnTo>
                  <a:lnTo>
                    <a:pt x="804" y="774"/>
                  </a:lnTo>
                  <a:lnTo>
                    <a:pt x="804" y="778"/>
                  </a:lnTo>
                  <a:lnTo>
                    <a:pt x="804" y="782"/>
                  </a:lnTo>
                  <a:lnTo>
                    <a:pt x="802" y="790"/>
                  </a:lnTo>
                  <a:lnTo>
                    <a:pt x="802" y="790"/>
                  </a:lnTo>
                  <a:lnTo>
                    <a:pt x="800" y="794"/>
                  </a:lnTo>
                  <a:lnTo>
                    <a:pt x="800" y="794"/>
                  </a:lnTo>
                  <a:lnTo>
                    <a:pt x="806" y="798"/>
                  </a:lnTo>
                  <a:lnTo>
                    <a:pt x="816" y="802"/>
                  </a:lnTo>
                  <a:lnTo>
                    <a:pt x="816" y="802"/>
                  </a:lnTo>
                  <a:lnTo>
                    <a:pt x="818" y="802"/>
                  </a:lnTo>
                  <a:lnTo>
                    <a:pt x="818" y="802"/>
                  </a:lnTo>
                  <a:lnTo>
                    <a:pt x="832" y="802"/>
                  </a:lnTo>
                  <a:lnTo>
                    <a:pt x="840" y="800"/>
                  </a:lnTo>
                  <a:lnTo>
                    <a:pt x="840" y="800"/>
                  </a:lnTo>
                  <a:lnTo>
                    <a:pt x="866" y="810"/>
                  </a:lnTo>
                  <a:lnTo>
                    <a:pt x="844" y="874"/>
                  </a:lnTo>
                  <a:lnTo>
                    <a:pt x="822" y="914"/>
                  </a:lnTo>
                  <a:lnTo>
                    <a:pt x="822" y="914"/>
                  </a:lnTo>
                  <a:lnTo>
                    <a:pt x="820" y="924"/>
                  </a:lnTo>
                  <a:lnTo>
                    <a:pt x="818" y="934"/>
                  </a:lnTo>
                  <a:lnTo>
                    <a:pt x="818" y="934"/>
                  </a:lnTo>
                  <a:lnTo>
                    <a:pt x="810" y="944"/>
                  </a:lnTo>
                  <a:lnTo>
                    <a:pt x="810" y="944"/>
                  </a:lnTo>
                  <a:lnTo>
                    <a:pt x="806" y="948"/>
                  </a:lnTo>
                  <a:lnTo>
                    <a:pt x="802" y="952"/>
                  </a:lnTo>
                  <a:lnTo>
                    <a:pt x="802" y="952"/>
                  </a:lnTo>
                  <a:lnTo>
                    <a:pt x="804" y="958"/>
                  </a:lnTo>
                  <a:lnTo>
                    <a:pt x="804" y="958"/>
                  </a:lnTo>
                  <a:lnTo>
                    <a:pt x="808" y="964"/>
                  </a:lnTo>
                  <a:lnTo>
                    <a:pt x="808" y="970"/>
                  </a:lnTo>
                  <a:lnTo>
                    <a:pt x="808" y="970"/>
                  </a:lnTo>
                  <a:lnTo>
                    <a:pt x="806" y="976"/>
                  </a:lnTo>
                  <a:lnTo>
                    <a:pt x="802" y="982"/>
                  </a:lnTo>
                  <a:lnTo>
                    <a:pt x="802" y="982"/>
                  </a:lnTo>
                  <a:lnTo>
                    <a:pt x="798" y="990"/>
                  </a:lnTo>
                  <a:lnTo>
                    <a:pt x="798" y="990"/>
                  </a:lnTo>
                  <a:lnTo>
                    <a:pt x="804" y="996"/>
                  </a:lnTo>
                  <a:lnTo>
                    <a:pt x="804" y="996"/>
                  </a:lnTo>
                  <a:lnTo>
                    <a:pt x="808" y="1002"/>
                  </a:lnTo>
                  <a:lnTo>
                    <a:pt x="810" y="1008"/>
                  </a:lnTo>
                  <a:lnTo>
                    <a:pt x="810" y="1008"/>
                  </a:lnTo>
                  <a:lnTo>
                    <a:pt x="810" y="1018"/>
                  </a:lnTo>
                  <a:lnTo>
                    <a:pt x="810" y="1032"/>
                  </a:lnTo>
                  <a:lnTo>
                    <a:pt x="806" y="1044"/>
                  </a:lnTo>
                  <a:lnTo>
                    <a:pt x="800" y="1052"/>
                  </a:lnTo>
                  <a:lnTo>
                    <a:pt x="800" y="1052"/>
                  </a:lnTo>
                  <a:lnTo>
                    <a:pt x="794" y="1056"/>
                  </a:lnTo>
                  <a:lnTo>
                    <a:pt x="788" y="1056"/>
                  </a:lnTo>
                  <a:lnTo>
                    <a:pt x="788" y="1056"/>
                  </a:lnTo>
                  <a:lnTo>
                    <a:pt x="782" y="1058"/>
                  </a:lnTo>
                  <a:lnTo>
                    <a:pt x="782" y="1058"/>
                  </a:lnTo>
                  <a:lnTo>
                    <a:pt x="776" y="1064"/>
                  </a:lnTo>
                  <a:lnTo>
                    <a:pt x="772" y="1072"/>
                  </a:lnTo>
                  <a:lnTo>
                    <a:pt x="772" y="1072"/>
                  </a:lnTo>
                  <a:lnTo>
                    <a:pt x="774" y="1078"/>
                  </a:lnTo>
                  <a:lnTo>
                    <a:pt x="774" y="1078"/>
                  </a:lnTo>
                  <a:lnTo>
                    <a:pt x="778" y="1086"/>
                  </a:lnTo>
                  <a:lnTo>
                    <a:pt x="778" y="1094"/>
                  </a:lnTo>
                  <a:lnTo>
                    <a:pt x="778" y="1094"/>
                  </a:lnTo>
                  <a:lnTo>
                    <a:pt x="774" y="1100"/>
                  </a:lnTo>
                  <a:lnTo>
                    <a:pt x="768" y="1108"/>
                  </a:lnTo>
                  <a:lnTo>
                    <a:pt x="768" y="1108"/>
                  </a:lnTo>
                  <a:lnTo>
                    <a:pt x="762" y="1114"/>
                  </a:lnTo>
                  <a:lnTo>
                    <a:pt x="762" y="1114"/>
                  </a:lnTo>
                  <a:lnTo>
                    <a:pt x="758" y="1126"/>
                  </a:lnTo>
                  <a:lnTo>
                    <a:pt x="756" y="1130"/>
                  </a:lnTo>
                  <a:lnTo>
                    <a:pt x="756" y="1130"/>
                  </a:lnTo>
                  <a:lnTo>
                    <a:pt x="764" y="1132"/>
                  </a:lnTo>
                  <a:lnTo>
                    <a:pt x="774" y="1134"/>
                  </a:lnTo>
                  <a:lnTo>
                    <a:pt x="778" y="1134"/>
                  </a:lnTo>
                  <a:lnTo>
                    <a:pt x="780" y="1136"/>
                  </a:lnTo>
                  <a:lnTo>
                    <a:pt x="780" y="1136"/>
                  </a:lnTo>
                  <a:lnTo>
                    <a:pt x="788" y="1152"/>
                  </a:lnTo>
                  <a:lnTo>
                    <a:pt x="796" y="1160"/>
                  </a:lnTo>
                  <a:lnTo>
                    <a:pt x="796" y="1160"/>
                  </a:lnTo>
                  <a:lnTo>
                    <a:pt x="796" y="1160"/>
                  </a:lnTo>
                  <a:lnTo>
                    <a:pt x="796" y="1160"/>
                  </a:lnTo>
                  <a:lnTo>
                    <a:pt x="802" y="1160"/>
                  </a:lnTo>
                  <a:lnTo>
                    <a:pt x="808" y="1158"/>
                  </a:lnTo>
                  <a:lnTo>
                    <a:pt x="808" y="1158"/>
                  </a:lnTo>
                  <a:lnTo>
                    <a:pt x="828" y="1148"/>
                  </a:lnTo>
                  <a:lnTo>
                    <a:pt x="850" y="1134"/>
                  </a:lnTo>
                  <a:lnTo>
                    <a:pt x="850" y="1134"/>
                  </a:lnTo>
                  <a:lnTo>
                    <a:pt x="872" y="1122"/>
                  </a:lnTo>
                  <a:lnTo>
                    <a:pt x="890" y="1114"/>
                  </a:lnTo>
                  <a:lnTo>
                    <a:pt x="892" y="1112"/>
                  </a:lnTo>
                  <a:lnTo>
                    <a:pt x="892" y="1112"/>
                  </a:lnTo>
                  <a:lnTo>
                    <a:pt x="896" y="1114"/>
                  </a:lnTo>
                  <a:lnTo>
                    <a:pt x="898" y="1118"/>
                  </a:lnTo>
                  <a:lnTo>
                    <a:pt x="900" y="1128"/>
                  </a:lnTo>
                  <a:lnTo>
                    <a:pt x="900" y="1128"/>
                  </a:lnTo>
                  <a:lnTo>
                    <a:pt x="900" y="1134"/>
                  </a:lnTo>
                  <a:lnTo>
                    <a:pt x="900" y="1134"/>
                  </a:lnTo>
                  <a:lnTo>
                    <a:pt x="908" y="1140"/>
                  </a:lnTo>
                  <a:lnTo>
                    <a:pt x="908" y="1140"/>
                  </a:lnTo>
                  <a:lnTo>
                    <a:pt x="914" y="1146"/>
                  </a:lnTo>
                  <a:lnTo>
                    <a:pt x="918" y="1152"/>
                  </a:lnTo>
                  <a:lnTo>
                    <a:pt x="918" y="1152"/>
                  </a:lnTo>
                  <a:lnTo>
                    <a:pt x="920" y="1162"/>
                  </a:lnTo>
                  <a:lnTo>
                    <a:pt x="922" y="1174"/>
                  </a:lnTo>
                  <a:lnTo>
                    <a:pt x="920" y="1194"/>
                  </a:lnTo>
                  <a:lnTo>
                    <a:pt x="926" y="1246"/>
                  </a:lnTo>
                  <a:lnTo>
                    <a:pt x="926" y="1246"/>
                  </a:lnTo>
                  <a:lnTo>
                    <a:pt x="934" y="1264"/>
                  </a:lnTo>
                  <a:lnTo>
                    <a:pt x="942" y="1284"/>
                  </a:lnTo>
                  <a:lnTo>
                    <a:pt x="942" y="1284"/>
                  </a:lnTo>
                  <a:lnTo>
                    <a:pt x="948" y="1290"/>
                  </a:lnTo>
                  <a:lnTo>
                    <a:pt x="948" y="1290"/>
                  </a:lnTo>
                  <a:lnTo>
                    <a:pt x="956" y="1302"/>
                  </a:lnTo>
                  <a:lnTo>
                    <a:pt x="956" y="1302"/>
                  </a:lnTo>
                  <a:lnTo>
                    <a:pt x="960" y="1316"/>
                  </a:lnTo>
                  <a:lnTo>
                    <a:pt x="962" y="1324"/>
                  </a:lnTo>
                  <a:lnTo>
                    <a:pt x="962" y="1324"/>
                  </a:lnTo>
                  <a:lnTo>
                    <a:pt x="964" y="1334"/>
                  </a:lnTo>
                  <a:lnTo>
                    <a:pt x="964" y="1346"/>
                  </a:lnTo>
                  <a:lnTo>
                    <a:pt x="964" y="1346"/>
                  </a:lnTo>
                  <a:lnTo>
                    <a:pt x="962" y="1352"/>
                  </a:lnTo>
                  <a:lnTo>
                    <a:pt x="960" y="1360"/>
                  </a:lnTo>
                  <a:lnTo>
                    <a:pt x="960" y="1360"/>
                  </a:lnTo>
                  <a:lnTo>
                    <a:pt x="956" y="1366"/>
                  </a:lnTo>
                  <a:lnTo>
                    <a:pt x="956" y="1372"/>
                  </a:lnTo>
                  <a:lnTo>
                    <a:pt x="956" y="1372"/>
                  </a:lnTo>
                  <a:lnTo>
                    <a:pt x="956" y="1380"/>
                  </a:lnTo>
                  <a:lnTo>
                    <a:pt x="960" y="1390"/>
                  </a:lnTo>
                  <a:lnTo>
                    <a:pt x="960" y="1390"/>
                  </a:lnTo>
                  <a:lnTo>
                    <a:pt x="968" y="1402"/>
                  </a:lnTo>
                  <a:lnTo>
                    <a:pt x="972" y="1406"/>
                  </a:lnTo>
                  <a:lnTo>
                    <a:pt x="972" y="1406"/>
                  </a:lnTo>
                  <a:lnTo>
                    <a:pt x="980" y="1402"/>
                  </a:lnTo>
                  <a:lnTo>
                    <a:pt x="980" y="1402"/>
                  </a:lnTo>
                  <a:lnTo>
                    <a:pt x="984" y="1400"/>
                  </a:lnTo>
                  <a:lnTo>
                    <a:pt x="990" y="1400"/>
                  </a:lnTo>
                  <a:lnTo>
                    <a:pt x="990" y="1400"/>
                  </a:lnTo>
                  <a:lnTo>
                    <a:pt x="996" y="1400"/>
                  </a:lnTo>
                  <a:lnTo>
                    <a:pt x="1000" y="1404"/>
                  </a:lnTo>
                  <a:lnTo>
                    <a:pt x="1008" y="1410"/>
                  </a:lnTo>
                  <a:lnTo>
                    <a:pt x="1016" y="1420"/>
                  </a:lnTo>
                  <a:lnTo>
                    <a:pt x="1016" y="1420"/>
                  </a:lnTo>
                  <a:lnTo>
                    <a:pt x="1020" y="1428"/>
                  </a:lnTo>
                  <a:lnTo>
                    <a:pt x="1022" y="1436"/>
                  </a:lnTo>
                  <a:lnTo>
                    <a:pt x="1024" y="1456"/>
                  </a:lnTo>
                  <a:lnTo>
                    <a:pt x="1024" y="1456"/>
                  </a:lnTo>
                  <a:lnTo>
                    <a:pt x="1024" y="1464"/>
                  </a:lnTo>
                  <a:lnTo>
                    <a:pt x="1024" y="1464"/>
                  </a:lnTo>
                  <a:lnTo>
                    <a:pt x="1022" y="1478"/>
                  </a:lnTo>
                  <a:lnTo>
                    <a:pt x="1022" y="1478"/>
                  </a:lnTo>
                  <a:lnTo>
                    <a:pt x="1028" y="1484"/>
                  </a:lnTo>
                  <a:lnTo>
                    <a:pt x="1028" y="1484"/>
                  </a:lnTo>
                  <a:lnTo>
                    <a:pt x="1032" y="1490"/>
                  </a:lnTo>
                  <a:lnTo>
                    <a:pt x="1034" y="1496"/>
                  </a:lnTo>
                  <a:lnTo>
                    <a:pt x="1034" y="1496"/>
                  </a:lnTo>
                  <a:lnTo>
                    <a:pt x="1034" y="1502"/>
                  </a:lnTo>
                  <a:lnTo>
                    <a:pt x="1032" y="1508"/>
                  </a:lnTo>
                  <a:lnTo>
                    <a:pt x="1032" y="1508"/>
                  </a:lnTo>
                  <a:lnTo>
                    <a:pt x="1030" y="1516"/>
                  </a:lnTo>
                  <a:lnTo>
                    <a:pt x="1030" y="1516"/>
                  </a:lnTo>
                  <a:lnTo>
                    <a:pt x="1034" y="1524"/>
                  </a:lnTo>
                  <a:lnTo>
                    <a:pt x="1040" y="1534"/>
                  </a:lnTo>
                  <a:lnTo>
                    <a:pt x="1042" y="1536"/>
                  </a:lnTo>
                  <a:lnTo>
                    <a:pt x="1042" y="1536"/>
                  </a:lnTo>
                  <a:lnTo>
                    <a:pt x="1048" y="1544"/>
                  </a:lnTo>
                  <a:lnTo>
                    <a:pt x="1052" y="1548"/>
                  </a:lnTo>
                  <a:lnTo>
                    <a:pt x="1056" y="1550"/>
                  </a:lnTo>
                  <a:lnTo>
                    <a:pt x="1056" y="1550"/>
                  </a:lnTo>
                  <a:lnTo>
                    <a:pt x="1058" y="1548"/>
                  </a:lnTo>
                  <a:lnTo>
                    <a:pt x="1058" y="1548"/>
                  </a:lnTo>
                  <a:lnTo>
                    <a:pt x="1058" y="1542"/>
                  </a:lnTo>
                  <a:lnTo>
                    <a:pt x="1058" y="1542"/>
                  </a:lnTo>
                  <a:lnTo>
                    <a:pt x="1060" y="1534"/>
                  </a:lnTo>
                  <a:lnTo>
                    <a:pt x="1062" y="1528"/>
                  </a:lnTo>
                  <a:lnTo>
                    <a:pt x="1062" y="1528"/>
                  </a:lnTo>
                  <a:lnTo>
                    <a:pt x="1066" y="1524"/>
                  </a:lnTo>
                  <a:lnTo>
                    <a:pt x="1072" y="1520"/>
                  </a:lnTo>
                  <a:lnTo>
                    <a:pt x="1084" y="1516"/>
                  </a:lnTo>
                  <a:lnTo>
                    <a:pt x="1084" y="1516"/>
                  </a:lnTo>
                  <a:lnTo>
                    <a:pt x="1094" y="1516"/>
                  </a:lnTo>
                  <a:lnTo>
                    <a:pt x="1108" y="1520"/>
                  </a:lnTo>
                  <a:lnTo>
                    <a:pt x="1126" y="1524"/>
                  </a:lnTo>
                  <a:lnTo>
                    <a:pt x="1148" y="1532"/>
                  </a:lnTo>
                  <a:lnTo>
                    <a:pt x="1148" y="1532"/>
                  </a:lnTo>
                  <a:lnTo>
                    <a:pt x="1158" y="1532"/>
                  </a:lnTo>
                  <a:lnTo>
                    <a:pt x="1158" y="1532"/>
                  </a:lnTo>
                  <a:lnTo>
                    <a:pt x="1162" y="1532"/>
                  </a:lnTo>
                  <a:lnTo>
                    <a:pt x="1162" y="1532"/>
                  </a:lnTo>
                  <a:lnTo>
                    <a:pt x="1170" y="1524"/>
                  </a:lnTo>
                  <a:lnTo>
                    <a:pt x="1170" y="1524"/>
                  </a:lnTo>
                  <a:lnTo>
                    <a:pt x="1176" y="1518"/>
                  </a:lnTo>
                  <a:lnTo>
                    <a:pt x="1180" y="1516"/>
                  </a:lnTo>
                  <a:lnTo>
                    <a:pt x="1180" y="1516"/>
                  </a:lnTo>
                  <a:lnTo>
                    <a:pt x="1186" y="1512"/>
                  </a:lnTo>
                  <a:lnTo>
                    <a:pt x="1194" y="1510"/>
                  </a:lnTo>
                  <a:lnTo>
                    <a:pt x="1194" y="1510"/>
                  </a:lnTo>
                  <a:lnTo>
                    <a:pt x="1206" y="1514"/>
                  </a:lnTo>
                  <a:lnTo>
                    <a:pt x="1220" y="1520"/>
                  </a:lnTo>
                  <a:lnTo>
                    <a:pt x="1220" y="1520"/>
                  </a:lnTo>
                  <a:lnTo>
                    <a:pt x="1230" y="1524"/>
                  </a:lnTo>
                  <a:lnTo>
                    <a:pt x="1236" y="1526"/>
                  </a:lnTo>
                  <a:lnTo>
                    <a:pt x="1236" y="1526"/>
                  </a:lnTo>
                  <a:lnTo>
                    <a:pt x="1244" y="1526"/>
                  </a:lnTo>
                  <a:lnTo>
                    <a:pt x="1254" y="1526"/>
                  </a:lnTo>
                  <a:lnTo>
                    <a:pt x="1254" y="1526"/>
                  </a:lnTo>
                  <a:lnTo>
                    <a:pt x="1266" y="1524"/>
                  </a:lnTo>
                  <a:lnTo>
                    <a:pt x="1276" y="1526"/>
                  </a:lnTo>
                  <a:lnTo>
                    <a:pt x="1276" y="1526"/>
                  </a:lnTo>
                  <a:lnTo>
                    <a:pt x="1280" y="1528"/>
                  </a:lnTo>
                  <a:lnTo>
                    <a:pt x="1286" y="1532"/>
                  </a:lnTo>
                  <a:lnTo>
                    <a:pt x="1286" y="1532"/>
                  </a:lnTo>
                  <a:lnTo>
                    <a:pt x="1296" y="1536"/>
                  </a:lnTo>
                  <a:lnTo>
                    <a:pt x="1296" y="1536"/>
                  </a:lnTo>
                  <a:lnTo>
                    <a:pt x="1302" y="1534"/>
                  </a:lnTo>
                  <a:lnTo>
                    <a:pt x="1302" y="1534"/>
                  </a:lnTo>
                  <a:lnTo>
                    <a:pt x="1308" y="1532"/>
                  </a:lnTo>
                  <a:lnTo>
                    <a:pt x="1314" y="1532"/>
                  </a:lnTo>
                  <a:lnTo>
                    <a:pt x="1314" y="1532"/>
                  </a:lnTo>
                  <a:lnTo>
                    <a:pt x="1322" y="1534"/>
                  </a:lnTo>
                  <a:lnTo>
                    <a:pt x="1332" y="1538"/>
                  </a:lnTo>
                  <a:lnTo>
                    <a:pt x="1332" y="1538"/>
                  </a:lnTo>
                  <a:lnTo>
                    <a:pt x="1340" y="1542"/>
                  </a:lnTo>
                  <a:lnTo>
                    <a:pt x="1346" y="1544"/>
                  </a:lnTo>
                  <a:lnTo>
                    <a:pt x="1346" y="1544"/>
                  </a:lnTo>
                  <a:lnTo>
                    <a:pt x="1346" y="1542"/>
                  </a:lnTo>
                  <a:lnTo>
                    <a:pt x="1346" y="1542"/>
                  </a:lnTo>
                  <a:lnTo>
                    <a:pt x="1346" y="1538"/>
                  </a:lnTo>
                  <a:lnTo>
                    <a:pt x="1346" y="1534"/>
                  </a:lnTo>
                  <a:lnTo>
                    <a:pt x="1346" y="1534"/>
                  </a:lnTo>
                  <a:lnTo>
                    <a:pt x="1350" y="1522"/>
                  </a:lnTo>
                  <a:lnTo>
                    <a:pt x="1360" y="1510"/>
                  </a:lnTo>
                  <a:lnTo>
                    <a:pt x="1370" y="1496"/>
                  </a:lnTo>
                  <a:lnTo>
                    <a:pt x="1376" y="1492"/>
                  </a:lnTo>
                  <a:lnTo>
                    <a:pt x="1382" y="1490"/>
                  </a:lnTo>
                  <a:lnTo>
                    <a:pt x="1382" y="1490"/>
                  </a:lnTo>
                  <a:lnTo>
                    <a:pt x="1388" y="1490"/>
                  </a:lnTo>
                  <a:lnTo>
                    <a:pt x="1394" y="1492"/>
                  </a:lnTo>
                  <a:lnTo>
                    <a:pt x="1400" y="1494"/>
                  </a:lnTo>
                  <a:lnTo>
                    <a:pt x="1406" y="1496"/>
                  </a:lnTo>
                  <a:lnTo>
                    <a:pt x="1406" y="1496"/>
                  </a:lnTo>
                  <a:lnTo>
                    <a:pt x="1410" y="1504"/>
                  </a:lnTo>
                  <a:lnTo>
                    <a:pt x="1416" y="1516"/>
                  </a:lnTo>
                  <a:lnTo>
                    <a:pt x="1420" y="1534"/>
                  </a:lnTo>
                  <a:lnTo>
                    <a:pt x="1430" y="1554"/>
                  </a:lnTo>
                  <a:lnTo>
                    <a:pt x="1452" y="1574"/>
                  </a:lnTo>
                  <a:lnTo>
                    <a:pt x="1450" y="1578"/>
                  </a:lnTo>
                  <a:lnTo>
                    <a:pt x="1338" y="2342"/>
                  </a:lnTo>
                  <a:close/>
                  <a:moveTo>
                    <a:pt x="14" y="2094"/>
                  </a:moveTo>
                  <a:lnTo>
                    <a:pt x="16" y="2094"/>
                  </a:lnTo>
                  <a:lnTo>
                    <a:pt x="366" y="2166"/>
                  </a:lnTo>
                  <a:lnTo>
                    <a:pt x="668" y="2222"/>
                  </a:lnTo>
                  <a:lnTo>
                    <a:pt x="754" y="2238"/>
                  </a:lnTo>
                  <a:lnTo>
                    <a:pt x="1072" y="2290"/>
                  </a:lnTo>
                  <a:lnTo>
                    <a:pt x="1330" y="2330"/>
                  </a:lnTo>
                  <a:lnTo>
                    <a:pt x="1440" y="1578"/>
                  </a:lnTo>
                  <a:lnTo>
                    <a:pt x="1422" y="1560"/>
                  </a:lnTo>
                  <a:lnTo>
                    <a:pt x="1410" y="1538"/>
                  </a:lnTo>
                  <a:lnTo>
                    <a:pt x="1410" y="1538"/>
                  </a:lnTo>
                  <a:lnTo>
                    <a:pt x="1404" y="1518"/>
                  </a:lnTo>
                  <a:lnTo>
                    <a:pt x="1400" y="1510"/>
                  </a:lnTo>
                  <a:lnTo>
                    <a:pt x="1398" y="1506"/>
                  </a:lnTo>
                  <a:lnTo>
                    <a:pt x="1398" y="1506"/>
                  </a:lnTo>
                  <a:lnTo>
                    <a:pt x="1392" y="1502"/>
                  </a:lnTo>
                  <a:lnTo>
                    <a:pt x="1386" y="1500"/>
                  </a:lnTo>
                  <a:lnTo>
                    <a:pt x="1386" y="1500"/>
                  </a:lnTo>
                  <a:lnTo>
                    <a:pt x="1378" y="1506"/>
                  </a:lnTo>
                  <a:lnTo>
                    <a:pt x="1368" y="1516"/>
                  </a:lnTo>
                  <a:lnTo>
                    <a:pt x="1362" y="1526"/>
                  </a:lnTo>
                  <a:lnTo>
                    <a:pt x="1356" y="1536"/>
                  </a:lnTo>
                  <a:lnTo>
                    <a:pt x="1356" y="1536"/>
                  </a:lnTo>
                  <a:lnTo>
                    <a:pt x="1356" y="1540"/>
                  </a:lnTo>
                  <a:lnTo>
                    <a:pt x="1356" y="1540"/>
                  </a:lnTo>
                  <a:lnTo>
                    <a:pt x="1358" y="1546"/>
                  </a:lnTo>
                  <a:lnTo>
                    <a:pt x="1356" y="1550"/>
                  </a:lnTo>
                  <a:lnTo>
                    <a:pt x="1354" y="1552"/>
                  </a:lnTo>
                  <a:lnTo>
                    <a:pt x="1354" y="1552"/>
                  </a:lnTo>
                  <a:lnTo>
                    <a:pt x="1348" y="1554"/>
                  </a:lnTo>
                  <a:lnTo>
                    <a:pt x="1342" y="1554"/>
                  </a:lnTo>
                  <a:lnTo>
                    <a:pt x="1326" y="1548"/>
                  </a:lnTo>
                  <a:lnTo>
                    <a:pt x="1326" y="1548"/>
                  </a:lnTo>
                  <a:lnTo>
                    <a:pt x="1320" y="1544"/>
                  </a:lnTo>
                  <a:lnTo>
                    <a:pt x="1314" y="1542"/>
                  </a:lnTo>
                  <a:lnTo>
                    <a:pt x="1314" y="1542"/>
                  </a:lnTo>
                  <a:lnTo>
                    <a:pt x="1306" y="1544"/>
                  </a:lnTo>
                  <a:lnTo>
                    <a:pt x="1306" y="1544"/>
                  </a:lnTo>
                  <a:lnTo>
                    <a:pt x="1300" y="1548"/>
                  </a:lnTo>
                  <a:lnTo>
                    <a:pt x="1296" y="1548"/>
                  </a:lnTo>
                  <a:lnTo>
                    <a:pt x="1296" y="1548"/>
                  </a:lnTo>
                  <a:lnTo>
                    <a:pt x="1288" y="1546"/>
                  </a:lnTo>
                  <a:lnTo>
                    <a:pt x="1280" y="1542"/>
                  </a:lnTo>
                  <a:lnTo>
                    <a:pt x="1280" y="1542"/>
                  </a:lnTo>
                  <a:lnTo>
                    <a:pt x="1272" y="1536"/>
                  </a:lnTo>
                  <a:lnTo>
                    <a:pt x="1272" y="1536"/>
                  </a:lnTo>
                  <a:lnTo>
                    <a:pt x="1264" y="1536"/>
                  </a:lnTo>
                  <a:lnTo>
                    <a:pt x="1254" y="1536"/>
                  </a:lnTo>
                  <a:lnTo>
                    <a:pt x="1254" y="1536"/>
                  </a:lnTo>
                  <a:lnTo>
                    <a:pt x="1244" y="1538"/>
                  </a:lnTo>
                  <a:lnTo>
                    <a:pt x="1234" y="1536"/>
                  </a:lnTo>
                  <a:lnTo>
                    <a:pt x="1234" y="1536"/>
                  </a:lnTo>
                  <a:lnTo>
                    <a:pt x="1226" y="1534"/>
                  </a:lnTo>
                  <a:lnTo>
                    <a:pt x="1216" y="1530"/>
                  </a:lnTo>
                  <a:lnTo>
                    <a:pt x="1216" y="1530"/>
                  </a:lnTo>
                  <a:lnTo>
                    <a:pt x="1204" y="1524"/>
                  </a:lnTo>
                  <a:lnTo>
                    <a:pt x="1194" y="1522"/>
                  </a:lnTo>
                  <a:lnTo>
                    <a:pt x="1194" y="1522"/>
                  </a:lnTo>
                  <a:lnTo>
                    <a:pt x="1194" y="1522"/>
                  </a:lnTo>
                  <a:lnTo>
                    <a:pt x="1186" y="1524"/>
                  </a:lnTo>
                  <a:lnTo>
                    <a:pt x="1186" y="1524"/>
                  </a:lnTo>
                  <a:lnTo>
                    <a:pt x="1180" y="1532"/>
                  </a:lnTo>
                  <a:lnTo>
                    <a:pt x="1180" y="1532"/>
                  </a:lnTo>
                  <a:lnTo>
                    <a:pt x="1172" y="1538"/>
                  </a:lnTo>
                  <a:lnTo>
                    <a:pt x="1166" y="1542"/>
                  </a:lnTo>
                  <a:lnTo>
                    <a:pt x="1166" y="1542"/>
                  </a:lnTo>
                  <a:lnTo>
                    <a:pt x="1158" y="1544"/>
                  </a:lnTo>
                  <a:lnTo>
                    <a:pt x="1158" y="1544"/>
                  </a:lnTo>
                  <a:lnTo>
                    <a:pt x="1144" y="1542"/>
                  </a:lnTo>
                  <a:lnTo>
                    <a:pt x="1122" y="1534"/>
                  </a:lnTo>
                  <a:lnTo>
                    <a:pt x="1122" y="1534"/>
                  </a:lnTo>
                  <a:lnTo>
                    <a:pt x="1104" y="1530"/>
                  </a:lnTo>
                  <a:lnTo>
                    <a:pt x="1094" y="1528"/>
                  </a:lnTo>
                  <a:lnTo>
                    <a:pt x="1086" y="1528"/>
                  </a:lnTo>
                  <a:lnTo>
                    <a:pt x="1086" y="1528"/>
                  </a:lnTo>
                  <a:lnTo>
                    <a:pt x="1078" y="1530"/>
                  </a:lnTo>
                  <a:lnTo>
                    <a:pt x="1070" y="1534"/>
                  </a:lnTo>
                  <a:lnTo>
                    <a:pt x="1070" y="1534"/>
                  </a:lnTo>
                  <a:lnTo>
                    <a:pt x="1070" y="1542"/>
                  </a:lnTo>
                  <a:lnTo>
                    <a:pt x="1070" y="1542"/>
                  </a:lnTo>
                  <a:lnTo>
                    <a:pt x="1070" y="1550"/>
                  </a:lnTo>
                  <a:lnTo>
                    <a:pt x="1068" y="1556"/>
                  </a:lnTo>
                  <a:lnTo>
                    <a:pt x="1068" y="1556"/>
                  </a:lnTo>
                  <a:lnTo>
                    <a:pt x="1062" y="1560"/>
                  </a:lnTo>
                  <a:lnTo>
                    <a:pt x="1056" y="1562"/>
                  </a:lnTo>
                  <a:lnTo>
                    <a:pt x="1056" y="1562"/>
                  </a:lnTo>
                  <a:lnTo>
                    <a:pt x="1050" y="1560"/>
                  </a:lnTo>
                  <a:lnTo>
                    <a:pt x="1044" y="1554"/>
                  </a:lnTo>
                  <a:lnTo>
                    <a:pt x="1034" y="1542"/>
                  </a:lnTo>
                  <a:lnTo>
                    <a:pt x="1032" y="1540"/>
                  </a:lnTo>
                  <a:lnTo>
                    <a:pt x="1032" y="1540"/>
                  </a:lnTo>
                  <a:lnTo>
                    <a:pt x="1026" y="1530"/>
                  </a:lnTo>
                  <a:lnTo>
                    <a:pt x="1022" y="1524"/>
                  </a:lnTo>
                  <a:lnTo>
                    <a:pt x="1020" y="1516"/>
                  </a:lnTo>
                  <a:lnTo>
                    <a:pt x="1020" y="1516"/>
                  </a:lnTo>
                  <a:lnTo>
                    <a:pt x="1020" y="1512"/>
                  </a:lnTo>
                  <a:lnTo>
                    <a:pt x="1022" y="1506"/>
                  </a:lnTo>
                  <a:lnTo>
                    <a:pt x="1022" y="1506"/>
                  </a:lnTo>
                  <a:lnTo>
                    <a:pt x="1024" y="1498"/>
                  </a:lnTo>
                  <a:lnTo>
                    <a:pt x="1024" y="1498"/>
                  </a:lnTo>
                  <a:lnTo>
                    <a:pt x="1018" y="1492"/>
                  </a:lnTo>
                  <a:lnTo>
                    <a:pt x="1018" y="1492"/>
                  </a:lnTo>
                  <a:lnTo>
                    <a:pt x="1014" y="1486"/>
                  </a:lnTo>
                  <a:lnTo>
                    <a:pt x="1012" y="1480"/>
                  </a:lnTo>
                  <a:lnTo>
                    <a:pt x="1012" y="1480"/>
                  </a:lnTo>
                  <a:lnTo>
                    <a:pt x="1012" y="1464"/>
                  </a:lnTo>
                  <a:lnTo>
                    <a:pt x="1012" y="1464"/>
                  </a:lnTo>
                  <a:lnTo>
                    <a:pt x="1012" y="1458"/>
                  </a:lnTo>
                  <a:lnTo>
                    <a:pt x="1012" y="1458"/>
                  </a:lnTo>
                  <a:lnTo>
                    <a:pt x="1010" y="1438"/>
                  </a:lnTo>
                  <a:lnTo>
                    <a:pt x="1008" y="1426"/>
                  </a:lnTo>
                  <a:lnTo>
                    <a:pt x="1008" y="1426"/>
                  </a:lnTo>
                  <a:lnTo>
                    <a:pt x="998" y="1416"/>
                  </a:lnTo>
                  <a:lnTo>
                    <a:pt x="994" y="1412"/>
                  </a:lnTo>
                  <a:lnTo>
                    <a:pt x="990" y="1410"/>
                  </a:lnTo>
                  <a:lnTo>
                    <a:pt x="990" y="1410"/>
                  </a:lnTo>
                  <a:lnTo>
                    <a:pt x="984" y="1412"/>
                  </a:lnTo>
                  <a:lnTo>
                    <a:pt x="984" y="1412"/>
                  </a:lnTo>
                  <a:lnTo>
                    <a:pt x="976" y="1416"/>
                  </a:lnTo>
                  <a:lnTo>
                    <a:pt x="968" y="1416"/>
                  </a:lnTo>
                  <a:lnTo>
                    <a:pt x="968" y="1416"/>
                  </a:lnTo>
                  <a:lnTo>
                    <a:pt x="964" y="1414"/>
                  </a:lnTo>
                  <a:lnTo>
                    <a:pt x="960" y="1410"/>
                  </a:lnTo>
                  <a:lnTo>
                    <a:pt x="950" y="1394"/>
                  </a:lnTo>
                  <a:lnTo>
                    <a:pt x="950" y="1394"/>
                  </a:lnTo>
                  <a:lnTo>
                    <a:pt x="946" y="1384"/>
                  </a:lnTo>
                  <a:lnTo>
                    <a:pt x="944" y="1370"/>
                  </a:lnTo>
                  <a:lnTo>
                    <a:pt x="944" y="1370"/>
                  </a:lnTo>
                  <a:lnTo>
                    <a:pt x="946" y="1364"/>
                  </a:lnTo>
                  <a:lnTo>
                    <a:pt x="950" y="1354"/>
                  </a:lnTo>
                  <a:lnTo>
                    <a:pt x="950" y="1354"/>
                  </a:lnTo>
                  <a:lnTo>
                    <a:pt x="954" y="1344"/>
                  </a:lnTo>
                  <a:lnTo>
                    <a:pt x="954" y="1344"/>
                  </a:lnTo>
                  <a:lnTo>
                    <a:pt x="952" y="1326"/>
                  </a:lnTo>
                  <a:lnTo>
                    <a:pt x="952" y="1326"/>
                  </a:lnTo>
                  <a:lnTo>
                    <a:pt x="950" y="1316"/>
                  </a:lnTo>
                  <a:lnTo>
                    <a:pt x="946" y="1308"/>
                  </a:lnTo>
                  <a:lnTo>
                    <a:pt x="946" y="1308"/>
                  </a:lnTo>
                  <a:lnTo>
                    <a:pt x="938" y="1298"/>
                  </a:lnTo>
                  <a:lnTo>
                    <a:pt x="938" y="1298"/>
                  </a:lnTo>
                  <a:lnTo>
                    <a:pt x="932" y="1290"/>
                  </a:lnTo>
                  <a:lnTo>
                    <a:pt x="932" y="1290"/>
                  </a:lnTo>
                  <a:lnTo>
                    <a:pt x="926" y="1280"/>
                  </a:lnTo>
                  <a:lnTo>
                    <a:pt x="922" y="1266"/>
                  </a:lnTo>
                  <a:lnTo>
                    <a:pt x="916" y="1248"/>
                  </a:lnTo>
                  <a:lnTo>
                    <a:pt x="908" y="1194"/>
                  </a:lnTo>
                  <a:lnTo>
                    <a:pt x="908" y="1194"/>
                  </a:lnTo>
                  <a:lnTo>
                    <a:pt x="908" y="1194"/>
                  </a:lnTo>
                  <a:lnTo>
                    <a:pt x="910" y="1172"/>
                  </a:lnTo>
                  <a:lnTo>
                    <a:pt x="910" y="1162"/>
                  </a:lnTo>
                  <a:lnTo>
                    <a:pt x="908" y="1156"/>
                  </a:lnTo>
                  <a:lnTo>
                    <a:pt x="908" y="1156"/>
                  </a:lnTo>
                  <a:lnTo>
                    <a:pt x="902" y="1150"/>
                  </a:lnTo>
                  <a:lnTo>
                    <a:pt x="902" y="1150"/>
                  </a:lnTo>
                  <a:lnTo>
                    <a:pt x="894" y="1144"/>
                  </a:lnTo>
                  <a:lnTo>
                    <a:pt x="890" y="1138"/>
                  </a:lnTo>
                  <a:lnTo>
                    <a:pt x="890" y="1138"/>
                  </a:lnTo>
                  <a:lnTo>
                    <a:pt x="888" y="1128"/>
                  </a:lnTo>
                  <a:lnTo>
                    <a:pt x="888" y="1128"/>
                  </a:lnTo>
                  <a:lnTo>
                    <a:pt x="888" y="1126"/>
                  </a:lnTo>
                  <a:lnTo>
                    <a:pt x="888" y="1126"/>
                  </a:lnTo>
                  <a:lnTo>
                    <a:pt x="874" y="1134"/>
                  </a:lnTo>
                  <a:lnTo>
                    <a:pt x="856" y="1144"/>
                  </a:lnTo>
                  <a:lnTo>
                    <a:pt x="856" y="1144"/>
                  </a:lnTo>
                  <a:lnTo>
                    <a:pt x="834" y="1158"/>
                  </a:lnTo>
                  <a:lnTo>
                    <a:pt x="814" y="1168"/>
                  </a:lnTo>
                  <a:lnTo>
                    <a:pt x="814" y="1168"/>
                  </a:lnTo>
                  <a:lnTo>
                    <a:pt x="802" y="1170"/>
                  </a:lnTo>
                  <a:lnTo>
                    <a:pt x="796" y="1172"/>
                  </a:lnTo>
                  <a:lnTo>
                    <a:pt x="792" y="1170"/>
                  </a:lnTo>
                  <a:lnTo>
                    <a:pt x="792" y="1170"/>
                  </a:lnTo>
                  <a:lnTo>
                    <a:pt x="786" y="1166"/>
                  </a:lnTo>
                  <a:lnTo>
                    <a:pt x="780" y="1160"/>
                  </a:lnTo>
                  <a:lnTo>
                    <a:pt x="770" y="1144"/>
                  </a:lnTo>
                  <a:lnTo>
                    <a:pt x="770" y="1144"/>
                  </a:lnTo>
                  <a:lnTo>
                    <a:pt x="756" y="1142"/>
                  </a:lnTo>
                  <a:lnTo>
                    <a:pt x="750" y="1138"/>
                  </a:lnTo>
                  <a:lnTo>
                    <a:pt x="746" y="1134"/>
                  </a:lnTo>
                  <a:lnTo>
                    <a:pt x="746" y="1134"/>
                  </a:lnTo>
                  <a:lnTo>
                    <a:pt x="746" y="1128"/>
                  </a:lnTo>
                  <a:lnTo>
                    <a:pt x="746" y="1122"/>
                  </a:lnTo>
                  <a:lnTo>
                    <a:pt x="752" y="1108"/>
                  </a:lnTo>
                  <a:lnTo>
                    <a:pt x="752" y="1108"/>
                  </a:lnTo>
                  <a:lnTo>
                    <a:pt x="756" y="1104"/>
                  </a:lnTo>
                  <a:lnTo>
                    <a:pt x="760" y="1100"/>
                  </a:lnTo>
                  <a:lnTo>
                    <a:pt x="760" y="1100"/>
                  </a:lnTo>
                  <a:lnTo>
                    <a:pt x="764" y="1094"/>
                  </a:lnTo>
                  <a:lnTo>
                    <a:pt x="766" y="1090"/>
                  </a:lnTo>
                  <a:lnTo>
                    <a:pt x="766" y="1090"/>
                  </a:lnTo>
                  <a:lnTo>
                    <a:pt x="764" y="1082"/>
                  </a:lnTo>
                  <a:lnTo>
                    <a:pt x="764" y="1082"/>
                  </a:lnTo>
                  <a:lnTo>
                    <a:pt x="762" y="1076"/>
                  </a:lnTo>
                  <a:lnTo>
                    <a:pt x="762" y="1072"/>
                  </a:lnTo>
                  <a:lnTo>
                    <a:pt x="762" y="1072"/>
                  </a:lnTo>
                  <a:lnTo>
                    <a:pt x="762" y="1064"/>
                  </a:lnTo>
                  <a:lnTo>
                    <a:pt x="766" y="1058"/>
                  </a:lnTo>
                  <a:lnTo>
                    <a:pt x="770" y="1052"/>
                  </a:lnTo>
                  <a:lnTo>
                    <a:pt x="774" y="1048"/>
                  </a:lnTo>
                  <a:lnTo>
                    <a:pt x="774" y="1048"/>
                  </a:lnTo>
                  <a:lnTo>
                    <a:pt x="780" y="1046"/>
                  </a:lnTo>
                  <a:lnTo>
                    <a:pt x="786" y="1046"/>
                  </a:lnTo>
                  <a:lnTo>
                    <a:pt x="786" y="1046"/>
                  </a:lnTo>
                  <a:lnTo>
                    <a:pt x="794" y="1044"/>
                  </a:lnTo>
                  <a:lnTo>
                    <a:pt x="794" y="1044"/>
                  </a:lnTo>
                  <a:lnTo>
                    <a:pt x="796" y="1038"/>
                  </a:lnTo>
                  <a:lnTo>
                    <a:pt x="798" y="1030"/>
                  </a:lnTo>
                  <a:lnTo>
                    <a:pt x="800" y="1020"/>
                  </a:lnTo>
                  <a:lnTo>
                    <a:pt x="798" y="1010"/>
                  </a:lnTo>
                  <a:lnTo>
                    <a:pt x="798" y="1010"/>
                  </a:lnTo>
                  <a:lnTo>
                    <a:pt x="794" y="1004"/>
                  </a:lnTo>
                  <a:lnTo>
                    <a:pt x="794" y="1004"/>
                  </a:lnTo>
                  <a:lnTo>
                    <a:pt x="790" y="998"/>
                  </a:lnTo>
                  <a:lnTo>
                    <a:pt x="788" y="990"/>
                  </a:lnTo>
                  <a:lnTo>
                    <a:pt x="788" y="990"/>
                  </a:lnTo>
                  <a:lnTo>
                    <a:pt x="790" y="984"/>
                  </a:lnTo>
                  <a:lnTo>
                    <a:pt x="794" y="976"/>
                  </a:lnTo>
                  <a:lnTo>
                    <a:pt x="794" y="976"/>
                  </a:lnTo>
                  <a:lnTo>
                    <a:pt x="796" y="970"/>
                  </a:lnTo>
                  <a:lnTo>
                    <a:pt x="796" y="970"/>
                  </a:lnTo>
                  <a:lnTo>
                    <a:pt x="794" y="962"/>
                  </a:lnTo>
                  <a:lnTo>
                    <a:pt x="794" y="962"/>
                  </a:lnTo>
                  <a:lnTo>
                    <a:pt x="792" y="956"/>
                  </a:lnTo>
                  <a:lnTo>
                    <a:pt x="792" y="950"/>
                  </a:lnTo>
                  <a:lnTo>
                    <a:pt x="792" y="950"/>
                  </a:lnTo>
                  <a:lnTo>
                    <a:pt x="796" y="942"/>
                  </a:lnTo>
                  <a:lnTo>
                    <a:pt x="802" y="936"/>
                  </a:lnTo>
                  <a:lnTo>
                    <a:pt x="802" y="936"/>
                  </a:lnTo>
                  <a:lnTo>
                    <a:pt x="808" y="930"/>
                  </a:lnTo>
                  <a:lnTo>
                    <a:pt x="808" y="930"/>
                  </a:lnTo>
                  <a:lnTo>
                    <a:pt x="812" y="910"/>
                  </a:lnTo>
                  <a:lnTo>
                    <a:pt x="812" y="908"/>
                  </a:lnTo>
                  <a:lnTo>
                    <a:pt x="834" y="870"/>
                  </a:lnTo>
                  <a:lnTo>
                    <a:pt x="852" y="816"/>
                  </a:lnTo>
                  <a:lnTo>
                    <a:pt x="840" y="812"/>
                  </a:lnTo>
                  <a:lnTo>
                    <a:pt x="840" y="812"/>
                  </a:lnTo>
                  <a:lnTo>
                    <a:pt x="826" y="814"/>
                  </a:lnTo>
                  <a:lnTo>
                    <a:pt x="812" y="812"/>
                  </a:lnTo>
                  <a:lnTo>
                    <a:pt x="812" y="812"/>
                  </a:lnTo>
                  <a:lnTo>
                    <a:pt x="802" y="808"/>
                  </a:lnTo>
                  <a:lnTo>
                    <a:pt x="794" y="804"/>
                  </a:lnTo>
                  <a:lnTo>
                    <a:pt x="790" y="798"/>
                  </a:lnTo>
                  <a:lnTo>
                    <a:pt x="790" y="798"/>
                  </a:lnTo>
                  <a:lnTo>
                    <a:pt x="790" y="796"/>
                  </a:lnTo>
                  <a:lnTo>
                    <a:pt x="790" y="792"/>
                  </a:lnTo>
                  <a:lnTo>
                    <a:pt x="792" y="784"/>
                  </a:lnTo>
                  <a:lnTo>
                    <a:pt x="792" y="784"/>
                  </a:lnTo>
                  <a:lnTo>
                    <a:pt x="794" y="782"/>
                  </a:lnTo>
                  <a:lnTo>
                    <a:pt x="794" y="782"/>
                  </a:lnTo>
                  <a:lnTo>
                    <a:pt x="790" y="782"/>
                  </a:lnTo>
                  <a:lnTo>
                    <a:pt x="790" y="782"/>
                  </a:lnTo>
                  <a:lnTo>
                    <a:pt x="782" y="784"/>
                  </a:lnTo>
                  <a:lnTo>
                    <a:pt x="776" y="782"/>
                  </a:lnTo>
                  <a:lnTo>
                    <a:pt x="776" y="782"/>
                  </a:lnTo>
                  <a:lnTo>
                    <a:pt x="774" y="780"/>
                  </a:lnTo>
                  <a:lnTo>
                    <a:pt x="772" y="776"/>
                  </a:lnTo>
                  <a:lnTo>
                    <a:pt x="768" y="768"/>
                  </a:lnTo>
                  <a:lnTo>
                    <a:pt x="768" y="768"/>
                  </a:lnTo>
                  <a:lnTo>
                    <a:pt x="766" y="760"/>
                  </a:lnTo>
                  <a:lnTo>
                    <a:pt x="766" y="760"/>
                  </a:lnTo>
                  <a:lnTo>
                    <a:pt x="758" y="754"/>
                  </a:lnTo>
                  <a:lnTo>
                    <a:pt x="758" y="754"/>
                  </a:lnTo>
                  <a:lnTo>
                    <a:pt x="752" y="748"/>
                  </a:lnTo>
                  <a:lnTo>
                    <a:pt x="746" y="742"/>
                  </a:lnTo>
                  <a:lnTo>
                    <a:pt x="746" y="742"/>
                  </a:lnTo>
                  <a:lnTo>
                    <a:pt x="744" y="730"/>
                  </a:lnTo>
                  <a:lnTo>
                    <a:pt x="742" y="718"/>
                  </a:lnTo>
                  <a:lnTo>
                    <a:pt x="742" y="718"/>
                  </a:lnTo>
                  <a:lnTo>
                    <a:pt x="744" y="712"/>
                  </a:lnTo>
                  <a:lnTo>
                    <a:pt x="744" y="712"/>
                  </a:lnTo>
                  <a:lnTo>
                    <a:pt x="746" y="710"/>
                  </a:lnTo>
                  <a:lnTo>
                    <a:pt x="746" y="710"/>
                  </a:lnTo>
                  <a:lnTo>
                    <a:pt x="738" y="700"/>
                  </a:lnTo>
                  <a:lnTo>
                    <a:pt x="738" y="700"/>
                  </a:lnTo>
                  <a:lnTo>
                    <a:pt x="732" y="694"/>
                  </a:lnTo>
                  <a:lnTo>
                    <a:pt x="732" y="694"/>
                  </a:lnTo>
                  <a:lnTo>
                    <a:pt x="718" y="674"/>
                  </a:lnTo>
                  <a:lnTo>
                    <a:pt x="708" y="654"/>
                  </a:lnTo>
                  <a:lnTo>
                    <a:pt x="708" y="654"/>
                  </a:lnTo>
                  <a:lnTo>
                    <a:pt x="704" y="644"/>
                  </a:lnTo>
                  <a:lnTo>
                    <a:pt x="704" y="644"/>
                  </a:lnTo>
                  <a:lnTo>
                    <a:pt x="700" y="632"/>
                  </a:lnTo>
                  <a:lnTo>
                    <a:pt x="700" y="632"/>
                  </a:lnTo>
                  <a:lnTo>
                    <a:pt x="694" y="624"/>
                  </a:lnTo>
                  <a:lnTo>
                    <a:pt x="694" y="624"/>
                  </a:lnTo>
                  <a:lnTo>
                    <a:pt x="686" y="614"/>
                  </a:lnTo>
                  <a:lnTo>
                    <a:pt x="686" y="614"/>
                  </a:lnTo>
                  <a:lnTo>
                    <a:pt x="684" y="604"/>
                  </a:lnTo>
                  <a:lnTo>
                    <a:pt x="684" y="604"/>
                  </a:lnTo>
                  <a:lnTo>
                    <a:pt x="682" y="596"/>
                  </a:lnTo>
                  <a:lnTo>
                    <a:pt x="682" y="596"/>
                  </a:lnTo>
                  <a:lnTo>
                    <a:pt x="676" y="592"/>
                  </a:lnTo>
                  <a:lnTo>
                    <a:pt x="668" y="590"/>
                  </a:lnTo>
                  <a:lnTo>
                    <a:pt x="668" y="590"/>
                  </a:lnTo>
                  <a:lnTo>
                    <a:pt x="658" y="584"/>
                  </a:lnTo>
                  <a:lnTo>
                    <a:pt x="652" y="580"/>
                  </a:lnTo>
                  <a:lnTo>
                    <a:pt x="652" y="580"/>
                  </a:lnTo>
                  <a:lnTo>
                    <a:pt x="648" y="574"/>
                  </a:lnTo>
                  <a:lnTo>
                    <a:pt x="646" y="566"/>
                  </a:lnTo>
                  <a:lnTo>
                    <a:pt x="646" y="566"/>
                  </a:lnTo>
                  <a:lnTo>
                    <a:pt x="644" y="560"/>
                  </a:lnTo>
                  <a:lnTo>
                    <a:pt x="644" y="560"/>
                  </a:lnTo>
                  <a:lnTo>
                    <a:pt x="638" y="554"/>
                  </a:lnTo>
                  <a:lnTo>
                    <a:pt x="630" y="548"/>
                  </a:lnTo>
                  <a:lnTo>
                    <a:pt x="630" y="548"/>
                  </a:lnTo>
                  <a:lnTo>
                    <a:pt x="622" y="540"/>
                  </a:lnTo>
                  <a:lnTo>
                    <a:pt x="614" y="534"/>
                  </a:lnTo>
                  <a:lnTo>
                    <a:pt x="610" y="526"/>
                  </a:lnTo>
                  <a:lnTo>
                    <a:pt x="610" y="522"/>
                  </a:lnTo>
                  <a:lnTo>
                    <a:pt x="610" y="518"/>
                  </a:lnTo>
                  <a:lnTo>
                    <a:pt x="610" y="518"/>
                  </a:lnTo>
                  <a:lnTo>
                    <a:pt x="612" y="514"/>
                  </a:lnTo>
                  <a:lnTo>
                    <a:pt x="616" y="512"/>
                  </a:lnTo>
                  <a:lnTo>
                    <a:pt x="622" y="512"/>
                  </a:lnTo>
                  <a:lnTo>
                    <a:pt x="622" y="512"/>
                  </a:lnTo>
                  <a:lnTo>
                    <a:pt x="626" y="512"/>
                  </a:lnTo>
                  <a:lnTo>
                    <a:pt x="626" y="512"/>
                  </a:lnTo>
                  <a:lnTo>
                    <a:pt x="630" y="512"/>
                  </a:lnTo>
                  <a:lnTo>
                    <a:pt x="630" y="512"/>
                  </a:lnTo>
                  <a:lnTo>
                    <a:pt x="626" y="508"/>
                  </a:lnTo>
                  <a:lnTo>
                    <a:pt x="626" y="508"/>
                  </a:lnTo>
                  <a:lnTo>
                    <a:pt x="622" y="504"/>
                  </a:lnTo>
                  <a:lnTo>
                    <a:pt x="620" y="496"/>
                  </a:lnTo>
                  <a:lnTo>
                    <a:pt x="620" y="496"/>
                  </a:lnTo>
                  <a:lnTo>
                    <a:pt x="622" y="490"/>
                  </a:lnTo>
                  <a:lnTo>
                    <a:pt x="626" y="482"/>
                  </a:lnTo>
                  <a:lnTo>
                    <a:pt x="626" y="482"/>
                  </a:lnTo>
                  <a:lnTo>
                    <a:pt x="630" y="476"/>
                  </a:lnTo>
                  <a:lnTo>
                    <a:pt x="630" y="476"/>
                  </a:lnTo>
                  <a:lnTo>
                    <a:pt x="628" y="468"/>
                  </a:lnTo>
                  <a:lnTo>
                    <a:pt x="626" y="456"/>
                  </a:lnTo>
                  <a:lnTo>
                    <a:pt x="626" y="456"/>
                  </a:lnTo>
                  <a:lnTo>
                    <a:pt x="618" y="440"/>
                  </a:lnTo>
                  <a:lnTo>
                    <a:pt x="618" y="440"/>
                  </a:lnTo>
                  <a:lnTo>
                    <a:pt x="612" y="428"/>
                  </a:lnTo>
                  <a:lnTo>
                    <a:pt x="608" y="416"/>
                  </a:lnTo>
                  <a:lnTo>
                    <a:pt x="608" y="416"/>
                  </a:lnTo>
                  <a:lnTo>
                    <a:pt x="608" y="410"/>
                  </a:lnTo>
                  <a:lnTo>
                    <a:pt x="608" y="410"/>
                  </a:lnTo>
                  <a:lnTo>
                    <a:pt x="608" y="408"/>
                  </a:lnTo>
                  <a:lnTo>
                    <a:pt x="608" y="408"/>
                  </a:lnTo>
                  <a:lnTo>
                    <a:pt x="604" y="394"/>
                  </a:lnTo>
                  <a:lnTo>
                    <a:pt x="594" y="378"/>
                  </a:lnTo>
                  <a:lnTo>
                    <a:pt x="578" y="350"/>
                  </a:lnTo>
                  <a:lnTo>
                    <a:pt x="576" y="348"/>
                  </a:lnTo>
                  <a:lnTo>
                    <a:pt x="636" y="52"/>
                  </a:lnTo>
                  <a:lnTo>
                    <a:pt x="450" y="14"/>
                  </a:lnTo>
                  <a:lnTo>
                    <a:pt x="448" y="18"/>
                  </a:lnTo>
                  <a:lnTo>
                    <a:pt x="302" y="706"/>
                  </a:lnTo>
                  <a:lnTo>
                    <a:pt x="302" y="706"/>
                  </a:lnTo>
                  <a:lnTo>
                    <a:pt x="298" y="732"/>
                  </a:lnTo>
                  <a:lnTo>
                    <a:pt x="296" y="752"/>
                  </a:lnTo>
                  <a:lnTo>
                    <a:pt x="294" y="768"/>
                  </a:lnTo>
                  <a:lnTo>
                    <a:pt x="294" y="768"/>
                  </a:lnTo>
                  <a:lnTo>
                    <a:pt x="288" y="776"/>
                  </a:lnTo>
                  <a:lnTo>
                    <a:pt x="288" y="776"/>
                  </a:lnTo>
                  <a:lnTo>
                    <a:pt x="284" y="786"/>
                  </a:lnTo>
                  <a:lnTo>
                    <a:pt x="284" y="786"/>
                  </a:lnTo>
                  <a:lnTo>
                    <a:pt x="286" y="794"/>
                  </a:lnTo>
                  <a:lnTo>
                    <a:pt x="290" y="804"/>
                  </a:lnTo>
                  <a:lnTo>
                    <a:pt x="290" y="804"/>
                  </a:lnTo>
                  <a:lnTo>
                    <a:pt x="296" y="814"/>
                  </a:lnTo>
                  <a:lnTo>
                    <a:pt x="298" y="824"/>
                  </a:lnTo>
                  <a:lnTo>
                    <a:pt x="298" y="824"/>
                  </a:lnTo>
                  <a:lnTo>
                    <a:pt x="296" y="838"/>
                  </a:lnTo>
                  <a:lnTo>
                    <a:pt x="292" y="856"/>
                  </a:lnTo>
                  <a:lnTo>
                    <a:pt x="292" y="856"/>
                  </a:lnTo>
                  <a:lnTo>
                    <a:pt x="290" y="872"/>
                  </a:lnTo>
                  <a:lnTo>
                    <a:pt x="288" y="884"/>
                  </a:lnTo>
                  <a:lnTo>
                    <a:pt x="288" y="884"/>
                  </a:lnTo>
                  <a:lnTo>
                    <a:pt x="290" y="894"/>
                  </a:lnTo>
                  <a:lnTo>
                    <a:pt x="290" y="894"/>
                  </a:lnTo>
                  <a:lnTo>
                    <a:pt x="294" y="902"/>
                  </a:lnTo>
                  <a:lnTo>
                    <a:pt x="294" y="902"/>
                  </a:lnTo>
                  <a:lnTo>
                    <a:pt x="298" y="928"/>
                  </a:lnTo>
                  <a:lnTo>
                    <a:pt x="306" y="948"/>
                  </a:lnTo>
                  <a:lnTo>
                    <a:pt x="312" y="958"/>
                  </a:lnTo>
                  <a:lnTo>
                    <a:pt x="312" y="958"/>
                  </a:lnTo>
                  <a:lnTo>
                    <a:pt x="332" y="974"/>
                  </a:lnTo>
                  <a:lnTo>
                    <a:pt x="344" y="986"/>
                  </a:lnTo>
                  <a:lnTo>
                    <a:pt x="352" y="996"/>
                  </a:lnTo>
                  <a:lnTo>
                    <a:pt x="352" y="996"/>
                  </a:lnTo>
                  <a:lnTo>
                    <a:pt x="356" y="1004"/>
                  </a:lnTo>
                  <a:lnTo>
                    <a:pt x="358" y="1016"/>
                  </a:lnTo>
                  <a:lnTo>
                    <a:pt x="360" y="1028"/>
                  </a:lnTo>
                  <a:lnTo>
                    <a:pt x="360" y="1038"/>
                  </a:lnTo>
                  <a:lnTo>
                    <a:pt x="360" y="1038"/>
                  </a:lnTo>
                  <a:lnTo>
                    <a:pt x="358" y="1044"/>
                  </a:lnTo>
                  <a:lnTo>
                    <a:pt x="354" y="1050"/>
                  </a:lnTo>
                  <a:lnTo>
                    <a:pt x="348" y="1060"/>
                  </a:lnTo>
                  <a:lnTo>
                    <a:pt x="302" y="1110"/>
                  </a:lnTo>
                  <a:lnTo>
                    <a:pt x="302" y="1110"/>
                  </a:lnTo>
                  <a:lnTo>
                    <a:pt x="290" y="1138"/>
                  </a:lnTo>
                  <a:lnTo>
                    <a:pt x="280" y="1156"/>
                  </a:lnTo>
                  <a:lnTo>
                    <a:pt x="272" y="1170"/>
                  </a:lnTo>
                  <a:lnTo>
                    <a:pt x="272" y="1170"/>
                  </a:lnTo>
                  <a:lnTo>
                    <a:pt x="266" y="1178"/>
                  </a:lnTo>
                  <a:lnTo>
                    <a:pt x="256" y="1188"/>
                  </a:lnTo>
                  <a:lnTo>
                    <a:pt x="256" y="1188"/>
                  </a:lnTo>
                  <a:lnTo>
                    <a:pt x="246" y="1198"/>
                  </a:lnTo>
                  <a:lnTo>
                    <a:pt x="238" y="1208"/>
                  </a:lnTo>
                  <a:lnTo>
                    <a:pt x="238" y="1208"/>
                  </a:lnTo>
                  <a:lnTo>
                    <a:pt x="238" y="1214"/>
                  </a:lnTo>
                  <a:lnTo>
                    <a:pt x="238" y="1214"/>
                  </a:lnTo>
                  <a:lnTo>
                    <a:pt x="236" y="1224"/>
                  </a:lnTo>
                  <a:lnTo>
                    <a:pt x="236" y="1224"/>
                  </a:lnTo>
                  <a:lnTo>
                    <a:pt x="230" y="1236"/>
                  </a:lnTo>
                  <a:lnTo>
                    <a:pt x="224" y="1246"/>
                  </a:lnTo>
                  <a:lnTo>
                    <a:pt x="224" y="1246"/>
                  </a:lnTo>
                  <a:lnTo>
                    <a:pt x="218" y="1256"/>
                  </a:lnTo>
                  <a:lnTo>
                    <a:pt x="206" y="1266"/>
                  </a:lnTo>
                  <a:lnTo>
                    <a:pt x="206" y="1266"/>
                  </a:lnTo>
                  <a:lnTo>
                    <a:pt x="192" y="1276"/>
                  </a:lnTo>
                  <a:lnTo>
                    <a:pt x="192" y="1276"/>
                  </a:lnTo>
                  <a:lnTo>
                    <a:pt x="182" y="1282"/>
                  </a:lnTo>
                  <a:lnTo>
                    <a:pt x="176" y="1286"/>
                  </a:lnTo>
                  <a:lnTo>
                    <a:pt x="176" y="1286"/>
                  </a:lnTo>
                  <a:lnTo>
                    <a:pt x="168" y="1296"/>
                  </a:lnTo>
                  <a:lnTo>
                    <a:pt x="162" y="1306"/>
                  </a:lnTo>
                  <a:lnTo>
                    <a:pt x="162" y="1306"/>
                  </a:lnTo>
                  <a:lnTo>
                    <a:pt x="150" y="1324"/>
                  </a:lnTo>
                  <a:lnTo>
                    <a:pt x="150" y="1324"/>
                  </a:lnTo>
                  <a:lnTo>
                    <a:pt x="142" y="1332"/>
                  </a:lnTo>
                  <a:lnTo>
                    <a:pt x="142" y="1332"/>
                  </a:lnTo>
                  <a:lnTo>
                    <a:pt x="132" y="1342"/>
                  </a:lnTo>
                  <a:lnTo>
                    <a:pt x="132" y="1342"/>
                  </a:lnTo>
                  <a:lnTo>
                    <a:pt x="128" y="1354"/>
                  </a:lnTo>
                  <a:lnTo>
                    <a:pt x="122" y="1370"/>
                  </a:lnTo>
                  <a:lnTo>
                    <a:pt x="120" y="1386"/>
                  </a:lnTo>
                  <a:lnTo>
                    <a:pt x="120" y="1398"/>
                  </a:lnTo>
                  <a:lnTo>
                    <a:pt x="120" y="1398"/>
                  </a:lnTo>
                  <a:lnTo>
                    <a:pt x="126" y="1406"/>
                  </a:lnTo>
                  <a:lnTo>
                    <a:pt x="126" y="1406"/>
                  </a:lnTo>
                  <a:lnTo>
                    <a:pt x="134" y="1408"/>
                  </a:lnTo>
                  <a:lnTo>
                    <a:pt x="134" y="1408"/>
                  </a:lnTo>
                  <a:lnTo>
                    <a:pt x="144" y="1412"/>
                  </a:lnTo>
                  <a:lnTo>
                    <a:pt x="144" y="1412"/>
                  </a:lnTo>
                  <a:lnTo>
                    <a:pt x="154" y="1418"/>
                  </a:lnTo>
                  <a:lnTo>
                    <a:pt x="164" y="1426"/>
                  </a:lnTo>
                  <a:lnTo>
                    <a:pt x="164" y="1426"/>
                  </a:lnTo>
                  <a:lnTo>
                    <a:pt x="172" y="1436"/>
                  </a:lnTo>
                  <a:lnTo>
                    <a:pt x="176" y="1442"/>
                  </a:lnTo>
                  <a:lnTo>
                    <a:pt x="176" y="1448"/>
                  </a:lnTo>
                  <a:lnTo>
                    <a:pt x="176" y="1448"/>
                  </a:lnTo>
                  <a:lnTo>
                    <a:pt x="176" y="1452"/>
                  </a:lnTo>
                  <a:lnTo>
                    <a:pt x="174" y="1456"/>
                  </a:lnTo>
                  <a:lnTo>
                    <a:pt x="168" y="1464"/>
                  </a:lnTo>
                  <a:lnTo>
                    <a:pt x="168" y="1464"/>
                  </a:lnTo>
                  <a:lnTo>
                    <a:pt x="162" y="1470"/>
                  </a:lnTo>
                  <a:lnTo>
                    <a:pt x="162" y="1470"/>
                  </a:lnTo>
                  <a:lnTo>
                    <a:pt x="160" y="1484"/>
                  </a:lnTo>
                  <a:lnTo>
                    <a:pt x="160" y="1484"/>
                  </a:lnTo>
                  <a:lnTo>
                    <a:pt x="160" y="1496"/>
                  </a:lnTo>
                  <a:lnTo>
                    <a:pt x="160" y="1496"/>
                  </a:lnTo>
                  <a:lnTo>
                    <a:pt x="152" y="1518"/>
                  </a:lnTo>
                  <a:lnTo>
                    <a:pt x="148" y="1530"/>
                  </a:lnTo>
                  <a:lnTo>
                    <a:pt x="142" y="1538"/>
                  </a:lnTo>
                  <a:lnTo>
                    <a:pt x="142" y="1538"/>
                  </a:lnTo>
                  <a:lnTo>
                    <a:pt x="136" y="1542"/>
                  </a:lnTo>
                  <a:lnTo>
                    <a:pt x="136" y="1542"/>
                  </a:lnTo>
                  <a:lnTo>
                    <a:pt x="134" y="1544"/>
                  </a:lnTo>
                  <a:lnTo>
                    <a:pt x="134" y="1544"/>
                  </a:lnTo>
                  <a:lnTo>
                    <a:pt x="126" y="1558"/>
                  </a:lnTo>
                  <a:lnTo>
                    <a:pt x="14" y="20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8"/>
            <p:cNvSpPr>
              <a:spLocks/>
            </p:cNvSpPr>
            <p:nvPr/>
          </p:nvSpPr>
          <p:spPr bwMode="auto">
            <a:xfrm>
              <a:off x="1699" y="877"/>
              <a:ext cx="1624" cy="1170"/>
            </a:xfrm>
            <a:custGeom>
              <a:avLst/>
              <a:gdLst>
                <a:gd name="T0" fmla="*/ 228 w 1624"/>
                <a:gd name="T1" fmla="*/ 980 h 1170"/>
                <a:gd name="T2" fmla="*/ 452 w 1624"/>
                <a:gd name="T3" fmla="*/ 1022 h 1170"/>
                <a:gd name="T4" fmla="*/ 670 w 1624"/>
                <a:gd name="T5" fmla="*/ 1066 h 1170"/>
                <a:gd name="T6" fmla="*/ 826 w 1624"/>
                <a:gd name="T7" fmla="*/ 1078 h 1170"/>
                <a:gd name="T8" fmla="*/ 1472 w 1624"/>
                <a:gd name="T9" fmla="*/ 1090 h 1170"/>
                <a:gd name="T10" fmla="*/ 484 w 1624"/>
                <a:gd name="T11" fmla="*/ 4 h 1170"/>
                <a:gd name="T12" fmla="*/ 488 w 1624"/>
                <a:gd name="T13" fmla="*/ 58 h 1170"/>
                <a:gd name="T14" fmla="*/ 518 w 1624"/>
                <a:gd name="T15" fmla="*/ 106 h 1170"/>
                <a:gd name="T16" fmla="*/ 502 w 1624"/>
                <a:gd name="T17" fmla="*/ 136 h 1170"/>
                <a:gd name="T18" fmla="*/ 504 w 1624"/>
                <a:gd name="T19" fmla="*/ 172 h 1170"/>
                <a:gd name="T20" fmla="*/ 464 w 1624"/>
                <a:gd name="T21" fmla="*/ 166 h 1170"/>
                <a:gd name="T22" fmla="*/ 490 w 1624"/>
                <a:gd name="T23" fmla="*/ 202 h 1170"/>
                <a:gd name="T24" fmla="*/ 504 w 1624"/>
                <a:gd name="T25" fmla="*/ 238 h 1170"/>
                <a:gd name="T26" fmla="*/ 512 w 1624"/>
                <a:gd name="T27" fmla="*/ 304 h 1170"/>
                <a:gd name="T28" fmla="*/ 472 w 1624"/>
                <a:gd name="T29" fmla="*/ 370 h 1170"/>
                <a:gd name="T30" fmla="*/ 454 w 1624"/>
                <a:gd name="T31" fmla="*/ 402 h 1170"/>
                <a:gd name="T32" fmla="*/ 450 w 1624"/>
                <a:gd name="T33" fmla="*/ 446 h 1170"/>
                <a:gd name="T34" fmla="*/ 416 w 1624"/>
                <a:gd name="T35" fmla="*/ 510 h 1170"/>
                <a:gd name="T36" fmla="*/ 368 w 1624"/>
                <a:gd name="T37" fmla="*/ 566 h 1170"/>
                <a:gd name="T38" fmla="*/ 326 w 1624"/>
                <a:gd name="T39" fmla="*/ 550 h 1170"/>
                <a:gd name="T40" fmla="*/ 302 w 1624"/>
                <a:gd name="T41" fmla="*/ 556 h 1170"/>
                <a:gd name="T42" fmla="*/ 348 w 1624"/>
                <a:gd name="T43" fmla="*/ 470 h 1170"/>
                <a:gd name="T44" fmla="*/ 344 w 1624"/>
                <a:gd name="T45" fmla="*/ 520 h 1170"/>
                <a:gd name="T46" fmla="*/ 372 w 1624"/>
                <a:gd name="T47" fmla="*/ 482 h 1170"/>
                <a:gd name="T48" fmla="*/ 388 w 1624"/>
                <a:gd name="T49" fmla="*/ 478 h 1170"/>
                <a:gd name="T50" fmla="*/ 426 w 1624"/>
                <a:gd name="T51" fmla="*/ 440 h 1170"/>
                <a:gd name="T52" fmla="*/ 398 w 1624"/>
                <a:gd name="T53" fmla="*/ 426 h 1170"/>
                <a:gd name="T54" fmla="*/ 418 w 1624"/>
                <a:gd name="T55" fmla="*/ 398 h 1170"/>
                <a:gd name="T56" fmla="*/ 430 w 1624"/>
                <a:gd name="T57" fmla="*/ 374 h 1170"/>
                <a:gd name="T58" fmla="*/ 442 w 1624"/>
                <a:gd name="T59" fmla="*/ 324 h 1170"/>
                <a:gd name="T60" fmla="*/ 374 w 1624"/>
                <a:gd name="T61" fmla="*/ 386 h 1170"/>
                <a:gd name="T62" fmla="*/ 316 w 1624"/>
                <a:gd name="T63" fmla="*/ 438 h 1170"/>
                <a:gd name="T64" fmla="*/ 344 w 1624"/>
                <a:gd name="T65" fmla="*/ 456 h 1170"/>
                <a:gd name="T66" fmla="*/ 282 w 1624"/>
                <a:gd name="T67" fmla="*/ 416 h 1170"/>
                <a:gd name="T68" fmla="*/ 366 w 1624"/>
                <a:gd name="T69" fmla="*/ 328 h 1170"/>
                <a:gd name="T70" fmla="*/ 378 w 1624"/>
                <a:gd name="T71" fmla="*/ 342 h 1170"/>
                <a:gd name="T72" fmla="*/ 406 w 1624"/>
                <a:gd name="T73" fmla="*/ 318 h 1170"/>
                <a:gd name="T74" fmla="*/ 416 w 1624"/>
                <a:gd name="T75" fmla="*/ 258 h 1170"/>
                <a:gd name="T76" fmla="*/ 398 w 1624"/>
                <a:gd name="T77" fmla="*/ 262 h 1170"/>
                <a:gd name="T78" fmla="*/ 384 w 1624"/>
                <a:gd name="T79" fmla="*/ 248 h 1170"/>
                <a:gd name="T80" fmla="*/ 360 w 1624"/>
                <a:gd name="T81" fmla="*/ 224 h 1170"/>
                <a:gd name="T82" fmla="*/ 312 w 1624"/>
                <a:gd name="T83" fmla="*/ 220 h 1170"/>
                <a:gd name="T84" fmla="*/ 234 w 1624"/>
                <a:gd name="T85" fmla="*/ 186 h 1170"/>
                <a:gd name="T86" fmla="*/ 134 w 1624"/>
                <a:gd name="T87" fmla="*/ 128 h 1170"/>
                <a:gd name="T88" fmla="*/ 56 w 1624"/>
                <a:gd name="T89" fmla="*/ 64 h 1170"/>
                <a:gd name="T90" fmla="*/ 54 w 1624"/>
                <a:gd name="T91" fmla="*/ 104 h 1170"/>
                <a:gd name="T92" fmla="*/ 34 w 1624"/>
                <a:gd name="T93" fmla="*/ 172 h 1170"/>
                <a:gd name="T94" fmla="*/ 58 w 1624"/>
                <a:gd name="T95" fmla="*/ 254 h 1170"/>
                <a:gd name="T96" fmla="*/ 60 w 1624"/>
                <a:gd name="T97" fmla="*/ 412 h 1170"/>
                <a:gd name="T98" fmla="*/ 58 w 1624"/>
                <a:gd name="T99" fmla="*/ 506 h 1170"/>
                <a:gd name="T100" fmla="*/ 92 w 1624"/>
                <a:gd name="T101" fmla="*/ 502 h 1170"/>
                <a:gd name="T102" fmla="*/ 118 w 1624"/>
                <a:gd name="T103" fmla="*/ 534 h 1170"/>
                <a:gd name="T104" fmla="*/ 56 w 1624"/>
                <a:gd name="T105" fmla="*/ 550 h 1170"/>
                <a:gd name="T106" fmla="*/ 38 w 1624"/>
                <a:gd name="T107" fmla="*/ 568 h 1170"/>
                <a:gd name="T108" fmla="*/ 86 w 1624"/>
                <a:gd name="T109" fmla="*/ 596 h 1170"/>
                <a:gd name="T110" fmla="*/ 80 w 1624"/>
                <a:gd name="T111" fmla="*/ 610 h 1170"/>
                <a:gd name="T112" fmla="*/ 78 w 1624"/>
                <a:gd name="T113" fmla="*/ 636 h 1170"/>
                <a:gd name="T114" fmla="*/ 72 w 1624"/>
                <a:gd name="T115" fmla="*/ 668 h 1170"/>
                <a:gd name="T116" fmla="*/ 52 w 1624"/>
                <a:gd name="T117" fmla="*/ 676 h 1170"/>
                <a:gd name="T118" fmla="*/ 42 w 1624"/>
                <a:gd name="T119" fmla="*/ 640 h 1170"/>
                <a:gd name="T120" fmla="*/ 2 w 1624"/>
                <a:gd name="T121" fmla="*/ 680 h 1170"/>
                <a:gd name="T122" fmla="*/ 32 w 1624"/>
                <a:gd name="T123" fmla="*/ 718 h 1170"/>
                <a:gd name="T124" fmla="*/ 88 w 1624"/>
                <a:gd name="T125" fmla="*/ 728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4" h="1170">
                  <a:moveTo>
                    <a:pt x="124" y="754"/>
                  </a:moveTo>
                  <a:lnTo>
                    <a:pt x="134" y="758"/>
                  </a:lnTo>
                  <a:lnTo>
                    <a:pt x="140" y="760"/>
                  </a:lnTo>
                  <a:lnTo>
                    <a:pt x="146" y="780"/>
                  </a:lnTo>
                  <a:lnTo>
                    <a:pt x="164" y="798"/>
                  </a:lnTo>
                  <a:lnTo>
                    <a:pt x="182" y="796"/>
                  </a:lnTo>
                  <a:lnTo>
                    <a:pt x="198" y="802"/>
                  </a:lnTo>
                  <a:lnTo>
                    <a:pt x="208" y="822"/>
                  </a:lnTo>
                  <a:lnTo>
                    <a:pt x="230" y="840"/>
                  </a:lnTo>
                  <a:lnTo>
                    <a:pt x="240" y="880"/>
                  </a:lnTo>
                  <a:lnTo>
                    <a:pt x="228" y="980"/>
                  </a:lnTo>
                  <a:lnTo>
                    <a:pt x="236" y="990"/>
                  </a:lnTo>
                  <a:lnTo>
                    <a:pt x="266" y="1004"/>
                  </a:lnTo>
                  <a:lnTo>
                    <a:pt x="286" y="1018"/>
                  </a:lnTo>
                  <a:lnTo>
                    <a:pt x="296" y="1018"/>
                  </a:lnTo>
                  <a:lnTo>
                    <a:pt x="316" y="1032"/>
                  </a:lnTo>
                  <a:lnTo>
                    <a:pt x="336" y="1034"/>
                  </a:lnTo>
                  <a:lnTo>
                    <a:pt x="374" y="1030"/>
                  </a:lnTo>
                  <a:lnTo>
                    <a:pt x="394" y="1026"/>
                  </a:lnTo>
                  <a:lnTo>
                    <a:pt x="414" y="1016"/>
                  </a:lnTo>
                  <a:lnTo>
                    <a:pt x="434" y="1016"/>
                  </a:lnTo>
                  <a:lnTo>
                    <a:pt x="452" y="1022"/>
                  </a:lnTo>
                  <a:lnTo>
                    <a:pt x="486" y="1024"/>
                  </a:lnTo>
                  <a:lnTo>
                    <a:pt x="506" y="1036"/>
                  </a:lnTo>
                  <a:lnTo>
                    <a:pt x="526" y="1040"/>
                  </a:lnTo>
                  <a:lnTo>
                    <a:pt x="546" y="1054"/>
                  </a:lnTo>
                  <a:lnTo>
                    <a:pt x="550" y="1074"/>
                  </a:lnTo>
                  <a:lnTo>
                    <a:pt x="590" y="1072"/>
                  </a:lnTo>
                  <a:lnTo>
                    <a:pt x="608" y="1080"/>
                  </a:lnTo>
                  <a:lnTo>
                    <a:pt x="608" y="1080"/>
                  </a:lnTo>
                  <a:lnTo>
                    <a:pt x="646" y="1068"/>
                  </a:lnTo>
                  <a:lnTo>
                    <a:pt x="660" y="1066"/>
                  </a:lnTo>
                  <a:lnTo>
                    <a:pt x="670" y="1066"/>
                  </a:lnTo>
                  <a:lnTo>
                    <a:pt x="678" y="1066"/>
                  </a:lnTo>
                  <a:lnTo>
                    <a:pt x="684" y="1068"/>
                  </a:lnTo>
                  <a:lnTo>
                    <a:pt x="694" y="1076"/>
                  </a:lnTo>
                  <a:lnTo>
                    <a:pt x="700" y="1082"/>
                  </a:lnTo>
                  <a:lnTo>
                    <a:pt x="710" y="1088"/>
                  </a:lnTo>
                  <a:lnTo>
                    <a:pt x="716" y="1092"/>
                  </a:lnTo>
                  <a:lnTo>
                    <a:pt x="724" y="1092"/>
                  </a:lnTo>
                  <a:lnTo>
                    <a:pt x="734" y="1092"/>
                  </a:lnTo>
                  <a:lnTo>
                    <a:pt x="748" y="1090"/>
                  </a:lnTo>
                  <a:lnTo>
                    <a:pt x="786" y="1082"/>
                  </a:lnTo>
                  <a:lnTo>
                    <a:pt x="826" y="1078"/>
                  </a:lnTo>
                  <a:lnTo>
                    <a:pt x="888" y="1080"/>
                  </a:lnTo>
                  <a:lnTo>
                    <a:pt x="906" y="1068"/>
                  </a:lnTo>
                  <a:lnTo>
                    <a:pt x="922" y="1074"/>
                  </a:lnTo>
                  <a:lnTo>
                    <a:pt x="966" y="1076"/>
                  </a:lnTo>
                  <a:lnTo>
                    <a:pt x="988" y="1082"/>
                  </a:lnTo>
                  <a:lnTo>
                    <a:pt x="1008" y="1084"/>
                  </a:lnTo>
                  <a:lnTo>
                    <a:pt x="1028" y="1074"/>
                  </a:lnTo>
                  <a:lnTo>
                    <a:pt x="1222" y="1118"/>
                  </a:lnTo>
                  <a:lnTo>
                    <a:pt x="1468" y="1170"/>
                  </a:lnTo>
                  <a:lnTo>
                    <a:pt x="1462" y="1150"/>
                  </a:lnTo>
                  <a:lnTo>
                    <a:pt x="1472" y="1090"/>
                  </a:lnTo>
                  <a:lnTo>
                    <a:pt x="1458" y="1050"/>
                  </a:lnTo>
                  <a:lnTo>
                    <a:pt x="1468" y="1032"/>
                  </a:lnTo>
                  <a:lnTo>
                    <a:pt x="1476" y="970"/>
                  </a:lnTo>
                  <a:lnTo>
                    <a:pt x="1622" y="284"/>
                  </a:lnTo>
                  <a:lnTo>
                    <a:pt x="1624" y="272"/>
                  </a:lnTo>
                  <a:lnTo>
                    <a:pt x="1432" y="234"/>
                  </a:lnTo>
                  <a:lnTo>
                    <a:pt x="1074" y="150"/>
                  </a:lnTo>
                  <a:lnTo>
                    <a:pt x="766" y="72"/>
                  </a:lnTo>
                  <a:lnTo>
                    <a:pt x="492" y="0"/>
                  </a:lnTo>
                  <a:lnTo>
                    <a:pt x="492" y="0"/>
                  </a:lnTo>
                  <a:lnTo>
                    <a:pt x="484" y="4"/>
                  </a:lnTo>
                  <a:lnTo>
                    <a:pt x="480" y="8"/>
                  </a:lnTo>
                  <a:lnTo>
                    <a:pt x="476" y="12"/>
                  </a:lnTo>
                  <a:lnTo>
                    <a:pt x="476" y="12"/>
                  </a:lnTo>
                  <a:lnTo>
                    <a:pt x="476" y="16"/>
                  </a:lnTo>
                  <a:lnTo>
                    <a:pt x="476" y="22"/>
                  </a:lnTo>
                  <a:lnTo>
                    <a:pt x="478" y="32"/>
                  </a:lnTo>
                  <a:lnTo>
                    <a:pt x="478" y="32"/>
                  </a:lnTo>
                  <a:lnTo>
                    <a:pt x="484" y="40"/>
                  </a:lnTo>
                  <a:lnTo>
                    <a:pt x="488" y="50"/>
                  </a:lnTo>
                  <a:lnTo>
                    <a:pt x="488" y="50"/>
                  </a:lnTo>
                  <a:lnTo>
                    <a:pt x="488" y="58"/>
                  </a:lnTo>
                  <a:lnTo>
                    <a:pt x="488" y="58"/>
                  </a:lnTo>
                  <a:lnTo>
                    <a:pt x="494" y="70"/>
                  </a:lnTo>
                  <a:lnTo>
                    <a:pt x="504" y="78"/>
                  </a:lnTo>
                  <a:lnTo>
                    <a:pt x="504" y="78"/>
                  </a:lnTo>
                  <a:lnTo>
                    <a:pt x="514" y="82"/>
                  </a:lnTo>
                  <a:lnTo>
                    <a:pt x="518" y="84"/>
                  </a:lnTo>
                  <a:lnTo>
                    <a:pt x="522" y="88"/>
                  </a:lnTo>
                  <a:lnTo>
                    <a:pt x="522" y="88"/>
                  </a:lnTo>
                  <a:lnTo>
                    <a:pt x="522" y="92"/>
                  </a:lnTo>
                  <a:lnTo>
                    <a:pt x="520" y="98"/>
                  </a:lnTo>
                  <a:lnTo>
                    <a:pt x="518" y="106"/>
                  </a:lnTo>
                  <a:lnTo>
                    <a:pt x="518" y="106"/>
                  </a:lnTo>
                  <a:lnTo>
                    <a:pt x="520" y="126"/>
                  </a:lnTo>
                  <a:lnTo>
                    <a:pt x="520" y="126"/>
                  </a:lnTo>
                  <a:lnTo>
                    <a:pt x="520" y="136"/>
                  </a:lnTo>
                  <a:lnTo>
                    <a:pt x="518" y="142"/>
                  </a:lnTo>
                  <a:lnTo>
                    <a:pt x="516" y="144"/>
                  </a:lnTo>
                  <a:lnTo>
                    <a:pt x="516" y="144"/>
                  </a:lnTo>
                  <a:lnTo>
                    <a:pt x="514" y="144"/>
                  </a:lnTo>
                  <a:lnTo>
                    <a:pt x="512" y="144"/>
                  </a:lnTo>
                  <a:lnTo>
                    <a:pt x="506" y="140"/>
                  </a:lnTo>
                  <a:lnTo>
                    <a:pt x="502" y="136"/>
                  </a:lnTo>
                  <a:lnTo>
                    <a:pt x="500" y="134"/>
                  </a:lnTo>
                  <a:lnTo>
                    <a:pt x="498" y="134"/>
                  </a:lnTo>
                  <a:lnTo>
                    <a:pt x="498" y="134"/>
                  </a:lnTo>
                  <a:lnTo>
                    <a:pt x="496" y="136"/>
                  </a:lnTo>
                  <a:lnTo>
                    <a:pt x="498" y="138"/>
                  </a:lnTo>
                  <a:lnTo>
                    <a:pt x="500" y="144"/>
                  </a:lnTo>
                  <a:lnTo>
                    <a:pt x="504" y="150"/>
                  </a:lnTo>
                  <a:lnTo>
                    <a:pt x="506" y="154"/>
                  </a:lnTo>
                  <a:lnTo>
                    <a:pt x="506" y="154"/>
                  </a:lnTo>
                  <a:lnTo>
                    <a:pt x="506" y="166"/>
                  </a:lnTo>
                  <a:lnTo>
                    <a:pt x="504" y="172"/>
                  </a:lnTo>
                  <a:lnTo>
                    <a:pt x="502" y="174"/>
                  </a:lnTo>
                  <a:lnTo>
                    <a:pt x="502" y="174"/>
                  </a:lnTo>
                  <a:lnTo>
                    <a:pt x="496" y="174"/>
                  </a:lnTo>
                  <a:lnTo>
                    <a:pt x="490" y="170"/>
                  </a:lnTo>
                  <a:lnTo>
                    <a:pt x="480" y="164"/>
                  </a:lnTo>
                  <a:lnTo>
                    <a:pt x="480" y="164"/>
                  </a:lnTo>
                  <a:lnTo>
                    <a:pt x="474" y="160"/>
                  </a:lnTo>
                  <a:lnTo>
                    <a:pt x="470" y="160"/>
                  </a:lnTo>
                  <a:lnTo>
                    <a:pt x="468" y="160"/>
                  </a:lnTo>
                  <a:lnTo>
                    <a:pt x="468" y="160"/>
                  </a:lnTo>
                  <a:lnTo>
                    <a:pt x="464" y="166"/>
                  </a:lnTo>
                  <a:lnTo>
                    <a:pt x="464" y="178"/>
                  </a:lnTo>
                  <a:lnTo>
                    <a:pt x="466" y="190"/>
                  </a:lnTo>
                  <a:lnTo>
                    <a:pt x="468" y="196"/>
                  </a:lnTo>
                  <a:lnTo>
                    <a:pt x="468" y="196"/>
                  </a:lnTo>
                  <a:lnTo>
                    <a:pt x="472" y="196"/>
                  </a:lnTo>
                  <a:lnTo>
                    <a:pt x="476" y="196"/>
                  </a:lnTo>
                  <a:lnTo>
                    <a:pt x="482" y="194"/>
                  </a:lnTo>
                  <a:lnTo>
                    <a:pt x="486" y="194"/>
                  </a:lnTo>
                  <a:lnTo>
                    <a:pt x="486" y="194"/>
                  </a:lnTo>
                  <a:lnTo>
                    <a:pt x="488" y="198"/>
                  </a:lnTo>
                  <a:lnTo>
                    <a:pt x="490" y="202"/>
                  </a:lnTo>
                  <a:lnTo>
                    <a:pt x="492" y="212"/>
                  </a:lnTo>
                  <a:lnTo>
                    <a:pt x="492" y="212"/>
                  </a:lnTo>
                  <a:lnTo>
                    <a:pt x="496" y="216"/>
                  </a:lnTo>
                  <a:lnTo>
                    <a:pt x="502" y="216"/>
                  </a:lnTo>
                  <a:lnTo>
                    <a:pt x="506" y="218"/>
                  </a:lnTo>
                  <a:lnTo>
                    <a:pt x="508" y="220"/>
                  </a:lnTo>
                  <a:lnTo>
                    <a:pt x="508" y="222"/>
                  </a:lnTo>
                  <a:lnTo>
                    <a:pt x="508" y="222"/>
                  </a:lnTo>
                  <a:lnTo>
                    <a:pt x="508" y="226"/>
                  </a:lnTo>
                  <a:lnTo>
                    <a:pt x="506" y="230"/>
                  </a:lnTo>
                  <a:lnTo>
                    <a:pt x="504" y="238"/>
                  </a:lnTo>
                  <a:lnTo>
                    <a:pt x="504" y="238"/>
                  </a:lnTo>
                  <a:lnTo>
                    <a:pt x="504" y="246"/>
                  </a:lnTo>
                  <a:lnTo>
                    <a:pt x="504" y="246"/>
                  </a:lnTo>
                  <a:lnTo>
                    <a:pt x="504" y="256"/>
                  </a:lnTo>
                  <a:lnTo>
                    <a:pt x="502" y="266"/>
                  </a:lnTo>
                  <a:lnTo>
                    <a:pt x="500" y="276"/>
                  </a:lnTo>
                  <a:lnTo>
                    <a:pt x="502" y="286"/>
                  </a:lnTo>
                  <a:lnTo>
                    <a:pt x="502" y="286"/>
                  </a:lnTo>
                  <a:lnTo>
                    <a:pt x="506" y="296"/>
                  </a:lnTo>
                  <a:lnTo>
                    <a:pt x="512" y="304"/>
                  </a:lnTo>
                  <a:lnTo>
                    <a:pt x="512" y="304"/>
                  </a:lnTo>
                  <a:lnTo>
                    <a:pt x="514" y="314"/>
                  </a:lnTo>
                  <a:lnTo>
                    <a:pt x="516" y="320"/>
                  </a:lnTo>
                  <a:lnTo>
                    <a:pt x="514" y="326"/>
                  </a:lnTo>
                  <a:lnTo>
                    <a:pt x="514" y="326"/>
                  </a:lnTo>
                  <a:lnTo>
                    <a:pt x="510" y="330"/>
                  </a:lnTo>
                  <a:lnTo>
                    <a:pt x="504" y="336"/>
                  </a:lnTo>
                  <a:lnTo>
                    <a:pt x="494" y="344"/>
                  </a:lnTo>
                  <a:lnTo>
                    <a:pt x="494" y="344"/>
                  </a:lnTo>
                  <a:lnTo>
                    <a:pt x="480" y="356"/>
                  </a:lnTo>
                  <a:lnTo>
                    <a:pt x="474" y="364"/>
                  </a:lnTo>
                  <a:lnTo>
                    <a:pt x="472" y="370"/>
                  </a:lnTo>
                  <a:lnTo>
                    <a:pt x="472" y="370"/>
                  </a:lnTo>
                  <a:lnTo>
                    <a:pt x="470" y="374"/>
                  </a:lnTo>
                  <a:lnTo>
                    <a:pt x="472" y="380"/>
                  </a:lnTo>
                  <a:lnTo>
                    <a:pt x="474" y="386"/>
                  </a:lnTo>
                  <a:lnTo>
                    <a:pt x="472" y="390"/>
                  </a:lnTo>
                  <a:lnTo>
                    <a:pt x="472" y="390"/>
                  </a:lnTo>
                  <a:lnTo>
                    <a:pt x="470" y="392"/>
                  </a:lnTo>
                  <a:lnTo>
                    <a:pt x="462" y="396"/>
                  </a:lnTo>
                  <a:lnTo>
                    <a:pt x="458" y="398"/>
                  </a:lnTo>
                  <a:lnTo>
                    <a:pt x="454" y="402"/>
                  </a:lnTo>
                  <a:lnTo>
                    <a:pt x="454" y="402"/>
                  </a:lnTo>
                  <a:lnTo>
                    <a:pt x="456" y="408"/>
                  </a:lnTo>
                  <a:lnTo>
                    <a:pt x="460" y="412"/>
                  </a:lnTo>
                  <a:lnTo>
                    <a:pt x="466" y="418"/>
                  </a:lnTo>
                  <a:lnTo>
                    <a:pt x="468" y="424"/>
                  </a:lnTo>
                  <a:lnTo>
                    <a:pt x="468" y="424"/>
                  </a:lnTo>
                  <a:lnTo>
                    <a:pt x="464" y="428"/>
                  </a:lnTo>
                  <a:lnTo>
                    <a:pt x="460" y="432"/>
                  </a:lnTo>
                  <a:lnTo>
                    <a:pt x="454" y="438"/>
                  </a:lnTo>
                  <a:lnTo>
                    <a:pt x="450" y="442"/>
                  </a:lnTo>
                  <a:lnTo>
                    <a:pt x="450" y="442"/>
                  </a:lnTo>
                  <a:lnTo>
                    <a:pt x="450" y="446"/>
                  </a:lnTo>
                  <a:lnTo>
                    <a:pt x="450" y="452"/>
                  </a:lnTo>
                  <a:lnTo>
                    <a:pt x="452" y="462"/>
                  </a:lnTo>
                  <a:lnTo>
                    <a:pt x="454" y="474"/>
                  </a:lnTo>
                  <a:lnTo>
                    <a:pt x="454" y="480"/>
                  </a:lnTo>
                  <a:lnTo>
                    <a:pt x="454" y="484"/>
                  </a:lnTo>
                  <a:lnTo>
                    <a:pt x="454" y="484"/>
                  </a:lnTo>
                  <a:lnTo>
                    <a:pt x="450" y="488"/>
                  </a:lnTo>
                  <a:lnTo>
                    <a:pt x="446" y="494"/>
                  </a:lnTo>
                  <a:lnTo>
                    <a:pt x="436" y="502"/>
                  </a:lnTo>
                  <a:lnTo>
                    <a:pt x="436" y="502"/>
                  </a:lnTo>
                  <a:lnTo>
                    <a:pt x="416" y="510"/>
                  </a:lnTo>
                  <a:lnTo>
                    <a:pt x="406" y="514"/>
                  </a:lnTo>
                  <a:lnTo>
                    <a:pt x="398" y="518"/>
                  </a:lnTo>
                  <a:lnTo>
                    <a:pt x="398" y="518"/>
                  </a:lnTo>
                  <a:lnTo>
                    <a:pt x="392" y="524"/>
                  </a:lnTo>
                  <a:lnTo>
                    <a:pt x="386" y="530"/>
                  </a:lnTo>
                  <a:lnTo>
                    <a:pt x="386" y="530"/>
                  </a:lnTo>
                  <a:lnTo>
                    <a:pt x="382" y="538"/>
                  </a:lnTo>
                  <a:lnTo>
                    <a:pt x="378" y="550"/>
                  </a:lnTo>
                  <a:lnTo>
                    <a:pt x="372" y="560"/>
                  </a:lnTo>
                  <a:lnTo>
                    <a:pt x="368" y="566"/>
                  </a:lnTo>
                  <a:lnTo>
                    <a:pt x="368" y="566"/>
                  </a:lnTo>
                  <a:lnTo>
                    <a:pt x="358" y="570"/>
                  </a:lnTo>
                  <a:lnTo>
                    <a:pt x="352" y="570"/>
                  </a:lnTo>
                  <a:lnTo>
                    <a:pt x="348" y="568"/>
                  </a:lnTo>
                  <a:lnTo>
                    <a:pt x="348" y="568"/>
                  </a:lnTo>
                  <a:lnTo>
                    <a:pt x="346" y="564"/>
                  </a:lnTo>
                  <a:lnTo>
                    <a:pt x="344" y="558"/>
                  </a:lnTo>
                  <a:lnTo>
                    <a:pt x="340" y="552"/>
                  </a:lnTo>
                  <a:lnTo>
                    <a:pt x="338" y="548"/>
                  </a:lnTo>
                  <a:lnTo>
                    <a:pt x="338" y="548"/>
                  </a:lnTo>
                  <a:lnTo>
                    <a:pt x="332" y="548"/>
                  </a:lnTo>
                  <a:lnTo>
                    <a:pt x="326" y="550"/>
                  </a:lnTo>
                  <a:lnTo>
                    <a:pt x="316" y="558"/>
                  </a:lnTo>
                  <a:lnTo>
                    <a:pt x="316" y="558"/>
                  </a:lnTo>
                  <a:lnTo>
                    <a:pt x="316" y="560"/>
                  </a:lnTo>
                  <a:lnTo>
                    <a:pt x="316" y="566"/>
                  </a:lnTo>
                  <a:lnTo>
                    <a:pt x="314" y="568"/>
                  </a:lnTo>
                  <a:lnTo>
                    <a:pt x="312" y="572"/>
                  </a:lnTo>
                  <a:lnTo>
                    <a:pt x="312" y="572"/>
                  </a:lnTo>
                  <a:lnTo>
                    <a:pt x="310" y="570"/>
                  </a:lnTo>
                  <a:lnTo>
                    <a:pt x="306" y="566"/>
                  </a:lnTo>
                  <a:lnTo>
                    <a:pt x="302" y="556"/>
                  </a:lnTo>
                  <a:lnTo>
                    <a:pt x="302" y="556"/>
                  </a:lnTo>
                  <a:lnTo>
                    <a:pt x="302" y="548"/>
                  </a:lnTo>
                  <a:lnTo>
                    <a:pt x="304" y="538"/>
                  </a:lnTo>
                  <a:lnTo>
                    <a:pt x="304" y="538"/>
                  </a:lnTo>
                  <a:lnTo>
                    <a:pt x="304" y="532"/>
                  </a:lnTo>
                  <a:lnTo>
                    <a:pt x="304" y="532"/>
                  </a:lnTo>
                  <a:lnTo>
                    <a:pt x="310" y="516"/>
                  </a:lnTo>
                  <a:lnTo>
                    <a:pt x="318" y="498"/>
                  </a:lnTo>
                  <a:lnTo>
                    <a:pt x="318" y="498"/>
                  </a:lnTo>
                  <a:lnTo>
                    <a:pt x="326" y="490"/>
                  </a:lnTo>
                  <a:lnTo>
                    <a:pt x="336" y="478"/>
                  </a:lnTo>
                  <a:lnTo>
                    <a:pt x="348" y="470"/>
                  </a:lnTo>
                  <a:lnTo>
                    <a:pt x="354" y="470"/>
                  </a:lnTo>
                  <a:lnTo>
                    <a:pt x="358" y="470"/>
                  </a:lnTo>
                  <a:lnTo>
                    <a:pt x="358" y="470"/>
                  </a:lnTo>
                  <a:lnTo>
                    <a:pt x="360" y="474"/>
                  </a:lnTo>
                  <a:lnTo>
                    <a:pt x="358" y="480"/>
                  </a:lnTo>
                  <a:lnTo>
                    <a:pt x="354" y="492"/>
                  </a:lnTo>
                  <a:lnTo>
                    <a:pt x="354" y="492"/>
                  </a:lnTo>
                  <a:lnTo>
                    <a:pt x="344" y="510"/>
                  </a:lnTo>
                  <a:lnTo>
                    <a:pt x="344" y="510"/>
                  </a:lnTo>
                  <a:lnTo>
                    <a:pt x="344" y="514"/>
                  </a:lnTo>
                  <a:lnTo>
                    <a:pt x="344" y="520"/>
                  </a:lnTo>
                  <a:lnTo>
                    <a:pt x="344" y="522"/>
                  </a:lnTo>
                  <a:lnTo>
                    <a:pt x="346" y="524"/>
                  </a:lnTo>
                  <a:lnTo>
                    <a:pt x="350" y="524"/>
                  </a:lnTo>
                  <a:lnTo>
                    <a:pt x="354" y="522"/>
                  </a:lnTo>
                  <a:lnTo>
                    <a:pt x="354" y="522"/>
                  </a:lnTo>
                  <a:lnTo>
                    <a:pt x="356" y="518"/>
                  </a:lnTo>
                  <a:lnTo>
                    <a:pt x="358" y="512"/>
                  </a:lnTo>
                  <a:lnTo>
                    <a:pt x="358" y="500"/>
                  </a:lnTo>
                  <a:lnTo>
                    <a:pt x="358" y="500"/>
                  </a:lnTo>
                  <a:lnTo>
                    <a:pt x="364" y="490"/>
                  </a:lnTo>
                  <a:lnTo>
                    <a:pt x="372" y="482"/>
                  </a:lnTo>
                  <a:lnTo>
                    <a:pt x="372" y="482"/>
                  </a:lnTo>
                  <a:lnTo>
                    <a:pt x="388" y="466"/>
                  </a:lnTo>
                  <a:lnTo>
                    <a:pt x="400" y="458"/>
                  </a:lnTo>
                  <a:lnTo>
                    <a:pt x="404" y="456"/>
                  </a:lnTo>
                  <a:lnTo>
                    <a:pt x="406" y="458"/>
                  </a:lnTo>
                  <a:lnTo>
                    <a:pt x="406" y="458"/>
                  </a:lnTo>
                  <a:lnTo>
                    <a:pt x="406" y="460"/>
                  </a:lnTo>
                  <a:lnTo>
                    <a:pt x="404" y="462"/>
                  </a:lnTo>
                  <a:lnTo>
                    <a:pt x="398" y="468"/>
                  </a:lnTo>
                  <a:lnTo>
                    <a:pt x="392" y="472"/>
                  </a:lnTo>
                  <a:lnTo>
                    <a:pt x="388" y="478"/>
                  </a:lnTo>
                  <a:lnTo>
                    <a:pt x="388" y="478"/>
                  </a:lnTo>
                  <a:lnTo>
                    <a:pt x="390" y="482"/>
                  </a:lnTo>
                  <a:lnTo>
                    <a:pt x="396" y="488"/>
                  </a:lnTo>
                  <a:lnTo>
                    <a:pt x="404" y="490"/>
                  </a:lnTo>
                  <a:lnTo>
                    <a:pt x="410" y="492"/>
                  </a:lnTo>
                  <a:lnTo>
                    <a:pt x="410" y="492"/>
                  </a:lnTo>
                  <a:lnTo>
                    <a:pt x="414" y="488"/>
                  </a:lnTo>
                  <a:lnTo>
                    <a:pt x="418" y="484"/>
                  </a:lnTo>
                  <a:lnTo>
                    <a:pt x="422" y="472"/>
                  </a:lnTo>
                  <a:lnTo>
                    <a:pt x="424" y="456"/>
                  </a:lnTo>
                  <a:lnTo>
                    <a:pt x="426" y="440"/>
                  </a:lnTo>
                  <a:lnTo>
                    <a:pt x="426" y="440"/>
                  </a:lnTo>
                  <a:lnTo>
                    <a:pt x="426" y="436"/>
                  </a:lnTo>
                  <a:lnTo>
                    <a:pt x="424" y="430"/>
                  </a:lnTo>
                  <a:lnTo>
                    <a:pt x="420" y="424"/>
                  </a:lnTo>
                  <a:lnTo>
                    <a:pt x="416" y="422"/>
                  </a:lnTo>
                  <a:lnTo>
                    <a:pt x="416" y="422"/>
                  </a:lnTo>
                  <a:lnTo>
                    <a:pt x="412" y="422"/>
                  </a:lnTo>
                  <a:lnTo>
                    <a:pt x="406" y="424"/>
                  </a:lnTo>
                  <a:lnTo>
                    <a:pt x="402" y="426"/>
                  </a:lnTo>
                  <a:lnTo>
                    <a:pt x="398" y="426"/>
                  </a:lnTo>
                  <a:lnTo>
                    <a:pt x="398" y="426"/>
                  </a:lnTo>
                  <a:lnTo>
                    <a:pt x="396" y="420"/>
                  </a:lnTo>
                  <a:lnTo>
                    <a:pt x="394" y="410"/>
                  </a:lnTo>
                  <a:lnTo>
                    <a:pt x="396" y="402"/>
                  </a:lnTo>
                  <a:lnTo>
                    <a:pt x="398" y="396"/>
                  </a:lnTo>
                  <a:lnTo>
                    <a:pt x="398" y="396"/>
                  </a:lnTo>
                  <a:lnTo>
                    <a:pt x="402" y="396"/>
                  </a:lnTo>
                  <a:lnTo>
                    <a:pt x="406" y="400"/>
                  </a:lnTo>
                  <a:lnTo>
                    <a:pt x="412" y="402"/>
                  </a:lnTo>
                  <a:lnTo>
                    <a:pt x="416" y="402"/>
                  </a:lnTo>
                  <a:lnTo>
                    <a:pt x="416" y="402"/>
                  </a:lnTo>
                  <a:lnTo>
                    <a:pt x="418" y="398"/>
                  </a:lnTo>
                  <a:lnTo>
                    <a:pt x="418" y="394"/>
                  </a:lnTo>
                  <a:lnTo>
                    <a:pt x="418" y="384"/>
                  </a:lnTo>
                  <a:lnTo>
                    <a:pt x="418" y="384"/>
                  </a:lnTo>
                  <a:lnTo>
                    <a:pt x="418" y="380"/>
                  </a:lnTo>
                  <a:lnTo>
                    <a:pt x="414" y="376"/>
                  </a:lnTo>
                  <a:lnTo>
                    <a:pt x="414" y="374"/>
                  </a:lnTo>
                  <a:lnTo>
                    <a:pt x="414" y="370"/>
                  </a:lnTo>
                  <a:lnTo>
                    <a:pt x="414" y="370"/>
                  </a:lnTo>
                  <a:lnTo>
                    <a:pt x="418" y="370"/>
                  </a:lnTo>
                  <a:lnTo>
                    <a:pt x="424" y="372"/>
                  </a:lnTo>
                  <a:lnTo>
                    <a:pt x="430" y="374"/>
                  </a:lnTo>
                  <a:lnTo>
                    <a:pt x="436" y="374"/>
                  </a:lnTo>
                  <a:lnTo>
                    <a:pt x="436" y="374"/>
                  </a:lnTo>
                  <a:lnTo>
                    <a:pt x="444" y="370"/>
                  </a:lnTo>
                  <a:lnTo>
                    <a:pt x="450" y="364"/>
                  </a:lnTo>
                  <a:lnTo>
                    <a:pt x="450" y="364"/>
                  </a:lnTo>
                  <a:lnTo>
                    <a:pt x="452" y="352"/>
                  </a:lnTo>
                  <a:lnTo>
                    <a:pt x="452" y="342"/>
                  </a:lnTo>
                  <a:lnTo>
                    <a:pt x="452" y="342"/>
                  </a:lnTo>
                  <a:lnTo>
                    <a:pt x="450" y="332"/>
                  </a:lnTo>
                  <a:lnTo>
                    <a:pt x="446" y="326"/>
                  </a:lnTo>
                  <a:lnTo>
                    <a:pt x="442" y="324"/>
                  </a:lnTo>
                  <a:lnTo>
                    <a:pt x="442" y="324"/>
                  </a:lnTo>
                  <a:lnTo>
                    <a:pt x="436" y="324"/>
                  </a:lnTo>
                  <a:lnTo>
                    <a:pt x="430" y="328"/>
                  </a:lnTo>
                  <a:lnTo>
                    <a:pt x="418" y="338"/>
                  </a:lnTo>
                  <a:lnTo>
                    <a:pt x="398" y="364"/>
                  </a:lnTo>
                  <a:lnTo>
                    <a:pt x="398" y="364"/>
                  </a:lnTo>
                  <a:lnTo>
                    <a:pt x="390" y="376"/>
                  </a:lnTo>
                  <a:lnTo>
                    <a:pt x="386" y="382"/>
                  </a:lnTo>
                  <a:lnTo>
                    <a:pt x="380" y="386"/>
                  </a:lnTo>
                  <a:lnTo>
                    <a:pt x="380" y="386"/>
                  </a:lnTo>
                  <a:lnTo>
                    <a:pt x="374" y="386"/>
                  </a:lnTo>
                  <a:lnTo>
                    <a:pt x="368" y="386"/>
                  </a:lnTo>
                  <a:lnTo>
                    <a:pt x="360" y="384"/>
                  </a:lnTo>
                  <a:lnTo>
                    <a:pt x="354" y="384"/>
                  </a:lnTo>
                  <a:lnTo>
                    <a:pt x="354" y="384"/>
                  </a:lnTo>
                  <a:lnTo>
                    <a:pt x="342" y="390"/>
                  </a:lnTo>
                  <a:lnTo>
                    <a:pt x="330" y="400"/>
                  </a:lnTo>
                  <a:lnTo>
                    <a:pt x="320" y="410"/>
                  </a:lnTo>
                  <a:lnTo>
                    <a:pt x="314" y="422"/>
                  </a:lnTo>
                  <a:lnTo>
                    <a:pt x="314" y="422"/>
                  </a:lnTo>
                  <a:lnTo>
                    <a:pt x="314" y="432"/>
                  </a:lnTo>
                  <a:lnTo>
                    <a:pt x="316" y="438"/>
                  </a:lnTo>
                  <a:lnTo>
                    <a:pt x="318" y="442"/>
                  </a:lnTo>
                  <a:lnTo>
                    <a:pt x="318" y="442"/>
                  </a:lnTo>
                  <a:lnTo>
                    <a:pt x="322" y="442"/>
                  </a:lnTo>
                  <a:lnTo>
                    <a:pt x="328" y="442"/>
                  </a:lnTo>
                  <a:lnTo>
                    <a:pt x="338" y="438"/>
                  </a:lnTo>
                  <a:lnTo>
                    <a:pt x="338" y="438"/>
                  </a:lnTo>
                  <a:lnTo>
                    <a:pt x="340" y="440"/>
                  </a:lnTo>
                  <a:lnTo>
                    <a:pt x="342" y="444"/>
                  </a:lnTo>
                  <a:lnTo>
                    <a:pt x="344" y="454"/>
                  </a:lnTo>
                  <a:lnTo>
                    <a:pt x="344" y="454"/>
                  </a:lnTo>
                  <a:lnTo>
                    <a:pt x="344" y="456"/>
                  </a:lnTo>
                  <a:lnTo>
                    <a:pt x="340" y="460"/>
                  </a:lnTo>
                  <a:lnTo>
                    <a:pt x="328" y="462"/>
                  </a:lnTo>
                  <a:lnTo>
                    <a:pt x="316" y="462"/>
                  </a:lnTo>
                  <a:lnTo>
                    <a:pt x="306" y="462"/>
                  </a:lnTo>
                  <a:lnTo>
                    <a:pt x="306" y="462"/>
                  </a:lnTo>
                  <a:lnTo>
                    <a:pt x="298" y="454"/>
                  </a:lnTo>
                  <a:lnTo>
                    <a:pt x="290" y="442"/>
                  </a:lnTo>
                  <a:lnTo>
                    <a:pt x="284" y="430"/>
                  </a:lnTo>
                  <a:lnTo>
                    <a:pt x="280" y="420"/>
                  </a:lnTo>
                  <a:lnTo>
                    <a:pt x="280" y="420"/>
                  </a:lnTo>
                  <a:lnTo>
                    <a:pt x="282" y="416"/>
                  </a:lnTo>
                  <a:lnTo>
                    <a:pt x="286" y="410"/>
                  </a:lnTo>
                  <a:lnTo>
                    <a:pt x="294" y="402"/>
                  </a:lnTo>
                  <a:lnTo>
                    <a:pt x="294" y="402"/>
                  </a:lnTo>
                  <a:lnTo>
                    <a:pt x="312" y="384"/>
                  </a:lnTo>
                  <a:lnTo>
                    <a:pt x="332" y="368"/>
                  </a:lnTo>
                  <a:lnTo>
                    <a:pt x="332" y="368"/>
                  </a:lnTo>
                  <a:lnTo>
                    <a:pt x="340" y="362"/>
                  </a:lnTo>
                  <a:lnTo>
                    <a:pt x="350" y="356"/>
                  </a:lnTo>
                  <a:lnTo>
                    <a:pt x="350" y="356"/>
                  </a:lnTo>
                  <a:lnTo>
                    <a:pt x="358" y="344"/>
                  </a:lnTo>
                  <a:lnTo>
                    <a:pt x="366" y="328"/>
                  </a:lnTo>
                  <a:lnTo>
                    <a:pt x="372" y="322"/>
                  </a:lnTo>
                  <a:lnTo>
                    <a:pt x="376" y="316"/>
                  </a:lnTo>
                  <a:lnTo>
                    <a:pt x="382" y="312"/>
                  </a:lnTo>
                  <a:lnTo>
                    <a:pt x="386" y="314"/>
                  </a:lnTo>
                  <a:lnTo>
                    <a:pt x="386" y="314"/>
                  </a:lnTo>
                  <a:lnTo>
                    <a:pt x="386" y="314"/>
                  </a:lnTo>
                  <a:lnTo>
                    <a:pt x="386" y="316"/>
                  </a:lnTo>
                  <a:lnTo>
                    <a:pt x="384" y="322"/>
                  </a:lnTo>
                  <a:lnTo>
                    <a:pt x="380" y="332"/>
                  </a:lnTo>
                  <a:lnTo>
                    <a:pt x="380" y="332"/>
                  </a:lnTo>
                  <a:lnTo>
                    <a:pt x="378" y="342"/>
                  </a:lnTo>
                  <a:lnTo>
                    <a:pt x="378" y="348"/>
                  </a:lnTo>
                  <a:lnTo>
                    <a:pt x="380" y="350"/>
                  </a:lnTo>
                  <a:lnTo>
                    <a:pt x="380" y="350"/>
                  </a:lnTo>
                  <a:lnTo>
                    <a:pt x="382" y="350"/>
                  </a:lnTo>
                  <a:lnTo>
                    <a:pt x="384" y="350"/>
                  </a:lnTo>
                  <a:lnTo>
                    <a:pt x="386" y="344"/>
                  </a:lnTo>
                  <a:lnTo>
                    <a:pt x="388" y="336"/>
                  </a:lnTo>
                  <a:lnTo>
                    <a:pt x="390" y="332"/>
                  </a:lnTo>
                  <a:lnTo>
                    <a:pt x="390" y="332"/>
                  </a:lnTo>
                  <a:lnTo>
                    <a:pt x="400" y="322"/>
                  </a:lnTo>
                  <a:lnTo>
                    <a:pt x="406" y="318"/>
                  </a:lnTo>
                  <a:lnTo>
                    <a:pt x="410" y="314"/>
                  </a:lnTo>
                  <a:lnTo>
                    <a:pt x="410" y="314"/>
                  </a:lnTo>
                  <a:lnTo>
                    <a:pt x="416" y="302"/>
                  </a:lnTo>
                  <a:lnTo>
                    <a:pt x="418" y="288"/>
                  </a:lnTo>
                  <a:lnTo>
                    <a:pt x="418" y="288"/>
                  </a:lnTo>
                  <a:lnTo>
                    <a:pt x="418" y="282"/>
                  </a:lnTo>
                  <a:lnTo>
                    <a:pt x="416" y="276"/>
                  </a:lnTo>
                  <a:lnTo>
                    <a:pt x="414" y="270"/>
                  </a:lnTo>
                  <a:lnTo>
                    <a:pt x="414" y="264"/>
                  </a:lnTo>
                  <a:lnTo>
                    <a:pt x="414" y="264"/>
                  </a:lnTo>
                  <a:lnTo>
                    <a:pt x="416" y="258"/>
                  </a:lnTo>
                  <a:lnTo>
                    <a:pt x="420" y="252"/>
                  </a:lnTo>
                  <a:lnTo>
                    <a:pt x="422" y="246"/>
                  </a:lnTo>
                  <a:lnTo>
                    <a:pt x="422" y="244"/>
                  </a:lnTo>
                  <a:lnTo>
                    <a:pt x="420" y="242"/>
                  </a:lnTo>
                  <a:lnTo>
                    <a:pt x="420" y="242"/>
                  </a:lnTo>
                  <a:lnTo>
                    <a:pt x="418" y="242"/>
                  </a:lnTo>
                  <a:lnTo>
                    <a:pt x="416" y="242"/>
                  </a:lnTo>
                  <a:lnTo>
                    <a:pt x="408" y="246"/>
                  </a:lnTo>
                  <a:lnTo>
                    <a:pt x="400" y="258"/>
                  </a:lnTo>
                  <a:lnTo>
                    <a:pt x="400" y="258"/>
                  </a:lnTo>
                  <a:lnTo>
                    <a:pt x="398" y="262"/>
                  </a:lnTo>
                  <a:lnTo>
                    <a:pt x="400" y="270"/>
                  </a:lnTo>
                  <a:lnTo>
                    <a:pt x="400" y="276"/>
                  </a:lnTo>
                  <a:lnTo>
                    <a:pt x="400" y="278"/>
                  </a:lnTo>
                  <a:lnTo>
                    <a:pt x="398" y="278"/>
                  </a:lnTo>
                  <a:lnTo>
                    <a:pt x="398" y="278"/>
                  </a:lnTo>
                  <a:lnTo>
                    <a:pt x="396" y="278"/>
                  </a:lnTo>
                  <a:lnTo>
                    <a:pt x="394" y="274"/>
                  </a:lnTo>
                  <a:lnTo>
                    <a:pt x="390" y="264"/>
                  </a:lnTo>
                  <a:lnTo>
                    <a:pt x="388" y="254"/>
                  </a:lnTo>
                  <a:lnTo>
                    <a:pt x="386" y="250"/>
                  </a:lnTo>
                  <a:lnTo>
                    <a:pt x="384" y="248"/>
                  </a:lnTo>
                  <a:lnTo>
                    <a:pt x="384" y="248"/>
                  </a:lnTo>
                  <a:lnTo>
                    <a:pt x="380" y="250"/>
                  </a:lnTo>
                  <a:lnTo>
                    <a:pt x="374" y="252"/>
                  </a:lnTo>
                  <a:lnTo>
                    <a:pt x="368" y="256"/>
                  </a:lnTo>
                  <a:lnTo>
                    <a:pt x="364" y="256"/>
                  </a:lnTo>
                  <a:lnTo>
                    <a:pt x="364" y="256"/>
                  </a:lnTo>
                  <a:lnTo>
                    <a:pt x="362" y="252"/>
                  </a:lnTo>
                  <a:lnTo>
                    <a:pt x="362" y="246"/>
                  </a:lnTo>
                  <a:lnTo>
                    <a:pt x="362" y="234"/>
                  </a:lnTo>
                  <a:lnTo>
                    <a:pt x="362" y="234"/>
                  </a:lnTo>
                  <a:lnTo>
                    <a:pt x="360" y="224"/>
                  </a:lnTo>
                  <a:lnTo>
                    <a:pt x="358" y="220"/>
                  </a:lnTo>
                  <a:lnTo>
                    <a:pt x="356" y="216"/>
                  </a:lnTo>
                  <a:lnTo>
                    <a:pt x="356" y="216"/>
                  </a:lnTo>
                  <a:lnTo>
                    <a:pt x="352" y="216"/>
                  </a:lnTo>
                  <a:lnTo>
                    <a:pt x="346" y="218"/>
                  </a:lnTo>
                  <a:lnTo>
                    <a:pt x="338" y="222"/>
                  </a:lnTo>
                  <a:lnTo>
                    <a:pt x="338" y="222"/>
                  </a:lnTo>
                  <a:lnTo>
                    <a:pt x="326" y="224"/>
                  </a:lnTo>
                  <a:lnTo>
                    <a:pt x="316" y="224"/>
                  </a:lnTo>
                  <a:lnTo>
                    <a:pt x="316" y="224"/>
                  </a:lnTo>
                  <a:lnTo>
                    <a:pt x="312" y="220"/>
                  </a:lnTo>
                  <a:lnTo>
                    <a:pt x="306" y="216"/>
                  </a:lnTo>
                  <a:lnTo>
                    <a:pt x="294" y="208"/>
                  </a:lnTo>
                  <a:lnTo>
                    <a:pt x="294" y="208"/>
                  </a:lnTo>
                  <a:lnTo>
                    <a:pt x="286" y="206"/>
                  </a:lnTo>
                  <a:lnTo>
                    <a:pt x="274" y="204"/>
                  </a:lnTo>
                  <a:lnTo>
                    <a:pt x="264" y="202"/>
                  </a:lnTo>
                  <a:lnTo>
                    <a:pt x="254" y="200"/>
                  </a:lnTo>
                  <a:lnTo>
                    <a:pt x="254" y="200"/>
                  </a:lnTo>
                  <a:lnTo>
                    <a:pt x="244" y="192"/>
                  </a:lnTo>
                  <a:lnTo>
                    <a:pt x="234" y="186"/>
                  </a:lnTo>
                  <a:lnTo>
                    <a:pt x="234" y="186"/>
                  </a:lnTo>
                  <a:lnTo>
                    <a:pt x="214" y="180"/>
                  </a:lnTo>
                  <a:lnTo>
                    <a:pt x="196" y="174"/>
                  </a:lnTo>
                  <a:lnTo>
                    <a:pt x="196" y="174"/>
                  </a:lnTo>
                  <a:lnTo>
                    <a:pt x="182" y="166"/>
                  </a:lnTo>
                  <a:lnTo>
                    <a:pt x="168" y="158"/>
                  </a:lnTo>
                  <a:lnTo>
                    <a:pt x="168" y="158"/>
                  </a:lnTo>
                  <a:lnTo>
                    <a:pt x="162" y="148"/>
                  </a:lnTo>
                  <a:lnTo>
                    <a:pt x="154" y="138"/>
                  </a:lnTo>
                  <a:lnTo>
                    <a:pt x="154" y="138"/>
                  </a:lnTo>
                  <a:lnTo>
                    <a:pt x="144" y="132"/>
                  </a:lnTo>
                  <a:lnTo>
                    <a:pt x="134" y="128"/>
                  </a:lnTo>
                  <a:lnTo>
                    <a:pt x="134" y="128"/>
                  </a:lnTo>
                  <a:lnTo>
                    <a:pt x="112" y="110"/>
                  </a:lnTo>
                  <a:lnTo>
                    <a:pt x="112" y="110"/>
                  </a:lnTo>
                  <a:lnTo>
                    <a:pt x="96" y="92"/>
                  </a:lnTo>
                  <a:lnTo>
                    <a:pt x="78" y="74"/>
                  </a:lnTo>
                  <a:lnTo>
                    <a:pt x="78" y="74"/>
                  </a:lnTo>
                  <a:lnTo>
                    <a:pt x="66" y="66"/>
                  </a:lnTo>
                  <a:lnTo>
                    <a:pt x="60" y="64"/>
                  </a:lnTo>
                  <a:lnTo>
                    <a:pt x="58" y="62"/>
                  </a:lnTo>
                  <a:lnTo>
                    <a:pt x="56" y="64"/>
                  </a:lnTo>
                  <a:lnTo>
                    <a:pt x="56" y="64"/>
                  </a:lnTo>
                  <a:lnTo>
                    <a:pt x="56" y="66"/>
                  </a:lnTo>
                  <a:lnTo>
                    <a:pt x="56" y="68"/>
                  </a:lnTo>
                  <a:lnTo>
                    <a:pt x="58" y="76"/>
                  </a:lnTo>
                  <a:lnTo>
                    <a:pt x="62" y="84"/>
                  </a:lnTo>
                  <a:lnTo>
                    <a:pt x="62" y="90"/>
                  </a:lnTo>
                  <a:lnTo>
                    <a:pt x="62" y="90"/>
                  </a:lnTo>
                  <a:lnTo>
                    <a:pt x="60" y="92"/>
                  </a:lnTo>
                  <a:lnTo>
                    <a:pt x="56" y="94"/>
                  </a:lnTo>
                  <a:lnTo>
                    <a:pt x="56" y="94"/>
                  </a:lnTo>
                  <a:lnTo>
                    <a:pt x="54" y="98"/>
                  </a:lnTo>
                  <a:lnTo>
                    <a:pt x="54" y="104"/>
                  </a:lnTo>
                  <a:lnTo>
                    <a:pt x="50" y="114"/>
                  </a:lnTo>
                  <a:lnTo>
                    <a:pt x="50" y="114"/>
                  </a:lnTo>
                  <a:lnTo>
                    <a:pt x="44" y="124"/>
                  </a:lnTo>
                  <a:lnTo>
                    <a:pt x="40" y="130"/>
                  </a:lnTo>
                  <a:lnTo>
                    <a:pt x="38" y="134"/>
                  </a:lnTo>
                  <a:lnTo>
                    <a:pt x="38" y="134"/>
                  </a:lnTo>
                  <a:lnTo>
                    <a:pt x="38" y="144"/>
                  </a:lnTo>
                  <a:lnTo>
                    <a:pt x="40" y="154"/>
                  </a:lnTo>
                  <a:lnTo>
                    <a:pt x="40" y="154"/>
                  </a:lnTo>
                  <a:lnTo>
                    <a:pt x="36" y="164"/>
                  </a:lnTo>
                  <a:lnTo>
                    <a:pt x="34" y="172"/>
                  </a:lnTo>
                  <a:lnTo>
                    <a:pt x="34" y="172"/>
                  </a:lnTo>
                  <a:lnTo>
                    <a:pt x="34" y="184"/>
                  </a:lnTo>
                  <a:lnTo>
                    <a:pt x="34" y="194"/>
                  </a:lnTo>
                  <a:lnTo>
                    <a:pt x="34" y="194"/>
                  </a:lnTo>
                  <a:lnTo>
                    <a:pt x="36" y="202"/>
                  </a:lnTo>
                  <a:lnTo>
                    <a:pt x="38" y="212"/>
                  </a:lnTo>
                  <a:lnTo>
                    <a:pt x="38" y="212"/>
                  </a:lnTo>
                  <a:lnTo>
                    <a:pt x="46" y="224"/>
                  </a:lnTo>
                  <a:lnTo>
                    <a:pt x="52" y="234"/>
                  </a:lnTo>
                  <a:lnTo>
                    <a:pt x="52" y="234"/>
                  </a:lnTo>
                  <a:lnTo>
                    <a:pt x="58" y="254"/>
                  </a:lnTo>
                  <a:lnTo>
                    <a:pt x="62" y="274"/>
                  </a:lnTo>
                  <a:lnTo>
                    <a:pt x="62" y="274"/>
                  </a:lnTo>
                  <a:lnTo>
                    <a:pt x="64" y="296"/>
                  </a:lnTo>
                  <a:lnTo>
                    <a:pt x="64" y="296"/>
                  </a:lnTo>
                  <a:lnTo>
                    <a:pt x="58" y="334"/>
                  </a:lnTo>
                  <a:lnTo>
                    <a:pt x="56" y="356"/>
                  </a:lnTo>
                  <a:lnTo>
                    <a:pt x="54" y="374"/>
                  </a:lnTo>
                  <a:lnTo>
                    <a:pt x="54" y="374"/>
                  </a:lnTo>
                  <a:lnTo>
                    <a:pt x="56" y="386"/>
                  </a:lnTo>
                  <a:lnTo>
                    <a:pt x="58" y="398"/>
                  </a:lnTo>
                  <a:lnTo>
                    <a:pt x="60" y="412"/>
                  </a:lnTo>
                  <a:lnTo>
                    <a:pt x="62" y="424"/>
                  </a:lnTo>
                  <a:lnTo>
                    <a:pt x="62" y="424"/>
                  </a:lnTo>
                  <a:lnTo>
                    <a:pt x="60" y="452"/>
                  </a:lnTo>
                  <a:lnTo>
                    <a:pt x="56" y="482"/>
                  </a:lnTo>
                  <a:lnTo>
                    <a:pt x="56" y="482"/>
                  </a:lnTo>
                  <a:lnTo>
                    <a:pt x="52" y="492"/>
                  </a:lnTo>
                  <a:lnTo>
                    <a:pt x="50" y="498"/>
                  </a:lnTo>
                  <a:lnTo>
                    <a:pt x="48" y="502"/>
                  </a:lnTo>
                  <a:lnTo>
                    <a:pt x="48" y="502"/>
                  </a:lnTo>
                  <a:lnTo>
                    <a:pt x="52" y="504"/>
                  </a:lnTo>
                  <a:lnTo>
                    <a:pt x="58" y="506"/>
                  </a:lnTo>
                  <a:lnTo>
                    <a:pt x="66" y="508"/>
                  </a:lnTo>
                  <a:lnTo>
                    <a:pt x="66" y="508"/>
                  </a:lnTo>
                  <a:lnTo>
                    <a:pt x="70" y="504"/>
                  </a:lnTo>
                  <a:lnTo>
                    <a:pt x="70" y="498"/>
                  </a:lnTo>
                  <a:lnTo>
                    <a:pt x="70" y="492"/>
                  </a:lnTo>
                  <a:lnTo>
                    <a:pt x="72" y="490"/>
                  </a:lnTo>
                  <a:lnTo>
                    <a:pt x="72" y="490"/>
                  </a:lnTo>
                  <a:lnTo>
                    <a:pt x="78" y="490"/>
                  </a:lnTo>
                  <a:lnTo>
                    <a:pt x="82" y="494"/>
                  </a:lnTo>
                  <a:lnTo>
                    <a:pt x="92" y="502"/>
                  </a:lnTo>
                  <a:lnTo>
                    <a:pt x="92" y="502"/>
                  </a:lnTo>
                  <a:lnTo>
                    <a:pt x="94" y="508"/>
                  </a:lnTo>
                  <a:lnTo>
                    <a:pt x="96" y="514"/>
                  </a:lnTo>
                  <a:lnTo>
                    <a:pt x="96" y="520"/>
                  </a:lnTo>
                  <a:lnTo>
                    <a:pt x="100" y="524"/>
                  </a:lnTo>
                  <a:lnTo>
                    <a:pt x="100" y="524"/>
                  </a:lnTo>
                  <a:lnTo>
                    <a:pt x="112" y="526"/>
                  </a:lnTo>
                  <a:lnTo>
                    <a:pt x="116" y="528"/>
                  </a:lnTo>
                  <a:lnTo>
                    <a:pt x="118" y="530"/>
                  </a:lnTo>
                  <a:lnTo>
                    <a:pt x="118" y="530"/>
                  </a:lnTo>
                  <a:lnTo>
                    <a:pt x="118" y="530"/>
                  </a:lnTo>
                  <a:lnTo>
                    <a:pt x="118" y="534"/>
                  </a:lnTo>
                  <a:lnTo>
                    <a:pt x="114" y="534"/>
                  </a:lnTo>
                  <a:lnTo>
                    <a:pt x="106" y="534"/>
                  </a:lnTo>
                  <a:lnTo>
                    <a:pt x="94" y="534"/>
                  </a:lnTo>
                  <a:lnTo>
                    <a:pt x="86" y="534"/>
                  </a:lnTo>
                  <a:lnTo>
                    <a:pt x="86" y="534"/>
                  </a:lnTo>
                  <a:lnTo>
                    <a:pt x="80" y="538"/>
                  </a:lnTo>
                  <a:lnTo>
                    <a:pt x="72" y="544"/>
                  </a:lnTo>
                  <a:lnTo>
                    <a:pt x="64" y="548"/>
                  </a:lnTo>
                  <a:lnTo>
                    <a:pt x="60" y="550"/>
                  </a:lnTo>
                  <a:lnTo>
                    <a:pt x="56" y="550"/>
                  </a:lnTo>
                  <a:lnTo>
                    <a:pt x="56" y="550"/>
                  </a:lnTo>
                  <a:lnTo>
                    <a:pt x="54" y="548"/>
                  </a:lnTo>
                  <a:lnTo>
                    <a:pt x="54" y="546"/>
                  </a:lnTo>
                  <a:lnTo>
                    <a:pt x="50" y="538"/>
                  </a:lnTo>
                  <a:lnTo>
                    <a:pt x="48" y="532"/>
                  </a:lnTo>
                  <a:lnTo>
                    <a:pt x="46" y="530"/>
                  </a:lnTo>
                  <a:lnTo>
                    <a:pt x="44" y="528"/>
                  </a:lnTo>
                  <a:lnTo>
                    <a:pt x="44" y="528"/>
                  </a:lnTo>
                  <a:lnTo>
                    <a:pt x="42" y="530"/>
                  </a:lnTo>
                  <a:lnTo>
                    <a:pt x="40" y="534"/>
                  </a:lnTo>
                  <a:lnTo>
                    <a:pt x="38" y="546"/>
                  </a:lnTo>
                  <a:lnTo>
                    <a:pt x="38" y="568"/>
                  </a:lnTo>
                  <a:lnTo>
                    <a:pt x="38" y="568"/>
                  </a:lnTo>
                  <a:lnTo>
                    <a:pt x="38" y="580"/>
                  </a:lnTo>
                  <a:lnTo>
                    <a:pt x="40" y="586"/>
                  </a:lnTo>
                  <a:lnTo>
                    <a:pt x="42" y="590"/>
                  </a:lnTo>
                  <a:lnTo>
                    <a:pt x="42" y="590"/>
                  </a:lnTo>
                  <a:lnTo>
                    <a:pt x="46" y="590"/>
                  </a:lnTo>
                  <a:lnTo>
                    <a:pt x="48" y="588"/>
                  </a:lnTo>
                  <a:lnTo>
                    <a:pt x="54" y="588"/>
                  </a:lnTo>
                  <a:lnTo>
                    <a:pt x="54" y="588"/>
                  </a:lnTo>
                  <a:lnTo>
                    <a:pt x="76" y="592"/>
                  </a:lnTo>
                  <a:lnTo>
                    <a:pt x="86" y="596"/>
                  </a:lnTo>
                  <a:lnTo>
                    <a:pt x="94" y="600"/>
                  </a:lnTo>
                  <a:lnTo>
                    <a:pt x="94" y="600"/>
                  </a:lnTo>
                  <a:lnTo>
                    <a:pt x="100" y="610"/>
                  </a:lnTo>
                  <a:lnTo>
                    <a:pt x="102" y="616"/>
                  </a:lnTo>
                  <a:lnTo>
                    <a:pt x="102" y="620"/>
                  </a:lnTo>
                  <a:lnTo>
                    <a:pt x="102" y="620"/>
                  </a:lnTo>
                  <a:lnTo>
                    <a:pt x="98" y="620"/>
                  </a:lnTo>
                  <a:lnTo>
                    <a:pt x="96" y="620"/>
                  </a:lnTo>
                  <a:lnTo>
                    <a:pt x="96" y="620"/>
                  </a:lnTo>
                  <a:lnTo>
                    <a:pt x="88" y="614"/>
                  </a:lnTo>
                  <a:lnTo>
                    <a:pt x="80" y="610"/>
                  </a:lnTo>
                  <a:lnTo>
                    <a:pt x="76" y="608"/>
                  </a:lnTo>
                  <a:lnTo>
                    <a:pt x="76" y="608"/>
                  </a:lnTo>
                  <a:lnTo>
                    <a:pt x="70" y="610"/>
                  </a:lnTo>
                  <a:lnTo>
                    <a:pt x="66" y="616"/>
                  </a:lnTo>
                  <a:lnTo>
                    <a:pt x="62" y="626"/>
                  </a:lnTo>
                  <a:lnTo>
                    <a:pt x="62" y="626"/>
                  </a:lnTo>
                  <a:lnTo>
                    <a:pt x="62" y="628"/>
                  </a:lnTo>
                  <a:lnTo>
                    <a:pt x="64" y="630"/>
                  </a:lnTo>
                  <a:lnTo>
                    <a:pt x="70" y="632"/>
                  </a:lnTo>
                  <a:lnTo>
                    <a:pt x="76" y="634"/>
                  </a:lnTo>
                  <a:lnTo>
                    <a:pt x="78" y="636"/>
                  </a:lnTo>
                  <a:lnTo>
                    <a:pt x="78" y="638"/>
                  </a:lnTo>
                  <a:lnTo>
                    <a:pt x="78" y="638"/>
                  </a:lnTo>
                  <a:lnTo>
                    <a:pt x="76" y="642"/>
                  </a:lnTo>
                  <a:lnTo>
                    <a:pt x="70" y="648"/>
                  </a:lnTo>
                  <a:lnTo>
                    <a:pt x="66" y="654"/>
                  </a:lnTo>
                  <a:lnTo>
                    <a:pt x="64" y="658"/>
                  </a:lnTo>
                  <a:lnTo>
                    <a:pt x="64" y="658"/>
                  </a:lnTo>
                  <a:lnTo>
                    <a:pt x="64" y="662"/>
                  </a:lnTo>
                  <a:lnTo>
                    <a:pt x="66" y="666"/>
                  </a:lnTo>
                  <a:lnTo>
                    <a:pt x="72" y="668"/>
                  </a:lnTo>
                  <a:lnTo>
                    <a:pt x="72" y="668"/>
                  </a:lnTo>
                  <a:lnTo>
                    <a:pt x="76" y="672"/>
                  </a:lnTo>
                  <a:lnTo>
                    <a:pt x="80" y="682"/>
                  </a:lnTo>
                  <a:lnTo>
                    <a:pt x="82" y="686"/>
                  </a:lnTo>
                  <a:lnTo>
                    <a:pt x="80" y="690"/>
                  </a:lnTo>
                  <a:lnTo>
                    <a:pt x="74" y="692"/>
                  </a:lnTo>
                  <a:lnTo>
                    <a:pt x="64" y="692"/>
                  </a:lnTo>
                  <a:lnTo>
                    <a:pt x="64" y="692"/>
                  </a:lnTo>
                  <a:lnTo>
                    <a:pt x="60" y="690"/>
                  </a:lnTo>
                  <a:lnTo>
                    <a:pt x="58" y="686"/>
                  </a:lnTo>
                  <a:lnTo>
                    <a:pt x="56" y="680"/>
                  </a:lnTo>
                  <a:lnTo>
                    <a:pt x="52" y="676"/>
                  </a:lnTo>
                  <a:lnTo>
                    <a:pt x="52" y="676"/>
                  </a:lnTo>
                  <a:lnTo>
                    <a:pt x="48" y="676"/>
                  </a:lnTo>
                  <a:lnTo>
                    <a:pt x="42" y="678"/>
                  </a:lnTo>
                  <a:lnTo>
                    <a:pt x="38" y="678"/>
                  </a:lnTo>
                  <a:lnTo>
                    <a:pt x="34" y="678"/>
                  </a:lnTo>
                  <a:lnTo>
                    <a:pt x="34" y="678"/>
                  </a:lnTo>
                  <a:lnTo>
                    <a:pt x="32" y="674"/>
                  </a:lnTo>
                  <a:lnTo>
                    <a:pt x="32" y="670"/>
                  </a:lnTo>
                  <a:lnTo>
                    <a:pt x="36" y="660"/>
                  </a:lnTo>
                  <a:lnTo>
                    <a:pt x="40" y="650"/>
                  </a:lnTo>
                  <a:lnTo>
                    <a:pt x="42" y="640"/>
                  </a:lnTo>
                  <a:lnTo>
                    <a:pt x="42" y="640"/>
                  </a:lnTo>
                  <a:lnTo>
                    <a:pt x="38" y="628"/>
                  </a:lnTo>
                  <a:lnTo>
                    <a:pt x="36" y="622"/>
                  </a:lnTo>
                  <a:lnTo>
                    <a:pt x="32" y="620"/>
                  </a:lnTo>
                  <a:lnTo>
                    <a:pt x="32" y="620"/>
                  </a:lnTo>
                  <a:lnTo>
                    <a:pt x="28" y="620"/>
                  </a:lnTo>
                  <a:lnTo>
                    <a:pt x="24" y="622"/>
                  </a:lnTo>
                  <a:lnTo>
                    <a:pt x="16" y="632"/>
                  </a:lnTo>
                  <a:lnTo>
                    <a:pt x="8" y="646"/>
                  </a:lnTo>
                  <a:lnTo>
                    <a:pt x="4" y="662"/>
                  </a:lnTo>
                  <a:lnTo>
                    <a:pt x="2" y="680"/>
                  </a:lnTo>
                  <a:lnTo>
                    <a:pt x="0" y="696"/>
                  </a:lnTo>
                  <a:lnTo>
                    <a:pt x="4" y="710"/>
                  </a:lnTo>
                  <a:lnTo>
                    <a:pt x="6" y="714"/>
                  </a:lnTo>
                  <a:lnTo>
                    <a:pt x="8" y="720"/>
                  </a:lnTo>
                  <a:lnTo>
                    <a:pt x="8" y="720"/>
                  </a:lnTo>
                  <a:lnTo>
                    <a:pt x="10" y="720"/>
                  </a:lnTo>
                  <a:lnTo>
                    <a:pt x="12" y="720"/>
                  </a:lnTo>
                  <a:lnTo>
                    <a:pt x="20" y="720"/>
                  </a:lnTo>
                  <a:lnTo>
                    <a:pt x="26" y="718"/>
                  </a:lnTo>
                  <a:lnTo>
                    <a:pt x="32" y="718"/>
                  </a:lnTo>
                  <a:lnTo>
                    <a:pt x="32" y="718"/>
                  </a:lnTo>
                  <a:lnTo>
                    <a:pt x="36" y="722"/>
                  </a:lnTo>
                  <a:lnTo>
                    <a:pt x="40" y="728"/>
                  </a:lnTo>
                  <a:lnTo>
                    <a:pt x="42" y="734"/>
                  </a:lnTo>
                  <a:lnTo>
                    <a:pt x="46" y="738"/>
                  </a:lnTo>
                  <a:lnTo>
                    <a:pt x="46" y="738"/>
                  </a:lnTo>
                  <a:lnTo>
                    <a:pt x="52" y="738"/>
                  </a:lnTo>
                  <a:lnTo>
                    <a:pt x="56" y="738"/>
                  </a:lnTo>
                  <a:lnTo>
                    <a:pt x="68" y="734"/>
                  </a:lnTo>
                  <a:lnTo>
                    <a:pt x="80" y="728"/>
                  </a:lnTo>
                  <a:lnTo>
                    <a:pt x="84" y="728"/>
                  </a:lnTo>
                  <a:lnTo>
                    <a:pt x="88" y="728"/>
                  </a:lnTo>
                  <a:lnTo>
                    <a:pt x="88" y="728"/>
                  </a:lnTo>
                  <a:lnTo>
                    <a:pt x="92" y="732"/>
                  </a:lnTo>
                  <a:lnTo>
                    <a:pt x="96" y="738"/>
                  </a:lnTo>
                  <a:lnTo>
                    <a:pt x="100" y="748"/>
                  </a:lnTo>
                  <a:lnTo>
                    <a:pt x="118" y="752"/>
                  </a:lnTo>
                  <a:lnTo>
                    <a:pt x="124" y="754"/>
                  </a:lnTo>
                  <a:lnTo>
                    <a:pt x="124" y="754"/>
                  </a:lnTo>
                  <a:close/>
                </a:path>
              </a:pathLst>
            </a:custGeom>
            <a:solidFill>
              <a:schemeClr val="bg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9"/>
            <p:cNvSpPr>
              <a:spLocks noEditPoints="1"/>
            </p:cNvSpPr>
            <p:nvPr/>
          </p:nvSpPr>
          <p:spPr bwMode="auto">
            <a:xfrm>
              <a:off x="1695" y="871"/>
              <a:ext cx="1634" cy="1184"/>
            </a:xfrm>
            <a:custGeom>
              <a:avLst/>
              <a:gdLst>
                <a:gd name="T0" fmla="*/ 672 w 1634"/>
                <a:gd name="T1" fmla="*/ 1078 h 1184"/>
                <a:gd name="T2" fmla="*/ 238 w 1634"/>
                <a:gd name="T3" fmla="*/ 886 h 1184"/>
                <a:gd name="T4" fmla="*/ 46 w 1634"/>
                <a:gd name="T5" fmla="*/ 748 h 1184"/>
                <a:gd name="T6" fmla="*/ 36 w 1634"/>
                <a:gd name="T7" fmla="*/ 620 h 1184"/>
                <a:gd name="T8" fmla="*/ 80 w 1634"/>
                <a:gd name="T9" fmla="*/ 692 h 1184"/>
                <a:gd name="T10" fmla="*/ 72 w 1634"/>
                <a:gd name="T11" fmla="*/ 612 h 1184"/>
                <a:gd name="T12" fmla="*/ 36 w 1634"/>
                <a:gd name="T13" fmla="*/ 572 h 1184"/>
                <a:gd name="T14" fmla="*/ 102 w 1634"/>
                <a:gd name="T15" fmla="*/ 534 h 1184"/>
                <a:gd name="T16" fmla="*/ 48 w 1634"/>
                <a:gd name="T17" fmla="*/ 506 h 1184"/>
                <a:gd name="T18" fmla="*/ 44 w 1634"/>
                <a:gd name="T19" fmla="*/ 234 h 1184"/>
                <a:gd name="T20" fmla="*/ 52 w 1634"/>
                <a:gd name="T21" fmla="*/ 110 h 1184"/>
                <a:gd name="T22" fmla="*/ 108 w 1634"/>
                <a:gd name="T23" fmla="*/ 98 h 1184"/>
                <a:gd name="T24" fmla="*/ 260 w 1634"/>
                <a:gd name="T25" fmla="*/ 200 h 1184"/>
                <a:gd name="T26" fmla="*/ 370 w 1634"/>
                <a:gd name="T27" fmla="*/ 236 h 1184"/>
                <a:gd name="T28" fmla="*/ 430 w 1634"/>
                <a:gd name="T29" fmla="*/ 252 h 1184"/>
                <a:gd name="T30" fmla="*/ 382 w 1634"/>
                <a:gd name="T31" fmla="*/ 362 h 1184"/>
                <a:gd name="T32" fmla="*/ 320 w 1634"/>
                <a:gd name="T33" fmla="*/ 394 h 1184"/>
                <a:gd name="T34" fmla="*/ 320 w 1634"/>
                <a:gd name="T35" fmla="*/ 452 h 1184"/>
                <a:gd name="T36" fmla="*/ 416 w 1634"/>
                <a:gd name="T37" fmla="*/ 344 h 1184"/>
                <a:gd name="T38" fmla="*/ 426 w 1634"/>
                <a:gd name="T39" fmla="*/ 382 h 1184"/>
                <a:gd name="T40" fmla="*/ 428 w 1634"/>
                <a:gd name="T41" fmla="*/ 426 h 1184"/>
                <a:gd name="T42" fmla="*/ 372 w 1634"/>
                <a:gd name="T43" fmla="*/ 500 h 1184"/>
                <a:gd name="T44" fmla="*/ 358 w 1634"/>
                <a:gd name="T45" fmla="*/ 482 h 1184"/>
                <a:gd name="T46" fmla="*/ 336 w 1634"/>
                <a:gd name="T47" fmla="*/ 548 h 1184"/>
                <a:gd name="T48" fmla="*/ 422 w 1634"/>
                <a:gd name="T49" fmla="*/ 510 h 1184"/>
                <a:gd name="T50" fmla="*/ 454 w 1634"/>
                <a:gd name="T51" fmla="*/ 404 h 1184"/>
                <a:gd name="T52" fmla="*/ 506 w 1634"/>
                <a:gd name="T53" fmla="*/ 306 h 1184"/>
                <a:gd name="T54" fmla="*/ 488 w 1634"/>
                <a:gd name="T55" fmla="*/ 212 h 1184"/>
                <a:gd name="T56" fmla="*/ 486 w 1634"/>
                <a:gd name="T57" fmla="*/ 164 h 1184"/>
                <a:gd name="T58" fmla="*/ 518 w 1634"/>
                <a:gd name="T59" fmla="*/ 124 h 1184"/>
                <a:gd name="T60" fmla="*/ 474 w 1634"/>
                <a:gd name="T61" fmla="*/ 28 h 1184"/>
                <a:gd name="T62" fmla="*/ 1470 w 1634"/>
                <a:gd name="T63" fmla="*/ 1096 h 1184"/>
                <a:gd name="T64" fmla="*/ 510 w 1634"/>
                <a:gd name="T65" fmla="*/ 80 h 1184"/>
                <a:gd name="T66" fmla="*/ 520 w 1634"/>
                <a:gd name="T67" fmla="*/ 156 h 1184"/>
                <a:gd name="T68" fmla="*/ 480 w 1634"/>
                <a:gd name="T69" fmla="*/ 196 h 1184"/>
                <a:gd name="T70" fmla="*/ 514 w 1634"/>
                <a:gd name="T71" fmla="*/ 252 h 1184"/>
                <a:gd name="T72" fmla="*/ 480 w 1634"/>
                <a:gd name="T73" fmla="*/ 378 h 1184"/>
                <a:gd name="T74" fmla="*/ 460 w 1634"/>
                <a:gd name="T75" fmla="*/ 450 h 1184"/>
                <a:gd name="T76" fmla="*/ 376 w 1634"/>
                <a:gd name="T77" fmla="*/ 576 h 1184"/>
                <a:gd name="T78" fmla="*/ 310 w 1634"/>
                <a:gd name="T79" fmla="*/ 580 h 1184"/>
                <a:gd name="T80" fmla="*/ 368 w 1634"/>
                <a:gd name="T81" fmla="*/ 474 h 1184"/>
                <a:gd name="T82" fmla="*/ 418 w 1634"/>
                <a:gd name="T83" fmla="*/ 486 h 1184"/>
                <a:gd name="T84" fmla="*/ 414 w 1634"/>
                <a:gd name="T85" fmla="*/ 400 h 1184"/>
                <a:gd name="T86" fmla="*/ 450 w 1634"/>
                <a:gd name="T87" fmla="*/ 366 h 1184"/>
                <a:gd name="T88" fmla="*/ 360 w 1634"/>
                <a:gd name="T89" fmla="*/ 396 h 1184"/>
                <a:gd name="T90" fmla="*/ 338 w 1634"/>
                <a:gd name="T91" fmla="*/ 474 h 1184"/>
                <a:gd name="T92" fmla="*/ 360 w 1634"/>
                <a:gd name="T93" fmla="*/ 344 h 1184"/>
                <a:gd name="T94" fmla="*/ 412 w 1634"/>
                <a:gd name="T95" fmla="*/ 270 h 1184"/>
                <a:gd name="T96" fmla="*/ 382 w 1634"/>
                <a:gd name="T97" fmla="*/ 262 h 1184"/>
                <a:gd name="T98" fmla="*/ 312 w 1634"/>
                <a:gd name="T99" fmla="*/ 232 h 1184"/>
                <a:gd name="T100" fmla="*/ 154 w 1634"/>
                <a:gd name="T101" fmla="*/ 148 h 1184"/>
                <a:gd name="T102" fmla="*/ 66 w 1634"/>
                <a:gd name="T103" fmla="*/ 102 h 1184"/>
                <a:gd name="T104" fmla="*/ 54 w 1634"/>
                <a:gd name="T105" fmla="*/ 226 h 1184"/>
                <a:gd name="T106" fmla="*/ 58 w 1634"/>
                <a:gd name="T107" fmla="*/ 506 h 1184"/>
                <a:gd name="T108" fmla="*/ 124 w 1634"/>
                <a:gd name="T109" fmla="*/ 528 h 1184"/>
                <a:gd name="T110" fmla="*/ 48 w 1634"/>
                <a:gd name="T111" fmla="*/ 542 h 1184"/>
                <a:gd name="T112" fmla="*/ 104 w 1634"/>
                <a:gd name="T113" fmla="*/ 632 h 1184"/>
                <a:gd name="T114" fmla="*/ 80 w 1634"/>
                <a:gd name="T115" fmla="*/ 670 h 1184"/>
                <a:gd name="T116" fmla="*/ 34 w 1634"/>
                <a:gd name="T117" fmla="*/ 688 h 1184"/>
                <a:gd name="T118" fmla="*/ 38 w 1634"/>
                <a:gd name="T119" fmla="*/ 718 h 1184"/>
                <a:gd name="T120" fmla="*/ 170 w 1634"/>
                <a:gd name="T121" fmla="*/ 798 h 1184"/>
                <a:gd name="T122" fmla="*/ 612 w 1634"/>
                <a:gd name="T123" fmla="*/ 1080 h 1184"/>
                <a:gd name="T124" fmla="*/ 1010 w 1634"/>
                <a:gd name="T125" fmla="*/ 1086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34" h="1184">
                  <a:moveTo>
                    <a:pt x="1480" y="1184"/>
                  </a:moveTo>
                  <a:lnTo>
                    <a:pt x="1224" y="1130"/>
                  </a:lnTo>
                  <a:lnTo>
                    <a:pt x="1034" y="1086"/>
                  </a:lnTo>
                  <a:lnTo>
                    <a:pt x="1014" y="1096"/>
                  </a:lnTo>
                  <a:lnTo>
                    <a:pt x="990" y="1094"/>
                  </a:lnTo>
                  <a:lnTo>
                    <a:pt x="970" y="1086"/>
                  </a:lnTo>
                  <a:lnTo>
                    <a:pt x="924" y="1084"/>
                  </a:lnTo>
                  <a:lnTo>
                    <a:pt x="910" y="1080"/>
                  </a:lnTo>
                  <a:lnTo>
                    <a:pt x="892" y="1090"/>
                  </a:lnTo>
                  <a:lnTo>
                    <a:pt x="830" y="1088"/>
                  </a:lnTo>
                  <a:lnTo>
                    <a:pt x="790" y="1092"/>
                  </a:lnTo>
                  <a:lnTo>
                    <a:pt x="754" y="1102"/>
                  </a:lnTo>
                  <a:lnTo>
                    <a:pt x="754" y="1102"/>
                  </a:lnTo>
                  <a:lnTo>
                    <a:pt x="740" y="1104"/>
                  </a:lnTo>
                  <a:lnTo>
                    <a:pt x="730" y="1104"/>
                  </a:lnTo>
                  <a:lnTo>
                    <a:pt x="722" y="1104"/>
                  </a:lnTo>
                  <a:lnTo>
                    <a:pt x="714" y="1102"/>
                  </a:lnTo>
                  <a:lnTo>
                    <a:pt x="704" y="1096"/>
                  </a:lnTo>
                  <a:lnTo>
                    <a:pt x="698" y="1088"/>
                  </a:lnTo>
                  <a:lnTo>
                    <a:pt x="698" y="1088"/>
                  </a:lnTo>
                  <a:lnTo>
                    <a:pt x="692" y="1084"/>
                  </a:lnTo>
                  <a:lnTo>
                    <a:pt x="688" y="1080"/>
                  </a:lnTo>
                  <a:lnTo>
                    <a:pt x="682" y="1078"/>
                  </a:lnTo>
                  <a:lnTo>
                    <a:pt x="672" y="1078"/>
                  </a:lnTo>
                  <a:lnTo>
                    <a:pt x="672" y="1078"/>
                  </a:lnTo>
                  <a:lnTo>
                    <a:pt x="662" y="1078"/>
                  </a:lnTo>
                  <a:lnTo>
                    <a:pt x="648" y="1080"/>
                  </a:lnTo>
                  <a:lnTo>
                    <a:pt x="614" y="1090"/>
                  </a:lnTo>
                  <a:lnTo>
                    <a:pt x="612" y="1092"/>
                  </a:lnTo>
                  <a:lnTo>
                    <a:pt x="592" y="1084"/>
                  </a:lnTo>
                  <a:lnTo>
                    <a:pt x="550" y="1086"/>
                  </a:lnTo>
                  <a:lnTo>
                    <a:pt x="546" y="1064"/>
                  </a:lnTo>
                  <a:lnTo>
                    <a:pt x="528" y="1050"/>
                  </a:lnTo>
                  <a:lnTo>
                    <a:pt x="508" y="1046"/>
                  </a:lnTo>
                  <a:lnTo>
                    <a:pt x="488" y="1036"/>
                  </a:lnTo>
                  <a:lnTo>
                    <a:pt x="454" y="1034"/>
                  </a:lnTo>
                  <a:lnTo>
                    <a:pt x="436" y="1026"/>
                  </a:lnTo>
                  <a:lnTo>
                    <a:pt x="420" y="1026"/>
                  </a:lnTo>
                  <a:lnTo>
                    <a:pt x="398" y="1038"/>
                  </a:lnTo>
                  <a:lnTo>
                    <a:pt x="380" y="1042"/>
                  </a:lnTo>
                  <a:lnTo>
                    <a:pt x="340" y="1046"/>
                  </a:lnTo>
                  <a:lnTo>
                    <a:pt x="318" y="1042"/>
                  </a:lnTo>
                  <a:lnTo>
                    <a:pt x="298" y="1030"/>
                  </a:lnTo>
                  <a:lnTo>
                    <a:pt x="288" y="1028"/>
                  </a:lnTo>
                  <a:lnTo>
                    <a:pt x="266" y="1014"/>
                  </a:lnTo>
                  <a:lnTo>
                    <a:pt x="236" y="1002"/>
                  </a:lnTo>
                  <a:lnTo>
                    <a:pt x="226" y="986"/>
                  </a:lnTo>
                  <a:lnTo>
                    <a:pt x="238" y="886"/>
                  </a:lnTo>
                  <a:lnTo>
                    <a:pt x="228" y="848"/>
                  </a:lnTo>
                  <a:lnTo>
                    <a:pt x="208" y="830"/>
                  </a:lnTo>
                  <a:lnTo>
                    <a:pt x="198" y="812"/>
                  </a:lnTo>
                  <a:lnTo>
                    <a:pt x="186" y="808"/>
                  </a:lnTo>
                  <a:lnTo>
                    <a:pt x="166" y="810"/>
                  </a:lnTo>
                  <a:lnTo>
                    <a:pt x="144" y="788"/>
                  </a:lnTo>
                  <a:lnTo>
                    <a:pt x="138" y="772"/>
                  </a:lnTo>
                  <a:lnTo>
                    <a:pt x="136" y="770"/>
                  </a:lnTo>
                  <a:lnTo>
                    <a:pt x="126" y="764"/>
                  </a:lnTo>
                  <a:lnTo>
                    <a:pt x="120" y="762"/>
                  </a:lnTo>
                  <a:lnTo>
                    <a:pt x="100" y="758"/>
                  </a:lnTo>
                  <a:lnTo>
                    <a:pt x="98" y="756"/>
                  </a:lnTo>
                  <a:lnTo>
                    <a:pt x="98" y="756"/>
                  </a:lnTo>
                  <a:lnTo>
                    <a:pt x="94" y="746"/>
                  </a:lnTo>
                  <a:lnTo>
                    <a:pt x="90" y="740"/>
                  </a:lnTo>
                  <a:lnTo>
                    <a:pt x="90" y="740"/>
                  </a:lnTo>
                  <a:lnTo>
                    <a:pt x="82" y="742"/>
                  </a:lnTo>
                  <a:lnTo>
                    <a:pt x="74" y="744"/>
                  </a:lnTo>
                  <a:lnTo>
                    <a:pt x="74" y="744"/>
                  </a:lnTo>
                  <a:lnTo>
                    <a:pt x="60" y="750"/>
                  </a:lnTo>
                  <a:lnTo>
                    <a:pt x="54" y="750"/>
                  </a:lnTo>
                  <a:lnTo>
                    <a:pt x="50" y="750"/>
                  </a:lnTo>
                  <a:lnTo>
                    <a:pt x="50" y="750"/>
                  </a:lnTo>
                  <a:lnTo>
                    <a:pt x="46" y="748"/>
                  </a:lnTo>
                  <a:lnTo>
                    <a:pt x="42" y="744"/>
                  </a:lnTo>
                  <a:lnTo>
                    <a:pt x="38" y="736"/>
                  </a:lnTo>
                  <a:lnTo>
                    <a:pt x="38" y="736"/>
                  </a:lnTo>
                  <a:lnTo>
                    <a:pt x="34" y="728"/>
                  </a:lnTo>
                  <a:lnTo>
                    <a:pt x="34" y="728"/>
                  </a:lnTo>
                  <a:lnTo>
                    <a:pt x="26" y="730"/>
                  </a:lnTo>
                  <a:lnTo>
                    <a:pt x="26" y="730"/>
                  </a:lnTo>
                  <a:lnTo>
                    <a:pt x="16" y="732"/>
                  </a:lnTo>
                  <a:lnTo>
                    <a:pt x="16" y="732"/>
                  </a:lnTo>
                  <a:lnTo>
                    <a:pt x="10" y="732"/>
                  </a:lnTo>
                  <a:lnTo>
                    <a:pt x="8" y="728"/>
                  </a:lnTo>
                  <a:lnTo>
                    <a:pt x="8" y="728"/>
                  </a:lnTo>
                  <a:lnTo>
                    <a:pt x="4" y="722"/>
                  </a:lnTo>
                  <a:lnTo>
                    <a:pt x="0" y="712"/>
                  </a:lnTo>
                  <a:lnTo>
                    <a:pt x="0" y="702"/>
                  </a:lnTo>
                  <a:lnTo>
                    <a:pt x="0" y="690"/>
                  </a:lnTo>
                  <a:lnTo>
                    <a:pt x="2" y="666"/>
                  </a:lnTo>
                  <a:lnTo>
                    <a:pt x="10" y="644"/>
                  </a:lnTo>
                  <a:lnTo>
                    <a:pt x="10" y="644"/>
                  </a:lnTo>
                  <a:lnTo>
                    <a:pt x="16" y="634"/>
                  </a:lnTo>
                  <a:lnTo>
                    <a:pt x="22" y="626"/>
                  </a:lnTo>
                  <a:lnTo>
                    <a:pt x="28" y="622"/>
                  </a:lnTo>
                  <a:lnTo>
                    <a:pt x="36" y="620"/>
                  </a:lnTo>
                  <a:lnTo>
                    <a:pt x="36" y="620"/>
                  </a:lnTo>
                  <a:lnTo>
                    <a:pt x="40" y="620"/>
                  </a:lnTo>
                  <a:lnTo>
                    <a:pt x="44" y="622"/>
                  </a:lnTo>
                  <a:lnTo>
                    <a:pt x="48" y="630"/>
                  </a:lnTo>
                  <a:lnTo>
                    <a:pt x="50" y="638"/>
                  </a:lnTo>
                  <a:lnTo>
                    <a:pt x="50" y="646"/>
                  </a:lnTo>
                  <a:lnTo>
                    <a:pt x="50" y="646"/>
                  </a:lnTo>
                  <a:lnTo>
                    <a:pt x="50" y="654"/>
                  </a:lnTo>
                  <a:lnTo>
                    <a:pt x="46" y="664"/>
                  </a:lnTo>
                  <a:lnTo>
                    <a:pt x="46" y="664"/>
                  </a:lnTo>
                  <a:lnTo>
                    <a:pt x="44" y="672"/>
                  </a:lnTo>
                  <a:lnTo>
                    <a:pt x="42" y="678"/>
                  </a:lnTo>
                  <a:lnTo>
                    <a:pt x="42" y="678"/>
                  </a:lnTo>
                  <a:lnTo>
                    <a:pt x="46" y="678"/>
                  </a:lnTo>
                  <a:lnTo>
                    <a:pt x="46" y="678"/>
                  </a:lnTo>
                  <a:lnTo>
                    <a:pt x="52" y="676"/>
                  </a:lnTo>
                  <a:lnTo>
                    <a:pt x="60" y="676"/>
                  </a:lnTo>
                  <a:lnTo>
                    <a:pt x="60" y="676"/>
                  </a:lnTo>
                  <a:lnTo>
                    <a:pt x="64" y="682"/>
                  </a:lnTo>
                  <a:lnTo>
                    <a:pt x="66" y="688"/>
                  </a:lnTo>
                  <a:lnTo>
                    <a:pt x="66" y="688"/>
                  </a:lnTo>
                  <a:lnTo>
                    <a:pt x="70" y="694"/>
                  </a:lnTo>
                  <a:lnTo>
                    <a:pt x="70" y="694"/>
                  </a:lnTo>
                  <a:lnTo>
                    <a:pt x="78" y="692"/>
                  </a:lnTo>
                  <a:lnTo>
                    <a:pt x="80" y="692"/>
                  </a:lnTo>
                  <a:lnTo>
                    <a:pt x="80" y="692"/>
                  </a:lnTo>
                  <a:lnTo>
                    <a:pt x="78" y="686"/>
                  </a:lnTo>
                  <a:lnTo>
                    <a:pt x="74" y="680"/>
                  </a:lnTo>
                  <a:lnTo>
                    <a:pt x="74" y="680"/>
                  </a:lnTo>
                  <a:lnTo>
                    <a:pt x="66" y="676"/>
                  </a:lnTo>
                  <a:lnTo>
                    <a:pt x="62" y="670"/>
                  </a:lnTo>
                  <a:lnTo>
                    <a:pt x="62" y="668"/>
                  </a:lnTo>
                  <a:lnTo>
                    <a:pt x="62" y="664"/>
                  </a:lnTo>
                  <a:lnTo>
                    <a:pt x="62" y="664"/>
                  </a:lnTo>
                  <a:lnTo>
                    <a:pt x="62" y="660"/>
                  </a:lnTo>
                  <a:lnTo>
                    <a:pt x="64" y="656"/>
                  </a:lnTo>
                  <a:lnTo>
                    <a:pt x="70" y="650"/>
                  </a:lnTo>
                  <a:lnTo>
                    <a:pt x="70" y="650"/>
                  </a:lnTo>
                  <a:lnTo>
                    <a:pt x="76" y="644"/>
                  </a:lnTo>
                  <a:lnTo>
                    <a:pt x="76" y="644"/>
                  </a:lnTo>
                  <a:lnTo>
                    <a:pt x="72" y="644"/>
                  </a:lnTo>
                  <a:lnTo>
                    <a:pt x="72" y="644"/>
                  </a:lnTo>
                  <a:lnTo>
                    <a:pt x="64" y="640"/>
                  </a:lnTo>
                  <a:lnTo>
                    <a:pt x="62" y="636"/>
                  </a:lnTo>
                  <a:lnTo>
                    <a:pt x="60" y="632"/>
                  </a:lnTo>
                  <a:lnTo>
                    <a:pt x="60" y="632"/>
                  </a:lnTo>
                  <a:lnTo>
                    <a:pt x="62" y="626"/>
                  </a:lnTo>
                  <a:lnTo>
                    <a:pt x="66" y="618"/>
                  </a:lnTo>
                  <a:lnTo>
                    <a:pt x="72" y="612"/>
                  </a:lnTo>
                  <a:lnTo>
                    <a:pt x="78" y="608"/>
                  </a:lnTo>
                  <a:lnTo>
                    <a:pt x="80" y="608"/>
                  </a:lnTo>
                  <a:lnTo>
                    <a:pt x="80" y="608"/>
                  </a:lnTo>
                  <a:lnTo>
                    <a:pt x="84" y="610"/>
                  </a:lnTo>
                  <a:lnTo>
                    <a:pt x="90" y="612"/>
                  </a:lnTo>
                  <a:lnTo>
                    <a:pt x="100" y="618"/>
                  </a:lnTo>
                  <a:lnTo>
                    <a:pt x="100" y="618"/>
                  </a:lnTo>
                  <a:lnTo>
                    <a:pt x="94" y="610"/>
                  </a:lnTo>
                  <a:lnTo>
                    <a:pt x="94" y="610"/>
                  </a:lnTo>
                  <a:lnTo>
                    <a:pt x="88" y="606"/>
                  </a:lnTo>
                  <a:lnTo>
                    <a:pt x="78" y="602"/>
                  </a:lnTo>
                  <a:lnTo>
                    <a:pt x="58" y="598"/>
                  </a:lnTo>
                  <a:lnTo>
                    <a:pt x="58" y="598"/>
                  </a:lnTo>
                  <a:lnTo>
                    <a:pt x="56" y="600"/>
                  </a:lnTo>
                  <a:lnTo>
                    <a:pt x="56" y="600"/>
                  </a:lnTo>
                  <a:lnTo>
                    <a:pt x="50" y="602"/>
                  </a:lnTo>
                  <a:lnTo>
                    <a:pt x="44" y="600"/>
                  </a:lnTo>
                  <a:lnTo>
                    <a:pt x="44" y="600"/>
                  </a:lnTo>
                  <a:lnTo>
                    <a:pt x="42" y="598"/>
                  </a:lnTo>
                  <a:lnTo>
                    <a:pt x="40" y="594"/>
                  </a:lnTo>
                  <a:lnTo>
                    <a:pt x="36" y="588"/>
                  </a:lnTo>
                  <a:lnTo>
                    <a:pt x="36" y="574"/>
                  </a:lnTo>
                  <a:lnTo>
                    <a:pt x="36" y="572"/>
                  </a:lnTo>
                  <a:lnTo>
                    <a:pt x="36" y="572"/>
                  </a:lnTo>
                  <a:lnTo>
                    <a:pt x="36" y="558"/>
                  </a:lnTo>
                  <a:lnTo>
                    <a:pt x="36" y="544"/>
                  </a:lnTo>
                  <a:lnTo>
                    <a:pt x="38" y="538"/>
                  </a:lnTo>
                  <a:lnTo>
                    <a:pt x="40" y="534"/>
                  </a:lnTo>
                  <a:lnTo>
                    <a:pt x="44" y="530"/>
                  </a:lnTo>
                  <a:lnTo>
                    <a:pt x="48" y="530"/>
                  </a:lnTo>
                  <a:lnTo>
                    <a:pt x="48" y="530"/>
                  </a:lnTo>
                  <a:lnTo>
                    <a:pt x="48" y="530"/>
                  </a:lnTo>
                  <a:lnTo>
                    <a:pt x="48" y="530"/>
                  </a:lnTo>
                  <a:lnTo>
                    <a:pt x="54" y="530"/>
                  </a:lnTo>
                  <a:lnTo>
                    <a:pt x="56" y="534"/>
                  </a:lnTo>
                  <a:lnTo>
                    <a:pt x="60" y="544"/>
                  </a:lnTo>
                  <a:lnTo>
                    <a:pt x="60" y="544"/>
                  </a:lnTo>
                  <a:lnTo>
                    <a:pt x="62" y="550"/>
                  </a:lnTo>
                  <a:lnTo>
                    <a:pt x="62" y="550"/>
                  </a:lnTo>
                  <a:lnTo>
                    <a:pt x="68" y="548"/>
                  </a:lnTo>
                  <a:lnTo>
                    <a:pt x="76" y="542"/>
                  </a:lnTo>
                  <a:lnTo>
                    <a:pt x="76" y="542"/>
                  </a:lnTo>
                  <a:lnTo>
                    <a:pt x="82" y="538"/>
                  </a:lnTo>
                  <a:lnTo>
                    <a:pt x="88" y="536"/>
                  </a:lnTo>
                  <a:lnTo>
                    <a:pt x="88" y="536"/>
                  </a:lnTo>
                  <a:lnTo>
                    <a:pt x="102" y="534"/>
                  </a:lnTo>
                  <a:lnTo>
                    <a:pt x="102" y="534"/>
                  </a:lnTo>
                  <a:lnTo>
                    <a:pt x="102" y="534"/>
                  </a:lnTo>
                  <a:lnTo>
                    <a:pt x="102" y="534"/>
                  </a:lnTo>
                  <a:lnTo>
                    <a:pt x="98" y="532"/>
                  </a:lnTo>
                  <a:lnTo>
                    <a:pt x="96" y="528"/>
                  </a:lnTo>
                  <a:lnTo>
                    <a:pt x="94" y="520"/>
                  </a:lnTo>
                  <a:lnTo>
                    <a:pt x="94" y="520"/>
                  </a:lnTo>
                  <a:lnTo>
                    <a:pt x="92" y="512"/>
                  </a:lnTo>
                  <a:lnTo>
                    <a:pt x="92" y="512"/>
                  </a:lnTo>
                  <a:lnTo>
                    <a:pt x="88" y="510"/>
                  </a:lnTo>
                  <a:lnTo>
                    <a:pt x="88" y="510"/>
                  </a:lnTo>
                  <a:lnTo>
                    <a:pt x="80" y="502"/>
                  </a:lnTo>
                  <a:lnTo>
                    <a:pt x="80" y="502"/>
                  </a:lnTo>
                  <a:lnTo>
                    <a:pt x="80" y="506"/>
                  </a:lnTo>
                  <a:lnTo>
                    <a:pt x="80" y="506"/>
                  </a:lnTo>
                  <a:lnTo>
                    <a:pt x="78" y="514"/>
                  </a:lnTo>
                  <a:lnTo>
                    <a:pt x="76" y="518"/>
                  </a:lnTo>
                  <a:lnTo>
                    <a:pt x="72" y="520"/>
                  </a:lnTo>
                  <a:lnTo>
                    <a:pt x="70" y="520"/>
                  </a:lnTo>
                  <a:lnTo>
                    <a:pt x="70" y="520"/>
                  </a:lnTo>
                  <a:lnTo>
                    <a:pt x="60" y="518"/>
                  </a:lnTo>
                  <a:lnTo>
                    <a:pt x="52" y="514"/>
                  </a:lnTo>
                  <a:lnTo>
                    <a:pt x="50" y="512"/>
                  </a:lnTo>
                  <a:lnTo>
                    <a:pt x="48" y="510"/>
                  </a:lnTo>
                  <a:lnTo>
                    <a:pt x="48" y="510"/>
                  </a:lnTo>
                  <a:lnTo>
                    <a:pt x="48" y="506"/>
                  </a:lnTo>
                  <a:lnTo>
                    <a:pt x="48" y="502"/>
                  </a:lnTo>
                  <a:lnTo>
                    <a:pt x="52" y="492"/>
                  </a:lnTo>
                  <a:lnTo>
                    <a:pt x="52" y="492"/>
                  </a:lnTo>
                  <a:lnTo>
                    <a:pt x="54" y="486"/>
                  </a:lnTo>
                  <a:lnTo>
                    <a:pt x="54" y="486"/>
                  </a:lnTo>
                  <a:lnTo>
                    <a:pt x="60" y="458"/>
                  </a:lnTo>
                  <a:lnTo>
                    <a:pt x="60" y="430"/>
                  </a:lnTo>
                  <a:lnTo>
                    <a:pt x="60" y="430"/>
                  </a:lnTo>
                  <a:lnTo>
                    <a:pt x="56" y="406"/>
                  </a:lnTo>
                  <a:lnTo>
                    <a:pt x="56" y="406"/>
                  </a:lnTo>
                  <a:lnTo>
                    <a:pt x="54" y="392"/>
                  </a:lnTo>
                  <a:lnTo>
                    <a:pt x="52" y="380"/>
                  </a:lnTo>
                  <a:lnTo>
                    <a:pt x="52" y="380"/>
                  </a:lnTo>
                  <a:lnTo>
                    <a:pt x="54" y="360"/>
                  </a:lnTo>
                  <a:lnTo>
                    <a:pt x="58" y="334"/>
                  </a:lnTo>
                  <a:lnTo>
                    <a:pt x="58" y="334"/>
                  </a:lnTo>
                  <a:lnTo>
                    <a:pt x="62" y="300"/>
                  </a:lnTo>
                  <a:lnTo>
                    <a:pt x="62" y="300"/>
                  </a:lnTo>
                  <a:lnTo>
                    <a:pt x="60" y="282"/>
                  </a:lnTo>
                  <a:lnTo>
                    <a:pt x="60" y="282"/>
                  </a:lnTo>
                  <a:lnTo>
                    <a:pt x="56" y="258"/>
                  </a:lnTo>
                  <a:lnTo>
                    <a:pt x="52" y="244"/>
                  </a:lnTo>
                  <a:lnTo>
                    <a:pt x="52" y="244"/>
                  </a:lnTo>
                  <a:lnTo>
                    <a:pt x="44" y="234"/>
                  </a:lnTo>
                  <a:lnTo>
                    <a:pt x="44" y="234"/>
                  </a:lnTo>
                  <a:lnTo>
                    <a:pt x="36" y="220"/>
                  </a:lnTo>
                  <a:lnTo>
                    <a:pt x="36" y="220"/>
                  </a:lnTo>
                  <a:lnTo>
                    <a:pt x="34" y="210"/>
                  </a:lnTo>
                  <a:lnTo>
                    <a:pt x="32" y="200"/>
                  </a:lnTo>
                  <a:lnTo>
                    <a:pt x="32" y="200"/>
                  </a:lnTo>
                  <a:lnTo>
                    <a:pt x="32" y="188"/>
                  </a:lnTo>
                  <a:lnTo>
                    <a:pt x="32" y="178"/>
                  </a:lnTo>
                  <a:lnTo>
                    <a:pt x="32" y="178"/>
                  </a:lnTo>
                  <a:lnTo>
                    <a:pt x="36" y="168"/>
                  </a:lnTo>
                  <a:lnTo>
                    <a:pt x="36" y="168"/>
                  </a:lnTo>
                  <a:lnTo>
                    <a:pt x="38" y="160"/>
                  </a:lnTo>
                  <a:lnTo>
                    <a:pt x="38" y="160"/>
                  </a:lnTo>
                  <a:lnTo>
                    <a:pt x="36" y="152"/>
                  </a:lnTo>
                  <a:lnTo>
                    <a:pt x="36" y="152"/>
                  </a:lnTo>
                  <a:lnTo>
                    <a:pt x="36" y="146"/>
                  </a:lnTo>
                  <a:lnTo>
                    <a:pt x="36" y="140"/>
                  </a:lnTo>
                  <a:lnTo>
                    <a:pt x="36" y="140"/>
                  </a:lnTo>
                  <a:lnTo>
                    <a:pt x="40" y="132"/>
                  </a:lnTo>
                  <a:lnTo>
                    <a:pt x="44" y="126"/>
                  </a:lnTo>
                  <a:lnTo>
                    <a:pt x="44" y="126"/>
                  </a:lnTo>
                  <a:lnTo>
                    <a:pt x="50" y="118"/>
                  </a:lnTo>
                  <a:lnTo>
                    <a:pt x="50" y="118"/>
                  </a:lnTo>
                  <a:lnTo>
                    <a:pt x="52" y="110"/>
                  </a:lnTo>
                  <a:lnTo>
                    <a:pt x="52" y="110"/>
                  </a:lnTo>
                  <a:lnTo>
                    <a:pt x="54" y="102"/>
                  </a:lnTo>
                  <a:lnTo>
                    <a:pt x="56" y="96"/>
                  </a:lnTo>
                  <a:lnTo>
                    <a:pt x="56" y="96"/>
                  </a:lnTo>
                  <a:lnTo>
                    <a:pt x="60" y="92"/>
                  </a:lnTo>
                  <a:lnTo>
                    <a:pt x="60" y="92"/>
                  </a:lnTo>
                  <a:lnTo>
                    <a:pt x="60" y="92"/>
                  </a:lnTo>
                  <a:lnTo>
                    <a:pt x="60" y="92"/>
                  </a:lnTo>
                  <a:lnTo>
                    <a:pt x="58" y="86"/>
                  </a:lnTo>
                  <a:lnTo>
                    <a:pt x="58" y="86"/>
                  </a:lnTo>
                  <a:lnTo>
                    <a:pt x="54" y="74"/>
                  </a:lnTo>
                  <a:lnTo>
                    <a:pt x="54" y="70"/>
                  </a:lnTo>
                  <a:lnTo>
                    <a:pt x="58" y="64"/>
                  </a:lnTo>
                  <a:lnTo>
                    <a:pt x="58" y="64"/>
                  </a:lnTo>
                  <a:lnTo>
                    <a:pt x="62" y="64"/>
                  </a:lnTo>
                  <a:lnTo>
                    <a:pt x="68" y="64"/>
                  </a:lnTo>
                  <a:lnTo>
                    <a:pt x="74" y="68"/>
                  </a:lnTo>
                  <a:lnTo>
                    <a:pt x="82" y="74"/>
                  </a:lnTo>
                  <a:lnTo>
                    <a:pt x="82" y="74"/>
                  </a:lnTo>
                  <a:lnTo>
                    <a:pt x="84" y="76"/>
                  </a:lnTo>
                  <a:lnTo>
                    <a:pt x="84" y="76"/>
                  </a:lnTo>
                  <a:lnTo>
                    <a:pt x="96" y="86"/>
                  </a:lnTo>
                  <a:lnTo>
                    <a:pt x="108" y="98"/>
                  </a:lnTo>
                  <a:lnTo>
                    <a:pt x="108" y="98"/>
                  </a:lnTo>
                  <a:lnTo>
                    <a:pt x="120" y="112"/>
                  </a:lnTo>
                  <a:lnTo>
                    <a:pt x="120" y="112"/>
                  </a:lnTo>
                  <a:lnTo>
                    <a:pt x="140" y="128"/>
                  </a:lnTo>
                  <a:lnTo>
                    <a:pt x="140" y="128"/>
                  </a:lnTo>
                  <a:lnTo>
                    <a:pt x="148" y="132"/>
                  </a:lnTo>
                  <a:lnTo>
                    <a:pt x="148" y="132"/>
                  </a:lnTo>
                  <a:lnTo>
                    <a:pt x="156" y="136"/>
                  </a:lnTo>
                  <a:lnTo>
                    <a:pt x="162" y="140"/>
                  </a:lnTo>
                  <a:lnTo>
                    <a:pt x="162" y="140"/>
                  </a:lnTo>
                  <a:lnTo>
                    <a:pt x="170" y="152"/>
                  </a:lnTo>
                  <a:lnTo>
                    <a:pt x="170" y="152"/>
                  </a:lnTo>
                  <a:lnTo>
                    <a:pt x="176" y="160"/>
                  </a:lnTo>
                  <a:lnTo>
                    <a:pt x="176" y="160"/>
                  </a:lnTo>
                  <a:lnTo>
                    <a:pt x="188" y="168"/>
                  </a:lnTo>
                  <a:lnTo>
                    <a:pt x="202" y="176"/>
                  </a:lnTo>
                  <a:lnTo>
                    <a:pt x="202" y="176"/>
                  </a:lnTo>
                  <a:lnTo>
                    <a:pt x="220" y="180"/>
                  </a:lnTo>
                  <a:lnTo>
                    <a:pt x="220" y="180"/>
                  </a:lnTo>
                  <a:lnTo>
                    <a:pt x="240" y="186"/>
                  </a:lnTo>
                  <a:lnTo>
                    <a:pt x="240" y="186"/>
                  </a:lnTo>
                  <a:lnTo>
                    <a:pt x="250" y="194"/>
                  </a:lnTo>
                  <a:lnTo>
                    <a:pt x="250" y="194"/>
                  </a:lnTo>
                  <a:lnTo>
                    <a:pt x="260" y="200"/>
                  </a:lnTo>
                  <a:lnTo>
                    <a:pt x="260" y="200"/>
                  </a:lnTo>
                  <a:lnTo>
                    <a:pt x="278" y="204"/>
                  </a:lnTo>
                  <a:lnTo>
                    <a:pt x="278" y="204"/>
                  </a:lnTo>
                  <a:lnTo>
                    <a:pt x="290" y="206"/>
                  </a:lnTo>
                  <a:lnTo>
                    <a:pt x="300" y="210"/>
                  </a:lnTo>
                  <a:lnTo>
                    <a:pt x="300" y="210"/>
                  </a:lnTo>
                  <a:lnTo>
                    <a:pt x="312" y="216"/>
                  </a:lnTo>
                  <a:lnTo>
                    <a:pt x="312" y="216"/>
                  </a:lnTo>
                  <a:lnTo>
                    <a:pt x="316" y="222"/>
                  </a:lnTo>
                  <a:lnTo>
                    <a:pt x="322" y="224"/>
                  </a:lnTo>
                  <a:lnTo>
                    <a:pt x="322" y="224"/>
                  </a:lnTo>
                  <a:lnTo>
                    <a:pt x="324" y="224"/>
                  </a:lnTo>
                  <a:lnTo>
                    <a:pt x="324" y="224"/>
                  </a:lnTo>
                  <a:lnTo>
                    <a:pt x="340" y="222"/>
                  </a:lnTo>
                  <a:lnTo>
                    <a:pt x="340" y="222"/>
                  </a:lnTo>
                  <a:lnTo>
                    <a:pt x="346" y="220"/>
                  </a:lnTo>
                  <a:lnTo>
                    <a:pt x="346" y="220"/>
                  </a:lnTo>
                  <a:lnTo>
                    <a:pt x="354" y="216"/>
                  </a:lnTo>
                  <a:lnTo>
                    <a:pt x="358" y="216"/>
                  </a:lnTo>
                  <a:lnTo>
                    <a:pt x="362" y="218"/>
                  </a:lnTo>
                  <a:lnTo>
                    <a:pt x="362" y="218"/>
                  </a:lnTo>
                  <a:lnTo>
                    <a:pt x="366" y="220"/>
                  </a:lnTo>
                  <a:lnTo>
                    <a:pt x="368" y="226"/>
                  </a:lnTo>
                  <a:lnTo>
                    <a:pt x="370" y="236"/>
                  </a:lnTo>
                  <a:lnTo>
                    <a:pt x="370" y="236"/>
                  </a:lnTo>
                  <a:lnTo>
                    <a:pt x="372" y="240"/>
                  </a:lnTo>
                  <a:lnTo>
                    <a:pt x="372" y="240"/>
                  </a:lnTo>
                  <a:lnTo>
                    <a:pt x="372" y="248"/>
                  </a:lnTo>
                  <a:lnTo>
                    <a:pt x="372" y="248"/>
                  </a:lnTo>
                  <a:lnTo>
                    <a:pt x="370" y="256"/>
                  </a:lnTo>
                  <a:lnTo>
                    <a:pt x="370" y="256"/>
                  </a:lnTo>
                  <a:lnTo>
                    <a:pt x="376" y="254"/>
                  </a:lnTo>
                  <a:lnTo>
                    <a:pt x="376" y="254"/>
                  </a:lnTo>
                  <a:lnTo>
                    <a:pt x="382" y="250"/>
                  </a:lnTo>
                  <a:lnTo>
                    <a:pt x="388" y="248"/>
                  </a:lnTo>
                  <a:lnTo>
                    <a:pt x="390" y="248"/>
                  </a:lnTo>
                  <a:lnTo>
                    <a:pt x="390" y="248"/>
                  </a:lnTo>
                  <a:lnTo>
                    <a:pt x="394" y="250"/>
                  </a:lnTo>
                  <a:lnTo>
                    <a:pt x="396" y="254"/>
                  </a:lnTo>
                  <a:lnTo>
                    <a:pt x="398" y="260"/>
                  </a:lnTo>
                  <a:lnTo>
                    <a:pt x="398" y="260"/>
                  </a:lnTo>
                  <a:lnTo>
                    <a:pt x="408" y="250"/>
                  </a:lnTo>
                  <a:lnTo>
                    <a:pt x="414" y="244"/>
                  </a:lnTo>
                  <a:lnTo>
                    <a:pt x="422" y="242"/>
                  </a:lnTo>
                  <a:lnTo>
                    <a:pt x="422" y="242"/>
                  </a:lnTo>
                  <a:lnTo>
                    <a:pt x="428" y="244"/>
                  </a:lnTo>
                  <a:lnTo>
                    <a:pt x="428" y="244"/>
                  </a:lnTo>
                  <a:lnTo>
                    <a:pt x="430" y="248"/>
                  </a:lnTo>
                  <a:lnTo>
                    <a:pt x="430" y="252"/>
                  </a:lnTo>
                  <a:lnTo>
                    <a:pt x="426" y="264"/>
                  </a:lnTo>
                  <a:lnTo>
                    <a:pt x="426" y="264"/>
                  </a:lnTo>
                  <a:lnTo>
                    <a:pt x="424" y="270"/>
                  </a:lnTo>
                  <a:lnTo>
                    <a:pt x="424" y="270"/>
                  </a:lnTo>
                  <a:lnTo>
                    <a:pt x="424" y="276"/>
                  </a:lnTo>
                  <a:lnTo>
                    <a:pt x="426" y="280"/>
                  </a:lnTo>
                  <a:lnTo>
                    <a:pt x="426" y="280"/>
                  </a:lnTo>
                  <a:lnTo>
                    <a:pt x="428" y="286"/>
                  </a:lnTo>
                  <a:lnTo>
                    <a:pt x="428" y="294"/>
                  </a:lnTo>
                  <a:lnTo>
                    <a:pt x="428" y="294"/>
                  </a:lnTo>
                  <a:lnTo>
                    <a:pt x="424" y="308"/>
                  </a:lnTo>
                  <a:lnTo>
                    <a:pt x="420" y="322"/>
                  </a:lnTo>
                  <a:lnTo>
                    <a:pt x="420" y="322"/>
                  </a:lnTo>
                  <a:lnTo>
                    <a:pt x="414" y="328"/>
                  </a:lnTo>
                  <a:lnTo>
                    <a:pt x="406" y="334"/>
                  </a:lnTo>
                  <a:lnTo>
                    <a:pt x="406" y="334"/>
                  </a:lnTo>
                  <a:lnTo>
                    <a:pt x="398" y="342"/>
                  </a:lnTo>
                  <a:lnTo>
                    <a:pt x="398" y="342"/>
                  </a:lnTo>
                  <a:lnTo>
                    <a:pt x="396" y="348"/>
                  </a:lnTo>
                  <a:lnTo>
                    <a:pt x="396" y="348"/>
                  </a:lnTo>
                  <a:lnTo>
                    <a:pt x="392" y="358"/>
                  </a:lnTo>
                  <a:lnTo>
                    <a:pt x="390" y="362"/>
                  </a:lnTo>
                  <a:lnTo>
                    <a:pt x="384" y="362"/>
                  </a:lnTo>
                  <a:lnTo>
                    <a:pt x="382" y="362"/>
                  </a:lnTo>
                  <a:lnTo>
                    <a:pt x="382" y="362"/>
                  </a:lnTo>
                  <a:lnTo>
                    <a:pt x="380" y="362"/>
                  </a:lnTo>
                  <a:lnTo>
                    <a:pt x="378" y="360"/>
                  </a:lnTo>
                  <a:lnTo>
                    <a:pt x="376" y="354"/>
                  </a:lnTo>
                  <a:lnTo>
                    <a:pt x="378" y="340"/>
                  </a:lnTo>
                  <a:lnTo>
                    <a:pt x="378" y="340"/>
                  </a:lnTo>
                  <a:lnTo>
                    <a:pt x="378" y="338"/>
                  </a:lnTo>
                  <a:lnTo>
                    <a:pt x="378" y="338"/>
                  </a:lnTo>
                  <a:lnTo>
                    <a:pt x="382" y="328"/>
                  </a:lnTo>
                  <a:lnTo>
                    <a:pt x="382" y="328"/>
                  </a:lnTo>
                  <a:lnTo>
                    <a:pt x="384" y="328"/>
                  </a:lnTo>
                  <a:lnTo>
                    <a:pt x="384" y="328"/>
                  </a:lnTo>
                  <a:lnTo>
                    <a:pt x="376" y="338"/>
                  </a:lnTo>
                  <a:lnTo>
                    <a:pt x="370" y="348"/>
                  </a:lnTo>
                  <a:lnTo>
                    <a:pt x="370" y="348"/>
                  </a:lnTo>
                  <a:lnTo>
                    <a:pt x="364" y="358"/>
                  </a:lnTo>
                  <a:lnTo>
                    <a:pt x="358" y="366"/>
                  </a:lnTo>
                  <a:lnTo>
                    <a:pt x="358" y="366"/>
                  </a:lnTo>
                  <a:lnTo>
                    <a:pt x="352" y="370"/>
                  </a:lnTo>
                  <a:lnTo>
                    <a:pt x="344" y="374"/>
                  </a:lnTo>
                  <a:lnTo>
                    <a:pt x="344" y="374"/>
                  </a:lnTo>
                  <a:lnTo>
                    <a:pt x="338" y="378"/>
                  </a:lnTo>
                  <a:lnTo>
                    <a:pt x="338" y="378"/>
                  </a:lnTo>
                  <a:lnTo>
                    <a:pt x="320" y="394"/>
                  </a:lnTo>
                  <a:lnTo>
                    <a:pt x="302" y="412"/>
                  </a:lnTo>
                  <a:lnTo>
                    <a:pt x="302" y="412"/>
                  </a:lnTo>
                  <a:lnTo>
                    <a:pt x="298" y="414"/>
                  </a:lnTo>
                  <a:lnTo>
                    <a:pt x="298" y="414"/>
                  </a:lnTo>
                  <a:lnTo>
                    <a:pt x="294" y="420"/>
                  </a:lnTo>
                  <a:lnTo>
                    <a:pt x="290" y="426"/>
                  </a:lnTo>
                  <a:lnTo>
                    <a:pt x="290" y="426"/>
                  </a:lnTo>
                  <a:lnTo>
                    <a:pt x="300" y="444"/>
                  </a:lnTo>
                  <a:lnTo>
                    <a:pt x="306" y="456"/>
                  </a:lnTo>
                  <a:lnTo>
                    <a:pt x="312" y="462"/>
                  </a:lnTo>
                  <a:lnTo>
                    <a:pt x="312" y="462"/>
                  </a:lnTo>
                  <a:lnTo>
                    <a:pt x="324" y="464"/>
                  </a:lnTo>
                  <a:lnTo>
                    <a:pt x="324" y="464"/>
                  </a:lnTo>
                  <a:lnTo>
                    <a:pt x="338" y="462"/>
                  </a:lnTo>
                  <a:lnTo>
                    <a:pt x="344" y="460"/>
                  </a:lnTo>
                  <a:lnTo>
                    <a:pt x="344" y="460"/>
                  </a:lnTo>
                  <a:lnTo>
                    <a:pt x="342" y="454"/>
                  </a:lnTo>
                  <a:lnTo>
                    <a:pt x="340" y="450"/>
                  </a:lnTo>
                  <a:lnTo>
                    <a:pt x="340" y="450"/>
                  </a:lnTo>
                  <a:lnTo>
                    <a:pt x="336" y="452"/>
                  </a:lnTo>
                  <a:lnTo>
                    <a:pt x="336" y="452"/>
                  </a:lnTo>
                  <a:lnTo>
                    <a:pt x="326" y="454"/>
                  </a:lnTo>
                  <a:lnTo>
                    <a:pt x="322" y="454"/>
                  </a:lnTo>
                  <a:lnTo>
                    <a:pt x="320" y="452"/>
                  </a:lnTo>
                  <a:lnTo>
                    <a:pt x="320" y="452"/>
                  </a:lnTo>
                  <a:lnTo>
                    <a:pt x="314" y="448"/>
                  </a:lnTo>
                  <a:lnTo>
                    <a:pt x="312" y="440"/>
                  </a:lnTo>
                  <a:lnTo>
                    <a:pt x="312" y="432"/>
                  </a:lnTo>
                  <a:lnTo>
                    <a:pt x="314" y="426"/>
                  </a:lnTo>
                  <a:lnTo>
                    <a:pt x="314" y="426"/>
                  </a:lnTo>
                  <a:lnTo>
                    <a:pt x="320" y="414"/>
                  </a:lnTo>
                  <a:lnTo>
                    <a:pt x="330" y="402"/>
                  </a:lnTo>
                  <a:lnTo>
                    <a:pt x="344" y="390"/>
                  </a:lnTo>
                  <a:lnTo>
                    <a:pt x="356" y="384"/>
                  </a:lnTo>
                  <a:lnTo>
                    <a:pt x="356" y="384"/>
                  </a:lnTo>
                  <a:lnTo>
                    <a:pt x="364" y="384"/>
                  </a:lnTo>
                  <a:lnTo>
                    <a:pt x="372" y="386"/>
                  </a:lnTo>
                  <a:lnTo>
                    <a:pt x="372" y="386"/>
                  </a:lnTo>
                  <a:lnTo>
                    <a:pt x="382" y="386"/>
                  </a:lnTo>
                  <a:lnTo>
                    <a:pt x="382" y="386"/>
                  </a:lnTo>
                  <a:lnTo>
                    <a:pt x="386" y="382"/>
                  </a:lnTo>
                  <a:lnTo>
                    <a:pt x="392" y="376"/>
                  </a:lnTo>
                  <a:lnTo>
                    <a:pt x="392" y="376"/>
                  </a:lnTo>
                  <a:lnTo>
                    <a:pt x="398" y="368"/>
                  </a:lnTo>
                  <a:lnTo>
                    <a:pt x="398" y="368"/>
                  </a:lnTo>
                  <a:lnTo>
                    <a:pt x="406" y="356"/>
                  </a:lnTo>
                  <a:lnTo>
                    <a:pt x="406" y="356"/>
                  </a:lnTo>
                  <a:lnTo>
                    <a:pt x="416" y="344"/>
                  </a:lnTo>
                  <a:lnTo>
                    <a:pt x="426" y="332"/>
                  </a:lnTo>
                  <a:lnTo>
                    <a:pt x="436" y="326"/>
                  </a:lnTo>
                  <a:lnTo>
                    <a:pt x="442" y="324"/>
                  </a:lnTo>
                  <a:lnTo>
                    <a:pt x="448" y="324"/>
                  </a:lnTo>
                  <a:lnTo>
                    <a:pt x="448" y="324"/>
                  </a:lnTo>
                  <a:lnTo>
                    <a:pt x="452" y="326"/>
                  </a:lnTo>
                  <a:lnTo>
                    <a:pt x="454" y="328"/>
                  </a:lnTo>
                  <a:lnTo>
                    <a:pt x="458" y="336"/>
                  </a:lnTo>
                  <a:lnTo>
                    <a:pt x="460" y="342"/>
                  </a:lnTo>
                  <a:lnTo>
                    <a:pt x="462" y="348"/>
                  </a:lnTo>
                  <a:lnTo>
                    <a:pt x="462" y="348"/>
                  </a:lnTo>
                  <a:lnTo>
                    <a:pt x="462" y="358"/>
                  </a:lnTo>
                  <a:lnTo>
                    <a:pt x="462" y="364"/>
                  </a:lnTo>
                  <a:lnTo>
                    <a:pt x="460" y="372"/>
                  </a:lnTo>
                  <a:lnTo>
                    <a:pt x="460" y="372"/>
                  </a:lnTo>
                  <a:lnTo>
                    <a:pt x="456" y="376"/>
                  </a:lnTo>
                  <a:lnTo>
                    <a:pt x="452" y="380"/>
                  </a:lnTo>
                  <a:lnTo>
                    <a:pt x="440" y="386"/>
                  </a:lnTo>
                  <a:lnTo>
                    <a:pt x="438" y="386"/>
                  </a:lnTo>
                  <a:lnTo>
                    <a:pt x="438" y="386"/>
                  </a:lnTo>
                  <a:lnTo>
                    <a:pt x="434" y="386"/>
                  </a:lnTo>
                  <a:lnTo>
                    <a:pt x="428" y="384"/>
                  </a:lnTo>
                  <a:lnTo>
                    <a:pt x="428" y="384"/>
                  </a:lnTo>
                  <a:lnTo>
                    <a:pt x="426" y="382"/>
                  </a:lnTo>
                  <a:lnTo>
                    <a:pt x="426" y="382"/>
                  </a:lnTo>
                  <a:lnTo>
                    <a:pt x="428" y="390"/>
                  </a:lnTo>
                  <a:lnTo>
                    <a:pt x="428" y="392"/>
                  </a:lnTo>
                  <a:lnTo>
                    <a:pt x="428" y="392"/>
                  </a:lnTo>
                  <a:lnTo>
                    <a:pt x="428" y="404"/>
                  </a:lnTo>
                  <a:lnTo>
                    <a:pt x="426" y="410"/>
                  </a:lnTo>
                  <a:lnTo>
                    <a:pt x="424" y="412"/>
                  </a:lnTo>
                  <a:lnTo>
                    <a:pt x="424" y="412"/>
                  </a:lnTo>
                  <a:lnTo>
                    <a:pt x="420" y="414"/>
                  </a:lnTo>
                  <a:lnTo>
                    <a:pt x="416" y="414"/>
                  </a:lnTo>
                  <a:lnTo>
                    <a:pt x="408" y="410"/>
                  </a:lnTo>
                  <a:lnTo>
                    <a:pt x="408" y="410"/>
                  </a:lnTo>
                  <a:lnTo>
                    <a:pt x="404" y="408"/>
                  </a:lnTo>
                  <a:lnTo>
                    <a:pt x="404" y="408"/>
                  </a:lnTo>
                  <a:lnTo>
                    <a:pt x="404" y="418"/>
                  </a:lnTo>
                  <a:lnTo>
                    <a:pt x="406" y="426"/>
                  </a:lnTo>
                  <a:lnTo>
                    <a:pt x="406" y="426"/>
                  </a:lnTo>
                  <a:lnTo>
                    <a:pt x="408" y="424"/>
                  </a:lnTo>
                  <a:lnTo>
                    <a:pt x="408" y="424"/>
                  </a:lnTo>
                  <a:lnTo>
                    <a:pt x="416" y="422"/>
                  </a:lnTo>
                  <a:lnTo>
                    <a:pt x="420" y="422"/>
                  </a:lnTo>
                  <a:lnTo>
                    <a:pt x="422" y="422"/>
                  </a:lnTo>
                  <a:lnTo>
                    <a:pt x="422" y="422"/>
                  </a:lnTo>
                  <a:lnTo>
                    <a:pt x="428" y="426"/>
                  </a:lnTo>
                  <a:lnTo>
                    <a:pt x="432" y="434"/>
                  </a:lnTo>
                  <a:lnTo>
                    <a:pt x="434" y="440"/>
                  </a:lnTo>
                  <a:lnTo>
                    <a:pt x="436" y="446"/>
                  </a:lnTo>
                  <a:lnTo>
                    <a:pt x="436" y="446"/>
                  </a:lnTo>
                  <a:lnTo>
                    <a:pt x="434" y="464"/>
                  </a:lnTo>
                  <a:lnTo>
                    <a:pt x="430" y="480"/>
                  </a:lnTo>
                  <a:lnTo>
                    <a:pt x="428" y="488"/>
                  </a:lnTo>
                  <a:lnTo>
                    <a:pt x="426" y="494"/>
                  </a:lnTo>
                  <a:lnTo>
                    <a:pt x="420" y="500"/>
                  </a:lnTo>
                  <a:lnTo>
                    <a:pt x="416" y="502"/>
                  </a:lnTo>
                  <a:lnTo>
                    <a:pt x="416" y="502"/>
                  </a:lnTo>
                  <a:lnTo>
                    <a:pt x="408" y="502"/>
                  </a:lnTo>
                  <a:lnTo>
                    <a:pt x="402" y="500"/>
                  </a:lnTo>
                  <a:lnTo>
                    <a:pt x="396" y="498"/>
                  </a:lnTo>
                  <a:lnTo>
                    <a:pt x="392" y="492"/>
                  </a:lnTo>
                  <a:lnTo>
                    <a:pt x="392" y="492"/>
                  </a:lnTo>
                  <a:lnTo>
                    <a:pt x="388" y="490"/>
                  </a:lnTo>
                  <a:lnTo>
                    <a:pt x="388" y="486"/>
                  </a:lnTo>
                  <a:lnTo>
                    <a:pt x="388" y="486"/>
                  </a:lnTo>
                  <a:lnTo>
                    <a:pt x="386" y="486"/>
                  </a:lnTo>
                  <a:lnTo>
                    <a:pt x="386" y="486"/>
                  </a:lnTo>
                  <a:lnTo>
                    <a:pt x="378" y="492"/>
                  </a:lnTo>
                  <a:lnTo>
                    <a:pt x="378" y="492"/>
                  </a:lnTo>
                  <a:lnTo>
                    <a:pt x="372" y="500"/>
                  </a:lnTo>
                  <a:lnTo>
                    <a:pt x="368" y="508"/>
                  </a:lnTo>
                  <a:lnTo>
                    <a:pt x="368" y="508"/>
                  </a:lnTo>
                  <a:lnTo>
                    <a:pt x="368" y="514"/>
                  </a:lnTo>
                  <a:lnTo>
                    <a:pt x="368" y="514"/>
                  </a:lnTo>
                  <a:lnTo>
                    <a:pt x="366" y="524"/>
                  </a:lnTo>
                  <a:lnTo>
                    <a:pt x="364" y="530"/>
                  </a:lnTo>
                  <a:lnTo>
                    <a:pt x="360" y="532"/>
                  </a:lnTo>
                  <a:lnTo>
                    <a:pt x="360" y="532"/>
                  </a:lnTo>
                  <a:lnTo>
                    <a:pt x="356" y="534"/>
                  </a:lnTo>
                  <a:lnTo>
                    <a:pt x="350" y="536"/>
                  </a:lnTo>
                  <a:lnTo>
                    <a:pt x="346" y="534"/>
                  </a:lnTo>
                  <a:lnTo>
                    <a:pt x="344" y="532"/>
                  </a:lnTo>
                  <a:lnTo>
                    <a:pt x="344" y="532"/>
                  </a:lnTo>
                  <a:lnTo>
                    <a:pt x="342" y="526"/>
                  </a:lnTo>
                  <a:lnTo>
                    <a:pt x="342" y="520"/>
                  </a:lnTo>
                  <a:lnTo>
                    <a:pt x="344" y="514"/>
                  </a:lnTo>
                  <a:lnTo>
                    <a:pt x="344" y="514"/>
                  </a:lnTo>
                  <a:lnTo>
                    <a:pt x="350" y="500"/>
                  </a:lnTo>
                  <a:lnTo>
                    <a:pt x="350" y="500"/>
                  </a:lnTo>
                  <a:lnTo>
                    <a:pt x="354" y="494"/>
                  </a:lnTo>
                  <a:lnTo>
                    <a:pt x="354" y="494"/>
                  </a:lnTo>
                  <a:lnTo>
                    <a:pt x="356" y="486"/>
                  </a:lnTo>
                  <a:lnTo>
                    <a:pt x="358" y="482"/>
                  </a:lnTo>
                  <a:lnTo>
                    <a:pt x="358" y="482"/>
                  </a:lnTo>
                  <a:lnTo>
                    <a:pt x="350" y="484"/>
                  </a:lnTo>
                  <a:lnTo>
                    <a:pt x="342" y="492"/>
                  </a:lnTo>
                  <a:lnTo>
                    <a:pt x="334" y="500"/>
                  </a:lnTo>
                  <a:lnTo>
                    <a:pt x="328" y="508"/>
                  </a:lnTo>
                  <a:lnTo>
                    <a:pt x="328" y="508"/>
                  </a:lnTo>
                  <a:lnTo>
                    <a:pt x="318" y="524"/>
                  </a:lnTo>
                  <a:lnTo>
                    <a:pt x="312" y="540"/>
                  </a:lnTo>
                  <a:lnTo>
                    <a:pt x="312" y="540"/>
                  </a:lnTo>
                  <a:lnTo>
                    <a:pt x="312" y="542"/>
                  </a:lnTo>
                  <a:lnTo>
                    <a:pt x="312" y="542"/>
                  </a:lnTo>
                  <a:lnTo>
                    <a:pt x="312" y="546"/>
                  </a:lnTo>
                  <a:lnTo>
                    <a:pt x="312" y="546"/>
                  </a:lnTo>
                  <a:lnTo>
                    <a:pt x="312" y="552"/>
                  </a:lnTo>
                  <a:lnTo>
                    <a:pt x="312" y="552"/>
                  </a:lnTo>
                  <a:lnTo>
                    <a:pt x="310" y="562"/>
                  </a:lnTo>
                  <a:lnTo>
                    <a:pt x="310" y="562"/>
                  </a:lnTo>
                  <a:lnTo>
                    <a:pt x="314" y="568"/>
                  </a:lnTo>
                  <a:lnTo>
                    <a:pt x="314" y="568"/>
                  </a:lnTo>
                  <a:lnTo>
                    <a:pt x="314" y="564"/>
                  </a:lnTo>
                  <a:lnTo>
                    <a:pt x="316" y="560"/>
                  </a:lnTo>
                  <a:lnTo>
                    <a:pt x="316" y="560"/>
                  </a:lnTo>
                  <a:lnTo>
                    <a:pt x="322" y="556"/>
                  </a:lnTo>
                  <a:lnTo>
                    <a:pt x="328" y="550"/>
                  </a:lnTo>
                  <a:lnTo>
                    <a:pt x="336" y="548"/>
                  </a:lnTo>
                  <a:lnTo>
                    <a:pt x="344" y="548"/>
                  </a:lnTo>
                  <a:lnTo>
                    <a:pt x="344" y="548"/>
                  </a:lnTo>
                  <a:lnTo>
                    <a:pt x="346" y="550"/>
                  </a:lnTo>
                  <a:lnTo>
                    <a:pt x="350" y="554"/>
                  </a:lnTo>
                  <a:lnTo>
                    <a:pt x="352" y="562"/>
                  </a:lnTo>
                  <a:lnTo>
                    <a:pt x="352" y="562"/>
                  </a:lnTo>
                  <a:lnTo>
                    <a:pt x="356" y="570"/>
                  </a:lnTo>
                  <a:lnTo>
                    <a:pt x="356" y="570"/>
                  </a:lnTo>
                  <a:lnTo>
                    <a:pt x="358" y="570"/>
                  </a:lnTo>
                  <a:lnTo>
                    <a:pt x="358" y="570"/>
                  </a:lnTo>
                  <a:lnTo>
                    <a:pt x="370" y="568"/>
                  </a:lnTo>
                  <a:lnTo>
                    <a:pt x="370" y="568"/>
                  </a:lnTo>
                  <a:lnTo>
                    <a:pt x="378" y="550"/>
                  </a:lnTo>
                  <a:lnTo>
                    <a:pt x="378" y="550"/>
                  </a:lnTo>
                  <a:lnTo>
                    <a:pt x="382" y="538"/>
                  </a:lnTo>
                  <a:lnTo>
                    <a:pt x="386" y="532"/>
                  </a:lnTo>
                  <a:lnTo>
                    <a:pt x="386" y="532"/>
                  </a:lnTo>
                  <a:lnTo>
                    <a:pt x="390" y="528"/>
                  </a:lnTo>
                  <a:lnTo>
                    <a:pt x="390" y="528"/>
                  </a:lnTo>
                  <a:lnTo>
                    <a:pt x="398" y="518"/>
                  </a:lnTo>
                  <a:lnTo>
                    <a:pt x="398" y="518"/>
                  </a:lnTo>
                  <a:lnTo>
                    <a:pt x="408" y="514"/>
                  </a:lnTo>
                  <a:lnTo>
                    <a:pt x="422" y="510"/>
                  </a:lnTo>
                  <a:lnTo>
                    <a:pt x="422" y="510"/>
                  </a:lnTo>
                  <a:lnTo>
                    <a:pt x="436" y="504"/>
                  </a:lnTo>
                  <a:lnTo>
                    <a:pt x="436" y="504"/>
                  </a:lnTo>
                  <a:lnTo>
                    <a:pt x="446" y="496"/>
                  </a:lnTo>
                  <a:lnTo>
                    <a:pt x="452" y="488"/>
                  </a:lnTo>
                  <a:lnTo>
                    <a:pt x="452" y="488"/>
                  </a:lnTo>
                  <a:lnTo>
                    <a:pt x="452" y="480"/>
                  </a:lnTo>
                  <a:lnTo>
                    <a:pt x="450" y="470"/>
                  </a:lnTo>
                  <a:lnTo>
                    <a:pt x="450" y="470"/>
                  </a:lnTo>
                  <a:lnTo>
                    <a:pt x="448" y="458"/>
                  </a:lnTo>
                  <a:lnTo>
                    <a:pt x="448" y="452"/>
                  </a:lnTo>
                  <a:lnTo>
                    <a:pt x="450" y="446"/>
                  </a:lnTo>
                  <a:lnTo>
                    <a:pt x="450" y="446"/>
                  </a:lnTo>
                  <a:lnTo>
                    <a:pt x="454" y="440"/>
                  </a:lnTo>
                  <a:lnTo>
                    <a:pt x="458" y="436"/>
                  </a:lnTo>
                  <a:lnTo>
                    <a:pt x="458" y="436"/>
                  </a:lnTo>
                  <a:lnTo>
                    <a:pt x="466" y="428"/>
                  </a:lnTo>
                  <a:lnTo>
                    <a:pt x="466" y="428"/>
                  </a:lnTo>
                  <a:lnTo>
                    <a:pt x="460" y="424"/>
                  </a:lnTo>
                  <a:lnTo>
                    <a:pt x="460" y="424"/>
                  </a:lnTo>
                  <a:lnTo>
                    <a:pt x="454" y="416"/>
                  </a:lnTo>
                  <a:lnTo>
                    <a:pt x="452" y="412"/>
                  </a:lnTo>
                  <a:lnTo>
                    <a:pt x="452" y="408"/>
                  </a:lnTo>
                  <a:lnTo>
                    <a:pt x="452" y="408"/>
                  </a:lnTo>
                  <a:lnTo>
                    <a:pt x="454" y="404"/>
                  </a:lnTo>
                  <a:lnTo>
                    <a:pt x="458" y="400"/>
                  </a:lnTo>
                  <a:lnTo>
                    <a:pt x="466" y="396"/>
                  </a:lnTo>
                  <a:lnTo>
                    <a:pt x="466" y="396"/>
                  </a:lnTo>
                  <a:lnTo>
                    <a:pt x="472" y="392"/>
                  </a:lnTo>
                  <a:lnTo>
                    <a:pt x="472" y="392"/>
                  </a:lnTo>
                  <a:lnTo>
                    <a:pt x="470" y="386"/>
                  </a:lnTo>
                  <a:lnTo>
                    <a:pt x="470" y="386"/>
                  </a:lnTo>
                  <a:lnTo>
                    <a:pt x="470" y="380"/>
                  </a:lnTo>
                  <a:lnTo>
                    <a:pt x="470" y="374"/>
                  </a:lnTo>
                  <a:lnTo>
                    <a:pt x="470" y="374"/>
                  </a:lnTo>
                  <a:lnTo>
                    <a:pt x="474" y="368"/>
                  </a:lnTo>
                  <a:lnTo>
                    <a:pt x="478" y="360"/>
                  </a:lnTo>
                  <a:lnTo>
                    <a:pt x="494" y="346"/>
                  </a:lnTo>
                  <a:lnTo>
                    <a:pt x="494" y="346"/>
                  </a:lnTo>
                  <a:lnTo>
                    <a:pt x="500" y="340"/>
                  </a:lnTo>
                  <a:lnTo>
                    <a:pt x="500" y="340"/>
                  </a:lnTo>
                  <a:lnTo>
                    <a:pt x="508" y="336"/>
                  </a:lnTo>
                  <a:lnTo>
                    <a:pt x="514" y="330"/>
                  </a:lnTo>
                  <a:lnTo>
                    <a:pt x="514" y="330"/>
                  </a:lnTo>
                  <a:lnTo>
                    <a:pt x="514" y="322"/>
                  </a:lnTo>
                  <a:lnTo>
                    <a:pt x="512" y="312"/>
                  </a:lnTo>
                  <a:lnTo>
                    <a:pt x="512" y="312"/>
                  </a:lnTo>
                  <a:lnTo>
                    <a:pt x="506" y="306"/>
                  </a:lnTo>
                  <a:lnTo>
                    <a:pt x="506" y="306"/>
                  </a:lnTo>
                  <a:lnTo>
                    <a:pt x="502" y="300"/>
                  </a:lnTo>
                  <a:lnTo>
                    <a:pt x="500" y="294"/>
                  </a:lnTo>
                  <a:lnTo>
                    <a:pt x="500" y="294"/>
                  </a:lnTo>
                  <a:lnTo>
                    <a:pt x="500" y="282"/>
                  </a:lnTo>
                  <a:lnTo>
                    <a:pt x="502" y="268"/>
                  </a:lnTo>
                  <a:lnTo>
                    <a:pt x="502" y="268"/>
                  </a:lnTo>
                  <a:lnTo>
                    <a:pt x="504" y="252"/>
                  </a:lnTo>
                  <a:lnTo>
                    <a:pt x="504" y="252"/>
                  </a:lnTo>
                  <a:lnTo>
                    <a:pt x="502" y="250"/>
                  </a:lnTo>
                  <a:lnTo>
                    <a:pt x="502" y="250"/>
                  </a:lnTo>
                  <a:lnTo>
                    <a:pt x="502" y="244"/>
                  </a:lnTo>
                  <a:lnTo>
                    <a:pt x="502" y="244"/>
                  </a:lnTo>
                  <a:lnTo>
                    <a:pt x="502" y="240"/>
                  </a:lnTo>
                  <a:lnTo>
                    <a:pt x="504" y="234"/>
                  </a:lnTo>
                  <a:lnTo>
                    <a:pt x="504" y="234"/>
                  </a:lnTo>
                  <a:lnTo>
                    <a:pt x="508" y="228"/>
                  </a:lnTo>
                  <a:lnTo>
                    <a:pt x="508" y="228"/>
                  </a:lnTo>
                  <a:lnTo>
                    <a:pt x="504" y="228"/>
                  </a:lnTo>
                  <a:lnTo>
                    <a:pt x="504" y="228"/>
                  </a:lnTo>
                  <a:lnTo>
                    <a:pt x="496" y="226"/>
                  </a:lnTo>
                  <a:lnTo>
                    <a:pt x="494" y="224"/>
                  </a:lnTo>
                  <a:lnTo>
                    <a:pt x="490" y="222"/>
                  </a:lnTo>
                  <a:lnTo>
                    <a:pt x="490" y="222"/>
                  </a:lnTo>
                  <a:lnTo>
                    <a:pt x="488" y="212"/>
                  </a:lnTo>
                  <a:lnTo>
                    <a:pt x="488" y="212"/>
                  </a:lnTo>
                  <a:lnTo>
                    <a:pt x="486" y="204"/>
                  </a:lnTo>
                  <a:lnTo>
                    <a:pt x="486" y="204"/>
                  </a:lnTo>
                  <a:lnTo>
                    <a:pt x="482" y="206"/>
                  </a:lnTo>
                  <a:lnTo>
                    <a:pt x="482" y="206"/>
                  </a:lnTo>
                  <a:lnTo>
                    <a:pt x="474" y="208"/>
                  </a:lnTo>
                  <a:lnTo>
                    <a:pt x="474" y="208"/>
                  </a:lnTo>
                  <a:lnTo>
                    <a:pt x="470" y="208"/>
                  </a:lnTo>
                  <a:lnTo>
                    <a:pt x="468" y="206"/>
                  </a:lnTo>
                  <a:lnTo>
                    <a:pt x="468" y="206"/>
                  </a:lnTo>
                  <a:lnTo>
                    <a:pt x="464" y="200"/>
                  </a:lnTo>
                  <a:lnTo>
                    <a:pt x="462" y="192"/>
                  </a:lnTo>
                  <a:lnTo>
                    <a:pt x="462" y="178"/>
                  </a:lnTo>
                  <a:lnTo>
                    <a:pt x="462" y="178"/>
                  </a:lnTo>
                  <a:lnTo>
                    <a:pt x="464" y="166"/>
                  </a:lnTo>
                  <a:lnTo>
                    <a:pt x="468" y="160"/>
                  </a:lnTo>
                  <a:lnTo>
                    <a:pt x="468" y="160"/>
                  </a:lnTo>
                  <a:lnTo>
                    <a:pt x="474" y="160"/>
                  </a:lnTo>
                  <a:lnTo>
                    <a:pt x="474" y="160"/>
                  </a:lnTo>
                  <a:lnTo>
                    <a:pt x="478" y="160"/>
                  </a:lnTo>
                  <a:lnTo>
                    <a:pt x="484" y="162"/>
                  </a:lnTo>
                  <a:lnTo>
                    <a:pt x="484" y="162"/>
                  </a:lnTo>
                  <a:lnTo>
                    <a:pt x="486" y="164"/>
                  </a:lnTo>
                  <a:lnTo>
                    <a:pt x="486" y="164"/>
                  </a:lnTo>
                  <a:lnTo>
                    <a:pt x="496" y="170"/>
                  </a:lnTo>
                  <a:lnTo>
                    <a:pt x="496" y="170"/>
                  </a:lnTo>
                  <a:lnTo>
                    <a:pt x="504" y="176"/>
                  </a:lnTo>
                  <a:lnTo>
                    <a:pt x="504" y="176"/>
                  </a:lnTo>
                  <a:lnTo>
                    <a:pt x="504" y="170"/>
                  </a:lnTo>
                  <a:lnTo>
                    <a:pt x="506" y="160"/>
                  </a:lnTo>
                  <a:lnTo>
                    <a:pt x="506" y="160"/>
                  </a:lnTo>
                  <a:lnTo>
                    <a:pt x="502" y="154"/>
                  </a:lnTo>
                  <a:lnTo>
                    <a:pt x="502" y="154"/>
                  </a:lnTo>
                  <a:lnTo>
                    <a:pt x="496" y="146"/>
                  </a:lnTo>
                  <a:lnTo>
                    <a:pt x="496" y="142"/>
                  </a:lnTo>
                  <a:lnTo>
                    <a:pt x="498" y="136"/>
                  </a:lnTo>
                  <a:lnTo>
                    <a:pt x="498" y="136"/>
                  </a:lnTo>
                  <a:lnTo>
                    <a:pt x="502" y="134"/>
                  </a:lnTo>
                  <a:lnTo>
                    <a:pt x="502" y="134"/>
                  </a:lnTo>
                  <a:lnTo>
                    <a:pt x="508" y="136"/>
                  </a:lnTo>
                  <a:lnTo>
                    <a:pt x="514" y="142"/>
                  </a:lnTo>
                  <a:lnTo>
                    <a:pt x="514" y="142"/>
                  </a:lnTo>
                  <a:lnTo>
                    <a:pt x="518" y="144"/>
                  </a:lnTo>
                  <a:lnTo>
                    <a:pt x="518" y="144"/>
                  </a:lnTo>
                  <a:lnTo>
                    <a:pt x="518" y="134"/>
                  </a:lnTo>
                  <a:lnTo>
                    <a:pt x="518" y="132"/>
                  </a:lnTo>
                  <a:lnTo>
                    <a:pt x="518" y="132"/>
                  </a:lnTo>
                  <a:lnTo>
                    <a:pt x="518" y="124"/>
                  </a:lnTo>
                  <a:lnTo>
                    <a:pt x="518" y="124"/>
                  </a:lnTo>
                  <a:lnTo>
                    <a:pt x="516" y="112"/>
                  </a:lnTo>
                  <a:lnTo>
                    <a:pt x="516" y="112"/>
                  </a:lnTo>
                  <a:lnTo>
                    <a:pt x="518" y="104"/>
                  </a:lnTo>
                  <a:lnTo>
                    <a:pt x="518" y="104"/>
                  </a:lnTo>
                  <a:lnTo>
                    <a:pt x="520" y="96"/>
                  </a:lnTo>
                  <a:lnTo>
                    <a:pt x="520" y="96"/>
                  </a:lnTo>
                  <a:lnTo>
                    <a:pt x="512" y="92"/>
                  </a:lnTo>
                  <a:lnTo>
                    <a:pt x="512" y="92"/>
                  </a:lnTo>
                  <a:lnTo>
                    <a:pt x="504" y="90"/>
                  </a:lnTo>
                  <a:lnTo>
                    <a:pt x="504" y="90"/>
                  </a:lnTo>
                  <a:lnTo>
                    <a:pt x="494" y="78"/>
                  </a:lnTo>
                  <a:lnTo>
                    <a:pt x="490" y="72"/>
                  </a:lnTo>
                  <a:lnTo>
                    <a:pt x="486" y="66"/>
                  </a:lnTo>
                  <a:lnTo>
                    <a:pt x="486" y="66"/>
                  </a:lnTo>
                  <a:lnTo>
                    <a:pt x="486" y="60"/>
                  </a:lnTo>
                  <a:lnTo>
                    <a:pt x="486" y="60"/>
                  </a:lnTo>
                  <a:lnTo>
                    <a:pt x="486" y="58"/>
                  </a:lnTo>
                  <a:lnTo>
                    <a:pt x="486" y="58"/>
                  </a:lnTo>
                  <a:lnTo>
                    <a:pt x="482" y="50"/>
                  </a:lnTo>
                  <a:lnTo>
                    <a:pt x="482" y="50"/>
                  </a:lnTo>
                  <a:lnTo>
                    <a:pt x="478" y="38"/>
                  </a:lnTo>
                  <a:lnTo>
                    <a:pt x="478" y="38"/>
                  </a:lnTo>
                  <a:lnTo>
                    <a:pt x="474" y="28"/>
                  </a:lnTo>
                  <a:lnTo>
                    <a:pt x="474" y="22"/>
                  </a:lnTo>
                  <a:lnTo>
                    <a:pt x="476" y="16"/>
                  </a:lnTo>
                  <a:lnTo>
                    <a:pt x="476" y="16"/>
                  </a:lnTo>
                  <a:lnTo>
                    <a:pt x="478" y="12"/>
                  </a:lnTo>
                  <a:lnTo>
                    <a:pt x="484" y="8"/>
                  </a:lnTo>
                  <a:lnTo>
                    <a:pt x="492" y="0"/>
                  </a:lnTo>
                  <a:lnTo>
                    <a:pt x="494" y="0"/>
                  </a:lnTo>
                  <a:lnTo>
                    <a:pt x="770" y="74"/>
                  </a:lnTo>
                  <a:lnTo>
                    <a:pt x="1080" y="150"/>
                  </a:lnTo>
                  <a:lnTo>
                    <a:pt x="1438" y="234"/>
                  </a:lnTo>
                  <a:lnTo>
                    <a:pt x="1634" y="274"/>
                  </a:lnTo>
                  <a:lnTo>
                    <a:pt x="1632" y="290"/>
                  </a:lnTo>
                  <a:lnTo>
                    <a:pt x="1486" y="978"/>
                  </a:lnTo>
                  <a:lnTo>
                    <a:pt x="1478" y="1040"/>
                  </a:lnTo>
                  <a:lnTo>
                    <a:pt x="1468" y="1058"/>
                  </a:lnTo>
                  <a:lnTo>
                    <a:pt x="1482" y="1096"/>
                  </a:lnTo>
                  <a:lnTo>
                    <a:pt x="1472" y="1156"/>
                  </a:lnTo>
                  <a:lnTo>
                    <a:pt x="1480" y="1184"/>
                  </a:lnTo>
                  <a:close/>
                  <a:moveTo>
                    <a:pt x="1032" y="1074"/>
                  </a:moveTo>
                  <a:lnTo>
                    <a:pt x="1034" y="1074"/>
                  </a:lnTo>
                  <a:lnTo>
                    <a:pt x="1226" y="1120"/>
                  </a:lnTo>
                  <a:lnTo>
                    <a:pt x="1464" y="1168"/>
                  </a:lnTo>
                  <a:lnTo>
                    <a:pt x="1460" y="1158"/>
                  </a:lnTo>
                  <a:lnTo>
                    <a:pt x="1470" y="1096"/>
                  </a:lnTo>
                  <a:lnTo>
                    <a:pt x="1456" y="1056"/>
                  </a:lnTo>
                  <a:lnTo>
                    <a:pt x="1466" y="1036"/>
                  </a:lnTo>
                  <a:lnTo>
                    <a:pt x="1474" y="976"/>
                  </a:lnTo>
                  <a:lnTo>
                    <a:pt x="1622" y="282"/>
                  </a:lnTo>
                  <a:lnTo>
                    <a:pt x="1436" y="244"/>
                  </a:lnTo>
                  <a:lnTo>
                    <a:pt x="1076" y="162"/>
                  </a:lnTo>
                  <a:lnTo>
                    <a:pt x="768" y="84"/>
                  </a:lnTo>
                  <a:lnTo>
                    <a:pt x="496" y="12"/>
                  </a:lnTo>
                  <a:lnTo>
                    <a:pt x="496" y="12"/>
                  </a:lnTo>
                  <a:lnTo>
                    <a:pt x="486" y="20"/>
                  </a:lnTo>
                  <a:lnTo>
                    <a:pt x="486" y="20"/>
                  </a:lnTo>
                  <a:lnTo>
                    <a:pt x="486" y="26"/>
                  </a:lnTo>
                  <a:lnTo>
                    <a:pt x="488" y="36"/>
                  </a:lnTo>
                  <a:lnTo>
                    <a:pt x="488" y="36"/>
                  </a:lnTo>
                  <a:lnTo>
                    <a:pt x="492" y="44"/>
                  </a:lnTo>
                  <a:lnTo>
                    <a:pt x="492" y="44"/>
                  </a:lnTo>
                  <a:lnTo>
                    <a:pt x="498" y="54"/>
                  </a:lnTo>
                  <a:lnTo>
                    <a:pt x="498" y="54"/>
                  </a:lnTo>
                  <a:lnTo>
                    <a:pt x="498" y="60"/>
                  </a:lnTo>
                  <a:lnTo>
                    <a:pt x="498" y="60"/>
                  </a:lnTo>
                  <a:lnTo>
                    <a:pt x="498" y="62"/>
                  </a:lnTo>
                  <a:lnTo>
                    <a:pt x="498" y="62"/>
                  </a:lnTo>
                  <a:lnTo>
                    <a:pt x="502" y="72"/>
                  </a:lnTo>
                  <a:lnTo>
                    <a:pt x="510" y="80"/>
                  </a:lnTo>
                  <a:lnTo>
                    <a:pt x="510" y="80"/>
                  </a:lnTo>
                  <a:lnTo>
                    <a:pt x="516" y="82"/>
                  </a:lnTo>
                  <a:lnTo>
                    <a:pt x="516" y="82"/>
                  </a:lnTo>
                  <a:lnTo>
                    <a:pt x="526" y="86"/>
                  </a:lnTo>
                  <a:lnTo>
                    <a:pt x="528" y="88"/>
                  </a:lnTo>
                  <a:lnTo>
                    <a:pt x="530" y="92"/>
                  </a:lnTo>
                  <a:lnTo>
                    <a:pt x="530" y="92"/>
                  </a:lnTo>
                  <a:lnTo>
                    <a:pt x="532" y="96"/>
                  </a:lnTo>
                  <a:lnTo>
                    <a:pt x="532" y="100"/>
                  </a:lnTo>
                  <a:lnTo>
                    <a:pt x="530" y="108"/>
                  </a:lnTo>
                  <a:lnTo>
                    <a:pt x="530" y="108"/>
                  </a:lnTo>
                  <a:lnTo>
                    <a:pt x="528" y="112"/>
                  </a:lnTo>
                  <a:lnTo>
                    <a:pt x="528" y="112"/>
                  </a:lnTo>
                  <a:lnTo>
                    <a:pt x="528" y="122"/>
                  </a:lnTo>
                  <a:lnTo>
                    <a:pt x="528" y="122"/>
                  </a:lnTo>
                  <a:lnTo>
                    <a:pt x="530" y="132"/>
                  </a:lnTo>
                  <a:lnTo>
                    <a:pt x="530" y="134"/>
                  </a:lnTo>
                  <a:lnTo>
                    <a:pt x="530" y="134"/>
                  </a:lnTo>
                  <a:lnTo>
                    <a:pt x="528" y="146"/>
                  </a:lnTo>
                  <a:lnTo>
                    <a:pt x="526" y="152"/>
                  </a:lnTo>
                  <a:lnTo>
                    <a:pt x="522" y="156"/>
                  </a:lnTo>
                  <a:lnTo>
                    <a:pt x="522" y="156"/>
                  </a:lnTo>
                  <a:lnTo>
                    <a:pt x="520" y="156"/>
                  </a:lnTo>
                  <a:lnTo>
                    <a:pt x="520" y="156"/>
                  </a:lnTo>
                  <a:lnTo>
                    <a:pt x="516" y="156"/>
                  </a:lnTo>
                  <a:lnTo>
                    <a:pt x="516" y="156"/>
                  </a:lnTo>
                  <a:lnTo>
                    <a:pt x="516" y="160"/>
                  </a:lnTo>
                  <a:lnTo>
                    <a:pt x="516" y="160"/>
                  </a:lnTo>
                  <a:lnTo>
                    <a:pt x="516" y="172"/>
                  </a:lnTo>
                  <a:lnTo>
                    <a:pt x="512" y="180"/>
                  </a:lnTo>
                  <a:lnTo>
                    <a:pt x="510" y="184"/>
                  </a:lnTo>
                  <a:lnTo>
                    <a:pt x="508" y="186"/>
                  </a:lnTo>
                  <a:lnTo>
                    <a:pt x="508" y="186"/>
                  </a:lnTo>
                  <a:lnTo>
                    <a:pt x="502" y="186"/>
                  </a:lnTo>
                  <a:lnTo>
                    <a:pt x="498" y="184"/>
                  </a:lnTo>
                  <a:lnTo>
                    <a:pt x="488" y="178"/>
                  </a:lnTo>
                  <a:lnTo>
                    <a:pt x="488" y="178"/>
                  </a:lnTo>
                  <a:lnTo>
                    <a:pt x="482" y="174"/>
                  </a:lnTo>
                  <a:lnTo>
                    <a:pt x="482" y="174"/>
                  </a:lnTo>
                  <a:lnTo>
                    <a:pt x="480" y="174"/>
                  </a:lnTo>
                  <a:lnTo>
                    <a:pt x="480" y="174"/>
                  </a:lnTo>
                  <a:lnTo>
                    <a:pt x="474" y="170"/>
                  </a:lnTo>
                  <a:lnTo>
                    <a:pt x="474" y="170"/>
                  </a:lnTo>
                  <a:lnTo>
                    <a:pt x="474" y="184"/>
                  </a:lnTo>
                  <a:lnTo>
                    <a:pt x="476" y="196"/>
                  </a:lnTo>
                  <a:lnTo>
                    <a:pt x="476" y="196"/>
                  </a:lnTo>
                  <a:lnTo>
                    <a:pt x="480" y="196"/>
                  </a:lnTo>
                  <a:lnTo>
                    <a:pt x="480" y="196"/>
                  </a:lnTo>
                  <a:lnTo>
                    <a:pt x="486" y="194"/>
                  </a:lnTo>
                  <a:lnTo>
                    <a:pt x="490" y="194"/>
                  </a:lnTo>
                  <a:lnTo>
                    <a:pt x="494" y="196"/>
                  </a:lnTo>
                  <a:lnTo>
                    <a:pt x="494" y="196"/>
                  </a:lnTo>
                  <a:lnTo>
                    <a:pt x="496" y="198"/>
                  </a:lnTo>
                  <a:lnTo>
                    <a:pt x="498" y="202"/>
                  </a:lnTo>
                  <a:lnTo>
                    <a:pt x="500" y="210"/>
                  </a:lnTo>
                  <a:lnTo>
                    <a:pt x="500" y="210"/>
                  </a:lnTo>
                  <a:lnTo>
                    <a:pt x="500" y="216"/>
                  </a:lnTo>
                  <a:lnTo>
                    <a:pt x="500" y="216"/>
                  </a:lnTo>
                  <a:lnTo>
                    <a:pt x="506" y="218"/>
                  </a:lnTo>
                  <a:lnTo>
                    <a:pt x="506" y="218"/>
                  </a:lnTo>
                  <a:lnTo>
                    <a:pt x="512" y="220"/>
                  </a:lnTo>
                  <a:lnTo>
                    <a:pt x="516" y="222"/>
                  </a:lnTo>
                  <a:lnTo>
                    <a:pt x="518" y="226"/>
                  </a:lnTo>
                  <a:lnTo>
                    <a:pt x="518" y="226"/>
                  </a:lnTo>
                  <a:lnTo>
                    <a:pt x="518" y="234"/>
                  </a:lnTo>
                  <a:lnTo>
                    <a:pt x="514" y="240"/>
                  </a:lnTo>
                  <a:lnTo>
                    <a:pt x="514" y="240"/>
                  </a:lnTo>
                  <a:lnTo>
                    <a:pt x="512" y="244"/>
                  </a:lnTo>
                  <a:lnTo>
                    <a:pt x="512" y="244"/>
                  </a:lnTo>
                  <a:lnTo>
                    <a:pt x="514" y="248"/>
                  </a:lnTo>
                  <a:lnTo>
                    <a:pt x="514" y="248"/>
                  </a:lnTo>
                  <a:lnTo>
                    <a:pt x="514" y="252"/>
                  </a:lnTo>
                  <a:lnTo>
                    <a:pt x="514" y="252"/>
                  </a:lnTo>
                  <a:lnTo>
                    <a:pt x="514" y="260"/>
                  </a:lnTo>
                  <a:lnTo>
                    <a:pt x="512" y="270"/>
                  </a:lnTo>
                  <a:lnTo>
                    <a:pt x="512" y="270"/>
                  </a:lnTo>
                  <a:lnTo>
                    <a:pt x="510" y="282"/>
                  </a:lnTo>
                  <a:lnTo>
                    <a:pt x="510" y="290"/>
                  </a:lnTo>
                  <a:lnTo>
                    <a:pt x="510" y="290"/>
                  </a:lnTo>
                  <a:lnTo>
                    <a:pt x="516" y="298"/>
                  </a:lnTo>
                  <a:lnTo>
                    <a:pt x="516" y="298"/>
                  </a:lnTo>
                  <a:lnTo>
                    <a:pt x="522" y="308"/>
                  </a:lnTo>
                  <a:lnTo>
                    <a:pt x="522" y="308"/>
                  </a:lnTo>
                  <a:lnTo>
                    <a:pt x="524" y="320"/>
                  </a:lnTo>
                  <a:lnTo>
                    <a:pt x="524" y="328"/>
                  </a:lnTo>
                  <a:lnTo>
                    <a:pt x="524" y="334"/>
                  </a:lnTo>
                  <a:lnTo>
                    <a:pt x="524" y="334"/>
                  </a:lnTo>
                  <a:lnTo>
                    <a:pt x="520" y="338"/>
                  </a:lnTo>
                  <a:lnTo>
                    <a:pt x="516" y="342"/>
                  </a:lnTo>
                  <a:lnTo>
                    <a:pt x="508" y="350"/>
                  </a:lnTo>
                  <a:lnTo>
                    <a:pt x="508" y="350"/>
                  </a:lnTo>
                  <a:lnTo>
                    <a:pt x="502" y="354"/>
                  </a:lnTo>
                  <a:lnTo>
                    <a:pt x="502" y="354"/>
                  </a:lnTo>
                  <a:lnTo>
                    <a:pt x="490" y="366"/>
                  </a:lnTo>
                  <a:lnTo>
                    <a:pt x="484" y="372"/>
                  </a:lnTo>
                  <a:lnTo>
                    <a:pt x="480" y="378"/>
                  </a:lnTo>
                  <a:lnTo>
                    <a:pt x="480" y="378"/>
                  </a:lnTo>
                  <a:lnTo>
                    <a:pt x="482" y="384"/>
                  </a:lnTo>
                  <a:lnTo>
                    <a:pt x="482" y="384"/>
                  </a:lnTo>
                  <a:lnTo>
                    <a:pt x="482" y="392"/>
                  </a:lnTo>
                  <a:lnTo>
                    <a:pt x="482" y="398"/>
                  </a:lnTo>
                  <a:lnTo>
                    <a:pt x="482" y="398"/>
                  </a:lnTo>
                  <a:lnTo>
                    <a:pt x="478" y="402"/>
                  </a:lnTo>
                  <a:lnTo>
                    <a:pt x="470" y="406"/>
                  </a:lnTo>
                  <a:lnTo>
                    <a:pt x="470" y="406"/>
                  </a:lnTo>
                  <a:lnTo>
                    <a:pt x="464" y="410"/>
                  </a:lnTo>
                  <a:lnTo>
                    <a:pt x="464" y="410"/>
                  </a:lnTo>
                  <a:lnTo>
                    <a:pt x="464" y="410"/>
                  </a:lnTo>
                  <a:lnTo>
                    <a:pt x="468" y="416"/>
                  </a:lnTo>
                  <a:lnTo>
                    <a:pt x="468" y="416"/>
                  </a:lnTo>
                  <a:lnTo>
                    <a:pt x="474" y="422"/>
                  </a:lnTo>
                  <a:lnTo>
                    <a:pt x="476" y="426"/>
                  </a:lnTo>
                  <a:lnTo>
                    <a:pt x="476" y="430"/>
                  </a:lnTo>
                  <a:lnTo>
                    <a:pt x="476" y="430"/>
                  </a:lnTo>
                  <a:lnTo>
                    <a:pt x="476" y="434"/>
                  </a:lnTo>
                  <a:lnTo>
                    <a:pt x="474" y="438"/>
                  </a:lnTo>
                  <a:lnTo>
                    <a:pt x="466" y="444"/>
                  </a:lnTo>
                  <a:lnTo>
                    <a:pt x="466" y="444"/>
                  </a:lnTo>
                  <a:lnTo>
                    <a:pt x="460" y="450"/>
                  </a:lnTo>
                  <a:lnTo>
                    <a:pt x="460" y="450"/>
                  </a:lnTo>
                  <a:lnTo>
                    <a:pt x="460" y="458"/>
                  </a:lnTo>
                  <a:lnTo>
                    <a:pt x="462" y="468"/>
                  </a:lnTo>
                  <a:lnTo>
                    <a:pt x="462" y="468"/>
                  </a:lnTo>
                  <a:lnTo>
                    <a:pt x="464" y="480"/>
                  </a:lnTo>
                  <a:lnTo>
                    <a:pt x="464" y="486"/>
                  </a:lnTo>
                  <a:lnTo>
                    <a:pt x="464" y="492"/>
                  </a:lnTo>
                  <a:lnTo>
                    <a:pt x="464" y="492"/>
                  </a:lnTo>
                  <a:lnTo>
                    <a:pt x="460" y="498"/>
                  </a:lnTo>
                  <a:lnTo>
                    <a:pt x="454" y="504"/>
                  </a:lnTo>
                  <a:lnTo>
                    <a:pt x="442" y="514"/>
                  </a:lnTo>
                  <a:lnTo>
                    <a:pt x="442" y="514"/>
                  </a:lnTo>
                  <a:lnTo>
                    <a:pt x="426" y="520"/>
                  </a:lnTo>
                  <a:lnTo>
                    <a:pt x="426" y="520"/>
                  </a:lnTo>
                  <a:lnTo>
                    <a:pt x="414" y="524"/>
                  </a:lnTo>
                  <a:lnTo>
                    <a:pt x="404" y="528"/>
                  </a:lnTo>
                  <a:lnTo>
                    <a:pt x="404" y="528"/>
                  </a:lnTo>
                  <a:lnTo>
                    <a:pt x="400" y="534"/>
                  </a:lnTo>
                  <a:lnTo>
                    <a:pt x="400" y="534"/>
                  </a:lnTo>
                  <a:lnTo>
                    <a:pt x="394" y="540"/>
                  </a:lnTo>
                  <a:lnTo>
                    <a:pt x="394" y="540"/>
                  </a:lnTo>
                  <a:lnTo>
                    <a:pt x="388" y="554"/>
                  </a:lnTo>
                  <a:lnTo>
                    <a:pt x="388" y="554"/>
                  </a:lnTo>
                  <a:lnTo>
                    <a:pt x="380" y="570"/>
                  </a:lnTo>
                  <a:lnTo>
                    <a:pt x="376" y="576"/>
                  </a:lnTo>
                  <a:lnTo>
                    <a:pt x="374" y="578"/>
                  </a:lnTo>
                  <a:lnTo>
                    <a:pt x="374" y="578"/>
                  </a:lnTo>
                  <a:lnTo>
                    <a:pt x="362" y="580"/>
                  </a:lnTo>
                  <a:lnTo>
                    <a:pt x="356" y="580"/>
                  </a:lnTo>
                  <a:lnTo>
                    <a:pt x="350" y="580"/>
                  </a:lnTo>
                  <a:lnTo>
                    <a:pt x="350" y="580"/>
                  </a:lnTo>
                  <a:lnTo>
                    <a:pt x="346" y="578"/>
                  </a:lnTo>
                  <a:lnTo>
                    <a:pt x="344" y="574"/>
                  </a:lnTo>
                  <a:lnTo>
                    <a:pt x="342" y="566"/>
                  </a:lnTo>
                  <a:lnTo>
                    <a:pt x="342" y="566"/>
                  </a:lnTo>
                  <a:lnTo>
                    <a:pt x="338" y="558"/>
                  </a:lnTo>
                  <a:lnTo>
                    <a:pt x="338" y="558"/>
                  </a:lnTo>
                  <a:lnTo>
                    <a:pt x="332" y="562"/>
                  </a:lnTo>
                  <a:lnTo>
                    <a:pt x="324" y="566"/>
                  </a:lnTo>
                  <a:lnTo>
                    <a:pt x="324" y="566"/>
                  </a:lnTo>
                  <a:lnTo>
                    <a:pt x="324" y="570"/>
                  </a:lnTo>
                  <a:lnTo>
                    <a:pt x="324" y="570"/>
                  </a:lnTo>
                  <a:lnTo>
                    <a:pt x="324" y="576"/>
                  </a:lnTo>
                  <a:lnTo>
                    <a:pt x="322" y="580"/>
                  </a:lnTo>
                  <a:lnTo>
                    <a:pt x="318" y="582"/>
                  </a:lnTo>
                  <a:lnTo>
                    <a:pt x="316" y="582"/>
                  </a:lnTo>
                  <a:lnTo>
                    <a:pt x="316" y="582"/>
                  </a:lnTo>
                  <a:lnTo>
                    <a:pt x="312" y="582"/>
                  </a:lnTo>
                  <a:lnTo>
                    <a:pt x="310" y="580"/>
                  </a:lnTo>
                  <a:lnTo>
                    <a:pt x="304" y="574"/>
                  </a:lnTo>
                  <a:lnTo>
                    <a:pt x="302" y="568"/>
                  </a:lnTo>
                  <a:lnTo>
                    <a:pt x="300" y="562"/>
                  </a:lnTo>
                  <a:lnTo>
                    <a:pt x="300" y="562"/>
                  </a:lnTo>
                  <a:lnTo>
                    <a:pt x="300" y="550"/>
                  </a:lnTo>
                  <a:lnTo>
                    <a:pt x="300" y="550"/>
                  </a:lnTo>
                  <a:lnTo>
                    <a:pt x="302" y="544"/>
                  </a:lnTo>
                  <a:lnTo>
                    <a:pt x="302" y="544"/>
                  </a:lnTo>
                  <a:lnTo>
                    <a:pt x="302" y="542"/>
                  </a:lnTo>
                  <a:lnTo>
                    <a:pt x="302" y="542"/>
                  </a:lnTo>
                  <a:lnTo>
                    <a:pt x="302" y="536"/>
                  </a:lnTo>
                  <a:lnTo>
                    <a:pt x="302" y="536"/>
                  </a:lnTo>
                  <a:lnTo>
                    <a:pt x="308" y="520"/>
                  </a:lnTo>
                  <a:lnTo>
                    <a:pt x="318" y="502"/>
                  </a:lnTo>
                  <a:lnTo>
                    <a:pt x="318" y="502"/>
                  </a:lnTo>
                  <a:lnTo>
                    <a:pt x="324" y="494"/>
                  </a:lnTo>
                  <a:lnTo>
                    <a:pt x="334" y="482"/>
                  </a:lnTo>
                  <a:lnTo>
                    <a:pt x="346" y="474"/>
                  </a:lnTo>
                  <a:lnTo>
                    <a:pt x="352" y="470"/>
                  </a:lnTo>
                  <a:lnTo>
                    <a:pt x="358" y="470"/>
                  </a:lnTo>
                  <a:lnTo>
                    <a:pt x="358" y="470"/>
                  </a:lnTo>
                  <a:lnTo>
                    <a:pt x="364" y="472"/>
                  </a:lnTo>
                  <a:lnTo>
                    <a:pt x="364" y="472"/>
                  </a:lnTo>
                  <a:lnTo>
                    <a:pt x="368" y="474"/>
                  </a:lnTo>
                  <a:lnTo>
                    <a:pt x="368" y="478"/>
                  </a:lnTo>
                  <a:lnTo>
                    <a:pt x="368" y="486"/>
                  </a:lnTo>
                  <a:lnTo>
                    <a:pt x="368" y="486"/>
                  </a:lnTo>
                  <a:lnTo>
                    <a:pt x="372" y="484"/>
                  </a:lnTo>
                  <a:lnTo>
                    <a:pt x="372" y="484"/>
                  </a:lnTo>
                  <a:lnTo>
                    <a:pt x="378" y="478"/>
                  </a:lnTo>
                  <a:lnTo>
                    <a:pt x="378" y="478"/>
                  </a:lnTo>
                  <a:lnTo>
                    <a:pt x="400" y="462"/>
                  </a:lnTo>
                  <a:lnTo>
                    <a:pt x="404" y="458"/>
                  </a:lnTo>
                  <a:lnTo>
                    <a:pt x="408" y="458"/>
                  </a:lnTo>
                  <a:lnTo>
                    <a:pt x="412" y="458"/>
                  </a:lnTo>
                  <a:lnTo>
                    <a:pt x="414" y="460"/>
                  </a:lnTo>
                  <a:lnTo>
                    <a:pt x="414" y="460"/>
                  </a:lnTo>
                  <a:lnTo>
                    <a:pt x="416" y="466"/>
                  </a:lnTo>
                  <a:lnTo>
                    <a:pt x="414" y="470"/>
                  </a:lnTo>
                  <a:lnTo>
                    <a:pt x="406" y="478"/>
                  </a:lnTo>
                  <a:lnTo>
                    <a:pt x="406" y="478"/>
                  </a:lnTo>
                  <a:lnTo>
                    <a:pt x="398" y="484"/>
                  </a:lnTo>
                  <a:lnTo>
                    <a:pt x="398" y="484"/>
                  </a:lnTo>
                  <a:lnTo>
                    <a:pt x="404" y="488"/>
                  </a:lnTo>
                  <a:lnTo>
                    <a:pt x="412" y="492"/>
                  </a:lnTo>
                  <a:lnTo>
                    <a:pt x="412" y="492"/>
                  </a:lnTo>
                  <a:lnTo>
                    <a:pt x="414" y="490"/>
                  </a:lnTo>
                  <a:lnTo>
                    <a:pt x="418" y="486"/>
                  </a:lnTo>
                  <a:lnTo>
                    <a:pt x="422" y="474"/>
                  </a:lnTo>
                  <a:lnTo>
                    <a:pt x="424" y="446"/>
                  </a:lnTo>
                  <a:lnTo>
                    <a:pt x="424" y="446"/>
                  </a:lnTo>
                  <a:lnTo>
                    <a:pt x="422" y="438"/>
                  </a:lnTo>
                  <a:lnTo>
                    <a:pt x="418" y="432"/>
                  </a:lnTo>
                  <a:lnTo>
                    <a:pt x="418" y="432"/>
                  </a:lnTo>
                  <a:lnTo>
                    <a:pt x="414" y="434"/>
                  </a:lnTo>
                  <a:lnTo>
                    <a:pt x="414" y="434"/>
                  </a:lnTo>
                  <a:lnTo>
                    <a:pt x="408" y="436"/>
                  </a:lnTo>
                  <a:lnTo>
                    <a:pt x="404" y="438"/>
                  </a:lnTo>
                  <a:lnTo>
                    <a:pt x="404" y="438"/>
                  </a:lnTo>
                  <a:lnTo>
                    <a:pt x="400" y="436"/>
                  </a:lnTo>
                  <a:lnTo>
                    <a:pt x="398" y="436"/>
                  </a:lnTo>
                  <a:lnTo>
                    <a:pt x="398" y="436"/>
                  </a:lnTo>
                  <a:lnTo>
                    <a:pt x="396" y="432"/>
                  </a:lnTo>
                  <a:lnTo>
                    <a:pt x="394" y="426"/>
                  </a:lnTo>
                  <a:lnTo>
                    <a:pt x="392" y="416"/>
                  </a:lnTo>
                  <a:lnTo>
                    <a:pt x="392" y="416"/>
                  </a:lnTo>
                  <a:lnTo>
                    <a:pt x="394" y="404"/>
                  </a:lnTo>
                  <a:lnTo>
                    <a:pt x="398" y="398"/>
                  </a:lnTo>
                  <a:lnTo>
                    <a:pt x="398" y="398"/>
                  </a:lnTo>
                  <a:lnTo>
                    <a:pt x="402" y="396"/>
                  </a:lnTo>
                  <a:lnTo>
                    <a:pt x="406" y="398"/>
                  </a:lnTo>
                  <a:lnTo>
                    <a:pt x="414" y="400"/>
                  </a:lnTo>
                  <a:lnTo>
                    <a:pt x="414" y="400"/>
                  </a:lnTo>
                  <a:lnTo>
                    <a:pt x="418" y="402"/>
                  </a:lnTo>
                  <a:lnTo>
                    <a:pt x="418" y="402"/>
                  </a:lnTo>
                  <a:lnTo>
                    <a:pt x="416" y="394"/>
                  </a:lnTo>
                  <a:lnTo>
                    <a:pt x="416" y="394"/>
                  </a:lnTo>
                  <a:lnTo>
                    <a:pt x="416" y="390"/>
                  </a:lnTo>
                  <a:lnTo>
                    <a:pt x="416" y="390"/>
                  </a:lnTo>
                  <a:lnTo>
                    <a:pt x="414" y="386"/>
                  </a:lnTo>
                  <a:lnTo>
                    <a:pt x="414" y="386"/>
                  </a:lnTo>
                  <a:lnTo>
                    <a:pt x="412" y="380"/>
                  </a:lnTo>
                  <a:lnTo>
                    <a:pt x="412" y="376"/>
                  </a:lnTo>
                  <a:lnTo>
                    <a:pt x="414" y="372"/>
                  </a:lnTo>
                  <a:lnTo>
                    <a:pt x="414" y="372"/>
                  </a:lnTo>
                  <a:lnTo>
                    <a:pt x="418" y="370"/>
                  </a:lnTo>
                  <a:lnTo>
                    <a:pt x="422" y="370"/>
                  </a:lnTo>
                  <a:lnTo>
                    <a:pt x="422" y="370"/>
                  </a:lnTo>
                  <a:lnTo>
                    <a:pt x="426" y="370"/>
                  </a:lnTo>
                  <a:lnTo>
                    <a:pt x="432" y="372"/>
                  </a:lnTo>
                  <a:lnTo>
                    <a:pt x="432" y="372"/>
                  </a:lnTo>
                  <a:lnTo>
                    <a:pt x="438" y="374"/>
                  </a:lnTo>
                  <a:lnTo>
                    <a:pt x="438" y="374"/>
                  </a:lnTo>
                  <a:lnTo>
                    <a:pt x="444" y="372"/>
                  </a:lnTo>
                  <a:lnTo>
                    <a:pt x="450" y="366"/>
                  </a:lnTo>
                  <a:lnTo>
                    <a:pt x="450" y="366"/>
                  </a:lnTo>
                  <a:lnTo>
                    <a:pt x="450" y="358"/>
                  </a:lnTo>
                  <a:lnTo>
                    <a:pt x="450" y="348"/>
                  </a:lnTo>
                  <a:lnTo>
                    <a:pt x="450" y="348"/>
                  </a:lnTo>
                  <a:lnTo>
                    <a:pt x="448" y="340"/>
                  </a:lnTo>
                  <a:lnTo>
                    <a:pt x="446" y="334"/>
                  </a:lnTo>
                  <a:lnTo>
                    <a:pt x="446" y="334"/>
                  </a:lnTo>
                  <a:lnTo>
                    <a:pt x="438" y="338"/>
                  </a:lnTo>
                  <a:lnTo>
                    <a:pt x="430" y="344"/>
                  </a:lnTo>
                  <a:lnTo>
                    <a:pt x="416" y="362"/>
                  </a:lnTo>
                  <a:lnTo>
                    <a:pt x="416" y="362"/>
                  </a:lnTo>
                  <a:lnTo>
                    <a:pt x="406" y="374"/>
                  </a:lnTo>
                  <a:lnTo>
                    <a:pt x="406" y="374"/>
                  </a:lnTo>
                  <a:lnTo>
                    <a:pt x="400" y="382"/>
                  </a:lnTo>
                  <a:lnTo>
                    <a:pt x="400" y="382"/>
                  </a:lnTo>
                  <a:lnTo>
                    <a:pt x="394" y="390"/>
                  </a:lnTo>
                  <a:lnTo>
                    <a:pt x="390" y="394"/>
                  </a:lnTo>
                  <a:lnTo>
                    <a:pt x="386" y="396"/>
                  </a:lnTo>
                  <a:lnTo>
                    <a:pt x="386" y="396"/>
                  </a:lnTo>
                  <a:lnTo>
                    <a:pt x="378" y="398"/>
                  </a:lnTo>
                  <a:lnTo>
                    <a:pt x="370" y="396"/>
                  </a:lnTo>
                  <a:lnTo>
                    <a:pt x="370" y="396"/>
                  </a:lnTo>
                  <a:lnTo>
                    <a:pt x="362" y="396"/>
                  </a:lnTo>
                  <a:lnTo>
                    <a:pt x="362" y="396"/>
                  </a:lnTo>
                  <a:lnTo>
                    <a:pt x="360" y="396"/>
                  </a:lnTo>
                  <a:lnTo>
                    <a:pt x="360" y="396"/>
                  </a:lnTo>
                  <a:lnTo>
                    <a:pt x="350" y="400"/>
                  </a:lnTo>
                  <a:lnTo>
                    <a:pt x="338" y="410"/>
                  </a:lnTo>
                  <a:lnTo>
                    <a:pt x="330" y="420"/>
                  </a:lnTo>
                  <a:lnTo>
                    <a:pt x="324" y="430"/>
                  </a:lnTo>
                  <a:lnTo>
                    <a:pt x="324" y="430"/>
                  </a:lnTo>
                  <a:lnTo>
                    <a:pt x="324" y="438"/>
                  </a:lnTo>
                  <a:lnTo>
                    <a:pt x="326" y="444"/>
                  </a:lnTo>
                  <a:lnTo>
                    <a:pt x="326" y="444"/>
                  </a:lnTo>
                  <a:lnTo>
                    <a:pt x="332" y="442"/>
                  </a:lnTo>
                  <a:lnTo>
                    <a:pt x="332" y="442"/>
                  </a:lnTo>
                  <a:lnTo>
                    <a:pt x="340" y="438"/>
                  </a:lnTo>
                  <a:lnTo>
                    <a:pt x="340" y="438"/>
                  </a:lnTo>
                  <a:lnTo>
                    <a:pt x="340" y="438"/>
                  </a:lnTo>
                  <a:lnTo>
                    <a:pt x="348" y="442"/>
                  </a:lnTo>
                  <a:lnTo>
                    <a:pt x="352" y="446"/>
                  </a:lnTo>
                  <a:lnTo>
                    <a:pt x="354" y="452"/>
                  </a:lnTo>
                  <a:lnTo>
                    <a:pt x="354" y="460"/>
                  </a:lnTo>
                  <a:lnTo>
                    <a:pt x="354" y="460"/>
                  </a:lnTo>
                  <a:lnTo>
                    <a:pt x="354" y="464"/>
                  </a:lnTo>
                  <a:lnTo>
                    <a:pt x="352" y="468"/>
                  </a:lnTo>
                  <a:lnTo>
                    <a:pt x="352" y="468"/>
                  </a:lnTo>
                  <a:lnTo>
                    <a:pt x="346" y="470"/>
                  </a:lnTo>
                  <a:lnTo>
                    <a:pt x="338" y="474"/>
                  </a:lnTo>
                  <a:lnTo>
                    <a:pt x="324" y="474"/>
                  </a:lnTo>
                  <a:lnTo>
                    <a:pt x="324" y="474"/>
                  </a:lnTo>
                  <a:lnTo>
                    <a:pt x="308" y="472"/>
                  </a:lnTo>
                  <a:lnTo>
                    <a:pt x="308" y="472"/>
                  </a:lnTo>
                  <a:lnTo>
                    <a:pt x="304" y="470"/>
                  </a:lnTo>
                  <a:lnTo>
                    <a:pt x="300" y="466"/>
                  </a:lnTo>
                  <a:lnTo>
                    <a:pt x="290" y="452"/>
                  </a:lnTo>
                  <a:lnTo>
                    <a:pt x="282" y="436"/>
                  </a:lnTo>
                  <a:lnTo>
                    <a:pt x="278" y="428"/>
                  </a:lnTo>
                  <a:lnTo>
                    <a:pt x="278" y="428"/>
                  </a:lnTo>
                  <a:lnTo>
                    <a:pt x="280" y="422"/>
                  </a:lnTo>
                  <a:lnTo>
                    <a:pt x="282" y="418"/>
                  </a:lnTo>
                  <a:lnTo>
                    <a:pt x="290" y="406"/>
                  </a:lnTo>
                  <a:lnTo>
                    <a:pt x="294" y="404"/>
                  </a:lnTo>
                  <a:lnTo>
                    <a:pt x="294" y="404"/>
                  </a:lnTo>
                  <a:lnTo>
                    <a:pt x="312" y="386"/>
                  </a:lnTo>
                  <a:lnTo>
                    <a:pt x="332" y="370"/>
                  </a:lnTo>
                  <a:lnTo>
                    <a:pt x="332" y="370"/>
                  </a:lnTo>
                  <a:lnTo>
                    <a:pt x="340" y="364"/>
                  </a:lnTo>
                  <a:lnTo>
                    <a:pt x="340" y="364"/>
                  </a:lnTo>
                  <a:lnTo>
                    <a:pt x="350" y="358"/>
                  </a:lnTo>
                  <a:lnTo>
                    <a:pt x="350" y="358"/>
                  </a:lnTo>
                  <a:lnTo>
                    <a:pt x="360" y="344"/>
                  </a:lnTo>
                  <a:lnTo>
                    <a:pt x="360" y="344"/>
                  </a:lnTo>
                  <a:lnTo>
                    <a:pt x="366" y="332"/>
                  </a:lnTo>
                  <a:lnTo>
                    <a:pt x="372" y="322"/>
                  </a:lnTo>
                  <a:lnTo>
                    <a:pt x="380" y="316"/>
                  </a:lnTo>
                  <a:lnTo>
                    <a:pt x="384" y="314"/>
                  </a:lnTo>
                  <a:lnTo>
                    <a:pt x="388" y="312"/>
                  </a:lnTo>
                  <a:lnTo>
                    <a:pt x="388" y="312"/>
                  </a:lnTo>
                  <a:lnTo>
                    <a:pt x="392" y="314"/>
                  </a:lnTo>
                  <a:lnTo>
                    <a:pt x="392" y="314"/>
                  </a:lnTo>
                  <a:lnTo>
                    <a:pt x="396" y="318"/>
                  </a:lnTo>
                  <a:lnTo>
                    <a:pt x="396" y="322"/>
                  </a:lnTo>
                  <a:lnTo>
                    <a:pt x="394" y="330"/>
                  </a:lnTo>
                  <a:lnTo>
                    <a:pt x="394" y="330"/>
                  </a:lnTo>
                  <a:lnTo>
                    <a:pt x="400" y="324"/>
                  </a:lnTo>
                  <a:lnTo>
                    <a:pt x="400" y="324"/>
                  </a:lnTo>
                  <a:lnTo>
                    <a:pt x="410" y="316"/>
                  </a:lnTo>
                  <a:lnTo>
                    <a:pt x="410" y="316"/>
                  </a:lnTo>
                  <a:lnTo>
                    <a:pt x="414" y="306"/>
                  </a:lnTo>
                  <a:lnTo>
                    <a:pt x="416" y="294"/>
                  </a:lnTo>
                  <a:lnTo>
                    <a:pt x="416" y="294"/>
                  </a:lnTo>
                  <a:lnTo>
                    <a:pt x="416" y="288"/>
                  </a:lnTo>
                  <a:lnTo>
                    <a:pt x="414" y="284"/>
                  </a:lnTo>
                  <a:lnTo>
                    <a:pt x="414" y="284"/>
                  </a:lnTo>
                  <a:lnTo>
                    <a:pt x="414" y="278"/>
                  </a:lnTo>
                  <a:lnTo>
                    <a:pt x="412" y="270"/>
                  </a:lnTo>
                  <a:lnTo>
                    <a:pt x="412" y="270"/>
                  </a:lnTo>
                  <a:lnTo>
                    <a:pt x="414" y="264"/>
                  </a:lnTo>
                  <a:lnTo>
                    <a:pt x="416" y="258"/>
                  </a:lnTo>
                  <a:lnTo>
                    <a:pt x="416" y="258"/>
                  </a:lnTo>
                  <a:lnTo>
                    <a:pt x="418" y="256"/>
                  </a:lnTo>
                  <a:lnTo>
                    <a:pt x="418" y="256"/>
                  </a:lnTo>
                  <a:lnTo>
                    <a:pt x="412" y="260"/>
                  </a:lnTo>
                  <a:lnTo>
                    <a:pt x="408" y="266"/>
                  </a:lnTo>
                  <a:lnTo>
                    <a:pt x="408" y="266"/>
                  </a:lnTo>
                  <a:lnTo>
                    <a:pt x="408" y="272"/>
                  </a:lnTo>
                  <a:lnTo>
                    <a:pt x="408" y="272"/>
                  </a:lnTo>
                  <a:lnTo>
                    <a:pt x="408" y="284"/>
                  </a:lnTo>
                  <a:lnTo>
                    <a:pt x="408" y="288"/>
                  </a:lnTo>
                  <a:lnTo>
                    <a:pt x="402" y="290"/>
                  </a:lnTo>
                  <a:lnTo>
                    <a:pt x="402" y="290"/>
                  </a:lnTo>
                  <a:lnTo>
                    <a:pt x="402" y="290"/>
                  </a:lnTo>
                  <a:lnTo>
                    <a:pt x="396" y="288"/>
                  </a:lnTo>
                  <a:lnTo>
                    <a:pt x="392" y="284"/>
                  </a:lnTo>
                  <a:lnTo>
                    <a:pt x="390" y="270"/>
                  </a:lnTo>
                  <a:lnTo>
                    <a:pt x="390" y="270"/>
                  </a:lnTo>
                  <a:lnTo>
                    <a:pt x="388" y="264"/>
                  </a:lnTo>
                  <a:lnTo>
                    <a:pt x="386" y="260"/>
                  </a:lnTo>
                  <a:lnTo>
                    <a:pt x="386" y="260"/>
                  </a:lnTo>
                  <a:lnTo>
                    <a:pt x="382" y="262"/>
                  </a:lnTo>
                  <a:lnTo>
                    <a:pt x="382" y="262"/>
                  </a:lnTo>
                  <a:lnTo>
                    <a:pt x="372" y="266"/>
                  </a:lnTo>
                  <a:lnTo>
                    <a:pt x="368" y="268"/>
                  </a:lnTo>
                  <a:lnTo>
                    <a:pt x="364" y="266"/>
                  </a:lnTo>
                  <a:lnTo>
                    <a:pt x="364" y="266"/>
                  </a:lnTo>
                  <a:lnTo>
                    <a:pt x="362" y="262"/>
                  </a:lnTo>
                  <a:lnTo>
                    <a:pt x="360" y="258"/>
                  </a:lnTo>
                  <a:lnTo>
                    <a:pt x="360" y="248"/>
                  </a:lnTo>
                  <a:lnTo>
                    <a:pt x="360" y="248"/>
                  </a:lnTo>
                  <a:lnTo>
                    <a:pt x="360" y="242"/>
                  </a:lnTo>
                  <a:lnTo>
                    <a:pt x="360" y="242"/>
                  </a:lnTo>
                  <a:lnTo>
                    <a:pt x="360" y="238"/>
                  </a:lnTo>
                  <a:lnTo>
                    <a:pt x="360" y="238"/>
                  </a:lnTo>
                  <a:lnTo>
                    <a:pt x="358" y="232"/>
                  </a:lnTo>
                  <a:lnTo>
                    <a:pt x="358" y="226"/>
                  </a:lnTo>
                  <a:lnTo>
                    <a:pt x="358" y="226"/>
                  </a:lnTo>
                  <a:lnTo>
                    <a:pt x="350" y="230"/>
                  </a:lnTo>
                  <a:lnTo>
                    <a:pt x="350" y="230"/>
                  </a:lnTo>
                  <a:lnTo>
                    <a:pt x="342" y="234"/>
                  </a:lnTo>
                  <a:lnTo>
                    <a:pt x="342" y="234"/>
                  </a:lnTo>
                  <a:lnTo>
                    <a:pt x="330" y="236"/>
                  </a:lnTo>
                  <a:lnTo>
                    <a:pt x="320" y="234"/>
                  </a:lnTo>
                  <a:lnTo>
                    <a:pt x="320" y="234"/>
                  </a:lnTo>
                  <a:lnTo>
                    <a:pt x="312" y="232"/>
                  </a:lnTo>
                  <a:lnTo>
                    <a:pt x="304" y="226"/>
                  </a:lnTo>
                  <a:lnTo>
                    <a:pt x="304" y="226"/>
                  </a:lnTo>
                  <a:lnTo>
                    <a:pt x="296" y="220"/>
                  </a:lnTo>
                  <a:lnTo>
                    <a:pt x="296" y="220"/>
                  </a:lnTo>
                  <a:lnTo>
                    <a:pt x="288" y="218"/>
                  </a:lnTo>
                  <a:lnTo>
                    <a:pt x="276" y="216"/>
                  </a:lnTo>
                  <a:lnTo>
                    <a:pt x="276" y="216"/>
                  </a:lnTo>
                  <a:lnTo>
                    <a:pt x="266" y="212"/>
                  </a:lnTo>
                  <a:lnTo>
                    <a:pt x="256" y="210"/>
                  </a:lnTo>
                  <a:lnTo>
                    <a:pt x="256" y="210"/>
                  </a:lnTo>
                  <a:lnTo>
                    <a:pt x="244" y="202"/>
                  </a:lnTo>
                  <a:lnTo>
                    <a:pt x="244" y="202"/>
                  </a:lnTo>
                  <a:lnTo>
                    <a:pt x="236" y="196"/>
                  </a:lnTo>
                  <a:lnTo>
                    <a:pt x="236" y="196"/>
                  </a:lnTo>
                  <a:lnTo>
                    <a:pt x="218" y="192"/>
                  </a:lnTo>
                  <a:lnTo>
                    <a:pt x="218" y="192"/>
                  </a:lnTo>
                  <a:lnTo>
                    <a:pt x="198" y="186"/>
                  </a:lnTo>
                  <a:lnTo>
                    <a:pt x="198" y="186"/>
                  </a:lnTo>
                  <a:lnTo>
                    <a:pt x="182" y="178"/>
                  </a:lnTo>
                  <a:lnTo>
                    <a:pt x="168" y="168"/>
                  </a:lnTo>
                  <a:lnTo>
                    <a:pt x="168" y="168"/>
                  </a:lnTo>
                  <a:lnTo>
                    <a:pt x="160" y="158"/>
                  </a:lnTo>
                  <a:lnTo>
                    <a:pt x="160" y="158"/>
                  </a:lnTo>
                  <a:lnTo>
                    <a:pt x="154" y="148"/>
                  </a:lnTo>
                  <a:lnTo>
                    <a:pt x="154" y="148"/>
                  </a:lnTo>
                  <a:lnTo>
                    <a:pt x="144" y="142"/>
                  </a:lnTo>
                  <a:lnTo>
                    <a:pt x="144" y="142"/>
                  </a:lnTo>
                  <a:lnTo>
                    <a:pt x="134" y="138"/>
                  </a:lnTo>
                  <a:lnTo>
                    <a:pt x="134" y="138"/>
                  </a:lnTo>
                  <a:lnTo>
                    <a:pt x="114" y="120"/>
                  </a:lnTo>
                  <a:lnTo>
                    <a:pt x="114" y="120"/>
                  </a:lnTo>
                  <a:lnTo>
                    <a:pt x="98" y="106"/>
                  </a:lnTo>
                  <a:lnTo>
                    <a:pt x="98" y="106"/>
                  </a:lnTo>
                  <a:lnTo>
                    <a:pt x="88" y="94"/>
                  </a:lnTo>
                  <a:lnTo>
                    <a:pt x="78" y="86"/>
                  </a:lnTo>
                  <a:lnTo>
                    <a:pt x="78" y="86"/>
                  </a:lnTo>
                  <a:lnTo>
                    <a:pt x="74" y="82"/>
                  </a:lnTo>
                  <a:lnTo>
                    <a:pt x="74" y="82"/>
                  </a:lnTo>
                  <a:lnTo>
                    <a:pt x="66" y="76"/>
                  </a:lnTo>
                  <a:lnTo>
                    <a:pt x="66" y="76"/>
                  </a:lnTo>
                  <a:lnTo>
                    <a:pt x="68" y="80"/>
                  </a:lnTo>
                  <a:lnTo>
                    <a:pt x="68" y="80"/>
                  </a:lnTo>
                  <a:lnTo>
                    <a:pt x="72" y="90"/>
                  </a:lnTo>
                  <a:lnTo>
                    <a:pt x="72" y="94"/>
                  </a:lnTo>
                  <a:lnTo>
                    <a:pt x="72" y="98"/>
                  </a:lnTo>
                  <a:lnTo>
                    <a:pt x="72" y="98"/>
                  </a:lnTo>
                  <a:lnTo>
                    <a:pt x="68" y="102"/>
                  </a:lnTo>
                  <a:lnTo>
                    <a:pt x="66" y="102"/>
                  </a:lnTo>
                  <a:lnTo>
                    <a:pt x="66" y="102"/>
                  </a:lnTo>
                  <a:lnTo>
                    <a:pt x="64" y="106"/>
                  </a:lnTo>
                  <a:lnTo>
                    <a:pt x="62" y="112"/>
                  </a:lnTo>
                  <a:lnTo>
                    <a:pt x="62" y="112"/>
                  </a:lnTo>
                  <a:lnTo>
                    <a:pt x="60" y="122"/>
                  </a:lnTo>
                  <a:lnTo>
                    <a:pt x="60" y="122"/>
                  </a:lnTo>
                  <a:lnTo>
                    <a:pt x="54" y="132"/>
                  </a:lnTo>
                  <a:lnTo>
                    <a:pt x="54" y="132"/>
                  </a:lnTo>
                  <a:lnTo>
                    <a:pt x="48" y="142"/>
                  </a:lnTo>
                  <a:lnTo>
                    <a:pt x="48" y="142"/>
                  </a:lnTo>
                  <a:lnTo>
                    <a:pt x="48" y="150"/>
                  </a:lnTo>
                  <a:lnTo>
                    <a:pt x="48" y="150"/>
                  </a:lnTo>
                  <a:lnTo>
                    <a:pt x="50" y="160"/>
                  </a:lnTo>
                  <a:lnTo>
                    <a:pt x="50" y="160"/>
                  </a:lnTo>
                  <a:lnTo>
                    <a:pt x="46" y="172"/>
                  </a:lnTo>
                  <a:lnTo>
                    <a:pt x="46" y="172"/>
                  </a:lnTo>
                  <a:lnTo>
                    <a:pt x="44" y="180"/>
                  </a:lnTo>
                  <a:lnTo>
                    <a:pt x="44" y="180"/>
                  </a:lnTo>
                  <a:lnTo>
                    <a:pt x="44" y="198"/>
                  </a:lnTo>
                  <a:lnTo>
                    <a:pt x="44" y="198"/>
                  </a:lnTo>
                  <a:lnTo>
                    <a:pt x="44" y="208"/>
                  </a:lnTo>
                  <a:lnTo>
                    <a:pt x="46" y="216"/>
                  </a:lnTo>
                  <a:lnTo>
                    <a:pt x="46" y="216"/>
                  </a:lnTo>
                  <a:lnTo>
                    <a:pt x="54" y="226"/>
                  </a:lnTo>
                  <a:lnTo>
                    <a:pt x="54" y="226"/>
                  </a:lnTo>
                  <a:lnTo>
                    <a:pt x="62" y="238"/>
                  </a:lnTo>
                  <a:lnTo>
                    <a:pt x="62" y="238"/>
                  </a:lnTo>
                  <a:lnTo>
                    <a:pt x="68" y="258"/>
                  </a:lnTo>
                  <a:lnTo>
                    <a:pt x="72" y="280"/>
                  </a:lnTo>
                  <a:lnTo>
                    <a:pt x="72" y="280"/>
                  </a:lnTo>
                  <a:lnTo>
                    <a:pt x="74" y="302"/>
                  </a:lnTo>
                  <a:lnTo>
                    <a:pt x="74" y="302"/>
                  </a:lnTo>
                  <a:lnTo>
                    <a:pt x="70" y="336"/>
                  </a:lnTo>
                  <a:lnTo>
                    <a:pt x="70" y="336"/>
                  </a:lnTo>
                  <a:lnTo>
                    <a:pt x="66" y="360"/>
                  </a:lnTo>
                  <a:lnTo>
                    <a:pt x="64" y="380"/>
                  </a:lnTo>
                  <a:lnTo>
                    <a:pt x="64" y="380"/>
                  </a:lnTo>
                  <a:lnTo>
                    <a:pt x="68" y="404"/>
                  </a:lnTo>
                  <a:lnTo>
                    <a:pt x="68" y="404"/>
                  </a:lnTo>
                  <a:lnTo>
                    <a:pt x="70" y="418"/>
                  </a:lnTo>
                  <a:lnTo>
                    <a:pt x="72" y="430"/>
                  </a:lnTo>
                  <a:lnTo>
                    <a:pt x="72" y="430"/>
                  </a:lnTo>
                  <a:lnTo>
                    <a:pt x="70" y="460"/>
                  </a:lnTo>
                  <a:lnTo>
                    <a:pt x="66" y="490"/>
                  </a:lnTo>
                  <a:lnTo>
                    <a:pt x="66" y="490"/>
                  </a:lnTo>
                  <a:lnTo>
                    <a:pt x="62" y="498"/>
                  </a:lnTo>
                  <a:lnTo>
                    <a:pt x="62" y="498"/>
                  </a:lnTo>
                  <a:lnTo>
                    <a:pt x="58" y="506"/>
                  </a:lnTo>
                  <a:lnTo>
                    <a:pt x="58" y="506"/>
                  </a:lnTo>
                  <a:lnTo>
                    <a:pt x="68" y="508"/>
                  </a:lnTo>
                  <a:lnTo>
                    <a:pt x="68" y="508"/>
                  </a:lnTo>
                  <a:lnTo>
                    <a:pt x="68" y="504"/>
                  </a:lnTo>
                  <a:lnTo>
                    <a:pt x="68" y="504"/>
                  </a:lnTo>
                  <a:lnTo>
                    <a:pt x="70" y="496"/>
                  </a:lnTo>
                  <a:lnTo>
                    <a:pt x="72" y="492"/>
                  </a:lnTo>
                  <a:lnTo>
                    <a:pt x="74" y="490"/>
                  </a:lnTo>
                  <a:lnTo>
                    <a:pt x="78" y="490"/>
                  </a:lnTo>
                  <a:lnTo>
                    <a:pt x="78" y="490"/>
                  </a:lnTo>
                  <a:lnTo>
                    <a:pt x="82" y="490"/>
                  </a:lnTo>
                  <a:lnTo>
                    <a:pt x="88" y="494"/>
                  </a:lnTo>
                  <a:lnTo>
                    <a:pt x="96" y="502"/>
                  </a:lnTo>
                  <a:lnTo>
                    <a:pt x="96" y="502"/>
                  </a:lnTo>
                  <a:lnTo>
                    <a:pt x="100" y="504"/>
                  </a:lnTo>
                  <a:lnTo>
                    <a:pt x="100" y="504"/>
                  </a:lnTo>
                  <a:lnTo>
                    <a:pt x="104" y="510"/>
                  </a:lnTo>
                  <a:lnTo>
                    <a:pt x="104" y="518"/>
                  </a:lnTo>
                  <a:lnTo>
                    <a:pt x="104" y="518"/>
                  </a:lnTo>
                  <a:lnTo>
                    <a:pt x="106" y="524"/>
                  </a:lnTo>
                  <a:lnTo>
                    <a:pt x="106" y="524"/>
                  </a:lnTo>
                  <a:lnTo>
                    <a:pt x="112" y="526"/>
                  </a:lnTo>
                  <a:lnTo>
                    <a:pt x="112" y="526"/>
                  </a:lnTo>
                  <a:lnTo>
                    <a:pt x="124" y="528"/>
                  </a:lnTo>
                  <a:lnTo>
                    <a:pt x="128" y="532"/>
                  </a:lnTo>
                  <a:lnTo>
                    <a:pt x="128" y="538"/>
                  </a:lnTo>
                  <a:lnTo>
                    <a:pt x="128" y="538"/>
                  </a:lnTo>
                  <a:lnTo>
                    <a:pt x="126" y="542"/>
                  </a:lnTo>
                  <a:lnTo>
                    <a:pt x="124" y="544"/>
                  </a:lnTo>
                  <a:lnTo>
                    <a:pt x="118" y="546"/>
                  </a:lnTo>
                  <a:lnTo>
                    <a:pt x="112" y="546"/>
                  </a:lnTo>
                  <a:lnTo>
                    <a:pt x="112" y="546"/>
                  </a:lnTo>
                  <a:lnTo>
                    <a:pt x="104" y="546"/>
                  </a:lnTo>
                  <a:lnTo>
                    <a:pt x="104" y="546"/>
                  </a:lnTo>
                  <a:lnTo>
                    <a:pt x="92" y="546"/>
                  </a:lnTo>
                  <a:lnTo>
                    <a:pt x="92" y="546"/>
                  </a:lnTo>
                  <a:lnTo>
                    <a:pt x="82" y="552"/>
                  </a:lnTo>
                  <a:lnTo>
                    <a:pt x="82" y="552"/>
                  </a:lnTo>
                  <a:lnTo>
                    <a:pt x="70" y="560"/>
                  </a:lnTo>
                  <a:lnTo>
                    <a:pt x="64" y="562"/>
                  </a:lnTo>
                  <a:lnTo>
                    <a:pt x="58" y="562"/>
                  </a:lnTo>
                  <a:lnTo>
                    <a:pt x="58" y="562"/>
                  </a:lnTo>
                  <a:lnTo>
                    <a:pt x="56" y="558"/>
                  </a:lnTo>
                  <a:lnTo>
                    <a:pt x="52" y="556"/>
                  </a:lnTo>
                  <a:lnTo>
                    <a:pt x="50" y="546"/>
                  </a:lnTo>
                  <a:lnTo>
                    <a:pt x="50" y="546"/>
                  </a:lnTo>
                  <a:lnTo>
                    <a:pt x="48" y="542"/>
                  </a:lnTo>
                  <a:lnTo>
                    <a:pt x="48" y="542"/>
                  </a:lnTo>
                  <a:lnTo>
                    <a:pt x="46" y="552"/>
                  </a:lnTo>
                  <a:lnTo>
                    <a:pt x="46" y="572"/>
                  </a:lnTo>
                  <a:lnTo>
                    <a:pt x="46" y="574"/>
                  </a:lnTo>
                  <a:lnTo>
                    <a:pt x="46" y="574"/>
                  </a:lnTo>
                  <a:lnTo>
                    <a:pt x="48" y="584"/>
                  </a:lnTo>
                  <a:lnTo>
                    <a:pt x="50" y="590"/>
                  </a:lnTo>
                  <a:lnTo>
                    <a:pt x="50" y="590"/>
                  </a:lnTo>
                  <a:lnTo>
                    <a:pt x="52" y="590"/>
                  </a:lnTo>
                  <a:lnTo>
                    <a:pt x="52" y="590"/>
                  </a:lnTo>
                  <a:lnTo>
                    <a:pt x="58" y="588"/>
                  </a:lnTo>
                  <a:lnTo>
                    <a:pt x="58" y="588"/>
                  </a:lnTo>
                  <a:lnTo>
                    <a:pt x="68" y="590"/>
                  </a:lnTo>
                  <a:lnTo>
                    <a:pt x="80" y="592"/>
                  </a:lnTo>
                  <a:lnTo>
                    <a:pt x="92" y="596"/>
                  </a:lnTo>
                  <a:lnTo>
                    <a:pt x="102" y="602"/>
                  </a:lnTo>
                  <a:lnTo>
                    <a:pt x="102" y="602"/>
                  </a:lnTo>
                  <a:lnTo>
                    <a:pt x="106" y="606"/>
                  </a:lnTo>
                  <a:lnTo>
                    <a:pt x="110" y="614"/>
                  </a:lnTo>
                  <a:lnTo>
                    <a:pt x="112" y="622"/>
                  </a:lnTo>
                  <a:lnTo>
                    <a:pt x="112" y="626"/>
                  </a:lnTo>
                  <a:lnTo>
                    <a:pt x="110" y="628"/>
                  </a:lnTo>
                  <a:lnTo>
                    <a:pt x="110" y="628"/>
                  </a:lnTo>
                  <a:lnTo>
                    <a:pt x="108" y="630"/>
                  </a:lnTo>
                  <a:lnTo>
                    <a:pt x="104" y="632"/>
                  </a:lnTo>
                  <a:lnTo>
                    <a:pt x="104" y="632"/>
                  </a:lnTo>
                  <a:lnTo>
                    <a:pt x="98" y="630"/>
                  </a:lnTo>
                  <a:lnTo>
                    <a:pt x="96" y="630"/>
                  </a:lnTo>
                  <a:lnTo>
                    <a:pt x="96" y="630"/>
                  </a:lnTo>
                  <a:lnTo>
                    <a:pt x="86" y="622"/>
                  </a:lnTo>
                  <a:lnTo>
                    <a:pt x="80" y="620"/>
                  </a:lnTo>
                  <a:lnTo>
                    <a:pt x="80" y="620"/>
                  </a:lnTo>
                  <a:lnTo>
                    <a:pt x="76" y="624"/>
                  </a:lnTo>
                  <a:lnTo>
                    <a:pt x="72" y="632"/>
                  </a:lnTo>
                  <a:lnTo>
                    <a:pt x="72" y="632"/>
                  </a:lnTo>
                  <a:lnTo>
                    <a:pt x="76" y="634"/>
                  </a:lnTo>
                  <a:lnTo>
                    <a:pt x="76" y="634"/>
                  </a:lnTo>
                  <a:lnTo>
                    <a:pt x="84" y="638"/>
                  </a:lnTo>
                  <a:lnTo>
                    <a:pt x="88" y="640"/>
                  </a:lnTo>
                  <a:lnTo>
                    <a:pt x="88" y="644"/>
                  </a:lnTo>
                  <a:lnTo>
                    <a:pt x="88" y="644"/>
                  </a:lnTo>
                  <a:lnTo>
                    <a:pt x="84" y="652"/>
                  </a:lnTo>
                  <a:lnTo>
                    <a:pt x="78" y="658"/>
                  </a:lnTo>
                  <a:lnTo>
                    <a:pt x="78" y="658"/>
                  </a:lnTo>
                  <a:lnTo>
                    <a:pt x="72" y="664"/>
                  </a:lnTo>
                  <a:lnTo>
                    <a:pt x="72" y="666"/>
                  </a:lnTo>
                  <a:lnTo>
                    <a:pt x="72" y="666"/>
                  </a:lnTo>
                  <a:lnTo>
                    <a:pt x="78" y="670"/>
                  </a:lnTo>
                  <a:lnTo>
                    <a:pt x="80" y="670"/>
                  </a:lnTo>
                  <a:lnTo>
                    <a:pt x="80" y="670"/>
                  </a:lnTo>
                  <a:lnTo>
                    <a:pt x="88" y="680"/>
                  </a:lnTo>
                  <a:lnTo>
                    <a:pt x="90" y="688"/>
                  </a:lnTo>
                  <a:lnTo>
                    <a:pt x="90" y="692"/>
                  </a:lnTo>
                  <a:lnTo>
                    <a:pt x="90" y="696"/>
                  </a:lnTo>
                  <a:lnTo>
                    <a:pt x="90" y="696"/>
                  </a:lnTo>
                  <a:lnTo>
                    <a:pt x="86" y="700"/>
                  </a:lnTo>
                  <a:lnTo>
                    <a:pt x="82" y="702"/>
                  </a:lnTo>
                  <a:lnTo>
                    <a:pt x="76" y="704"/>
                  </a:lnTo>
                  <a:lnTo>
                    <a:pt x="68" y="704"/>
                  </a:lnTo>
                  <a:lnTo>
                    <a:pt x="68" y="704"/>
                  </a:lnTo>
                  <a:lnTo>
                    <a:pt x="64" y="704"/>
                  </a:lnTo>
                  <a:lnTo>
                    <a:pt x="60" y="700"/>
                  </a:lnTo>
                  <a:lnTo>
                    <a:pt x="56" y="692"/>
                  </a:lnTo>
                  <a:lnTo>
                    <a:pt x="56" y="692"/>
                  </a:lnTo>
                  <a:lnTo>
                    <a:pt x="54" y="686"/>
                  </a:lnTo>
                  <a:lnTo>
                    <a:pt x="54" y="686"/>
                  </a:lnTo>
                  <a:lnTo>
                    <a:pt x="50" y="688"/>
                  </a:lnTo>
                  <a:lnTo>
                    <a:pt x="50" y="688"/>
                  </a:lnTo>
                  <a:lnTo>
                    <a:pt x="40" y="690"/>
                  </a:lnTo>
                  <a:lnTo>
                    <a:pt x="40" y="690"/>
                  </a:lnTo>
                  <a:lnTo>
                    <a:pt x="36" y="690"/>
                  </a:lnTo>
                  <a:lnTo>
                    <a:pt x="34" y="688"/>
                  </a:lnTo>
                  <a:lnTo>
                    <a:pt x="34" y="688"/>
                  </a:lnTo>
                  <a:lnTo>
                    <a:pt x="30" y="682"/>
                  </a:lnTo>
                  <a:lnTo>
                    <a:pt x="30" y="676"/>
                  </a:lnTo>
                  <a:lnTo>
                    <a:pt x="36" y="660"/>
                  </a:lnTo>
                  <a:lnTo>
                    <a:pt x="36" y="660"/>
                  </a:lnTo>
                  <a:lnTo>
                    <a:pt x="38" y="652"/>
                  </a:lnTo>
                  <a:lnTo>
                    <a:pt x="40" y="646"/>
                  </a:lnTo>
                  <a:lnTo>
                    <a:pt x="40" y="646"/>
                  </a:lnTo>
                  <a:lnTo>
                    <a:pt x="38" y="636"/>
                  </a:lnTo>
                  <a:lnTo>
                    <a:pt x="36" y="630"/>
                  </a:lnTo>
                  <a:lnTo>
                    <a:pt x="36" y="630"/>
                  </a:lnTo>
                  <a:lnTo>
                    <a:pt x="32" y="632"/>
                  </a:lnTo>
                  <a:lnTo>
                    <a:pt x="28" y="636"/>
                  </a:lnTo>
                  <a:lnTo>
                    <a:pt x="20" y="648"/>
                  </a:lnTo>
                  <a:lnTo>
                    <a:pt x="20" y="648"/>
                  </a:lnTo>
                  <a:lnTo>
                    <a:pt x="14" y="668"/>
                  </a:lnTo>
                  <a:lnTo>
                    <a:pt x="10" y="690"/>
                  </a:lnTo>
                  <a:lnTo>
                    <a:pt x="12" y="710"/>
                  </a:lnTo>
                  <a:lnTo>
                    <a:pt x="14" y="716"/>
                  </a:lnTo>
                  <a:lnTo>
                    <a:pt x="16" y="722"/>
                  </a:lnTo>
                  <a:lnTo>
                    <a:pt x="16" y="722"/>
                  </a:lnTo>
                  <a:lnTo>
                    <a:pt x="22" y="720"/>
                  </a:lnTo>
                  <a:lnTo>
                    <a:pt x="22" y="720"/>
                  </a:lnTo>
                  <a:lnTo>
                    <a:pt x="32" y="718"/>
                  </a:lnTo>
                  <a:lnTo>
                    <a:pt x="38" y="718"/>
                  </a:lnTo>
                  <a:lnTo>
                    <a:pt x="38" y="718"/>
                  </a:lnTo>
                  <a:lnTo>
                    <a:pt x="44" y="724"/>
                  </a:lnTo>
                  <a:lnTo>
                    <a:pt x="48" y="732"/>
                  </a:lnTo>
                  <a:lnTo>
                    <a:pt x="48" y="732"/>
                  </a:lnTo>
                  <a:lnTo>
                    <a:pt x="52" y="738"/>
                  </a:lnTo>
                  <a:lnTo>
                    <a:pt x="52" y="738"/>
                  </a:lnTo>
                  <a:lnTo>
                    <a:pt x="54" y="738"/>
                  </a:lnTo>
                  <a:lnTo>
                    <a:pt x="54" y="738"/>
                  </a:lnTo>
                  <a:lnTo>
                    <a:pt x="62" y="738"/>
                  </a:lnTo>
                  <a:lnTo>
                    <a:pt x="70" y="734"/>
                  </a:lnTo>
                  <a:lnTo>
                    <a:pt x="70" y="734"/>
                  </a:lnTo>
                  <a:lnTo>
                    <a:pt x="82" y="730"/>
                  </a:lnTo>
                  <a:lnTo>
                    <a:pt x="90" y="728"/>
                  </a:lnTo>
                  <a:lnTo>
                    <a:pt x="94" y="730"/>
                  </a:lnTo>
                  <a:lnTo>
                    <a:pt x="94" y="730"/>
                  </a:lnTo>
                  <a:lnTo>
                    <a:pt x="98" y="732"/>
                  </a:lnTo>
                  <a:lnTo>
                    <a:pt x="102" y="738"/>
                  </a:lnTo>
                  <a:lnTo>
                    <a:pt x="108" y="748"/>
                  </a:lnTo>
                  <a:lnTo>
                    <a:pt x="124" y="752"/>
                  </a:lnTo>
                  <a:lnTo>
                    <a:pt x="130" y="754"/>
                  </a:lnTo>
                  <a:lnTo>
                    <a:pt x="140" y="760"/>
                  </a:lnTo>
                  <a:lnTo>
                    <a:pt x="148" y="762"/>
                  </a:lnTo>
                  <a:lnTo>
                    <a:pt x="154" y="782"/>
                  </a:lnTo>
                  <a:lnTo>
                    <a:pt x="170" y="798"/>
                  </a:lnTo>
                  <a:lnTo>
                    <a:pt x="188" y="796"/>
                  </a:lnTo>
                  <a:lnTo>
                    <a:pt x="206" y="804"/>
                  </a:lnTo>
                  <a:lnTo>
                    <a:pt x="218" y="824"/>
                  </a:lnTo>
                  <a:lnTo>
                    <a:pt x="238" y="842"/>
                  </a:lnTo>
                  <a:lnTo>
                    <a:pt x="248" y="886"/>
                  </a:lnTo>
                  <a:lnTo>
                    <a:pt x="238" y="984"/>
                  </a:lnTo>
                  <a:lnTo>
                    <a:pt x="244" y="992"/>
                  </a:lnTo>
                  <a:lnTo>
                    <a:pt x="272" y="1004"/>
                  </a:lnTo>
                  <a:lnTo>
                    <a:pt x="292" y="1018"/>
                  </a:lnTo>
                  <a:lnTo>
                    <a:pt x="302" y="1020"/>
                  </a:lnTo>
                  <a:lnTo>
                    <a:pt x="322" y="1032"/>
                  </a:lnTo>
                  <a:lnTo>
                    <a:pt x="340" y="1034"/>
                  </a:lnTo>
                  <a:lnTo>
                    <a:pt x="378" y="1030"/>
                  </a:lnTo>
                  <a:lnTo>
                    <a:pt x="396" y="1028"/>
                  </a:lnTo>
                  <a:lnTo>
                    <a:pt x="418" y="1016"/>
                  </a:lnTo>
                  <a:lnTo>
                    <a:pt x="440" y="1016"/>
                  </a:lnTo>
                  <a:lnTo>
                    <a:pt x="458" y="1024"/>
                  </a:lnTo>
                  <a:lnTo>
                    <a:pt x="492" y="1026"/>
                  </a:lnTo>
                  <a:lnTo>
                    <a:pt x="512" y="1036"/>
                  </a:lnTo>
                  <a:lnTo>
                    <a:pt x="534" y="1042"/>
                  </a:lnTo>
                  <a:lnTo>
                    <a:pt x="556" y="1058"/>
                  </a:lnTo>
                  <a:lnTo>
                    <a:pt x="558" y="1074"/>
                  </a:lnTo>
                  <a:lnTo>
                    <a:pt x="594" y="1072"/>
                  </a:lnTo>
                  <a:lnTo>
                    <a:pt x="612" y="1080"/>
                  </a:lnTo>
                  <a:lnTo>
                    <a:pt x="612" y="1080"/>
                  </a:lnTo>
                  <a:lnTo>
                    <a:pt x="648" y="1070"/>
                  </a:lnTo>
                  <a:lnTo>
                    <a:pt x="660" y="1068"/>
                  </a:lnTo>
                  <a:lnTo>
                    <a:pt x="672" y="1066"/>
                  </a:lnTo>
                  <a:lnTo>
                    <a:pt x="672" y="1066"/>
                  </a:lnTo>
                  <a:lnTo>
                    <a:pt x="684" y="1068"/>
                  </a:lnTo>
                  <a:lnTo>
                    <a:pt x="694" y="1072"/>
                  </a:lnTo>
                  <a:lnTo>
                    <a:pt x="700" y="1076"/>
                  </a:lnTo>
                  <a:lnTo>
                    <a:pt x="706" y="1082"/>
                  </a:lnTo>
                  <a:lnTo>
                    <a:pt x="706" y="1082"/>
                  </a:lnTo>
                  <a:lnTo>
                    <a:pt x="710" y="1086"/>
                  </a:lnTo>
                  <a:lnTo>
                    <a:pt x="714" y="1090"/>
                  </a:lnTo>
                  <a:lnTo>
                    <a:pt x="722" y="1092"/>
                  </a:lnTo>
                  <a:lnTo>
                    <a:pt x="732" y="1092"/>
                  </a:lnTo>
                  <a:lnTo>
                    <a:pt x="732" y="1092"/>
                  </a:lnTo>
                  <a:lnTo>
                    <a:pt x="752" y="1090"/>
                  </a:lnTo>
                  <a:lnTo>
                    <a:pt x="788" y="1082"/>
                  </a:lnTo>
                  <a:lnTo>
                    <a:pt x="828" y="1078"/>
                  </a:lnTo>
                  <a:lnTo>
                    <a:pt x="890" y="1080"/>
                  </a:lnTo>
                  <a:lnTo>
                    <a:pt x="910" y="1068"/>
                  </a:lnTo>
                  <a:lnTo>
                    <a:pt x="926" y="1074"/>
                  </a:lnTo>
                  <a:lnTo>
                    <a:pt x="972" y="1076"/>
                  </a:lnTo>
                  <a:lnTo>
                    <a:pt x="992" y="1084"/>
                  </a:lnTo>
                  <a:lnTo>
                    <a:pt x="1010" y="1086"/>
                  </a:lnTo>
                  <a:lnTo>
                    <a:pt x="1032" y="10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 name="Oval 11"/>
          <p:cNvSpPr/>
          <p:nvPr/>
        </p:nvSpPr>
        <p:spPr>
          <a:xfrm>
            <a:off x="3418641" y="3004146"/>
            <a:ext cx="2595164" cy="558772"/>
          </a:xfrm>
          <a:prstGeom prst="ellipse">
            <a:avLst/>
          </a:prstGeom>
          <a:gradFill flip="none" rotWithShape="1">
            <a:gsLst>
              <a:gs pos="100000">
                <a:schemeClr val="bg1">
                  <a:lumMod val="85000"/>
                  <a:alpha val="0"/>
                </a:schemeClr>
              </a:gs>
              <a:gs pos="0">
                <a:schemeClr val="tx1">
                  <a:alpha val="2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p:nvSpPr>
        <p:spPr bwMode="auto">
          <a:xfrm>
            <a:off x="2915816" y="2538214"/>
            <a:ext cx="1183341" cy="11198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15" name="Rectangle 14"/>
          <p:cNvSpPr/>
          <p:nvPr/>
        </p:nvSpPr>
        <p:spPr bwMode="auto">
          <a:xfrm rot="2069858">
            <a:off x="5022232" y="3374527"/>
            <a:ext cx="909657" cy="90142"/>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3071045"/>
            <a:ext cx="648072" cy="640790"/>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528702"/>
            <a:ext cx="648072" cy="640790"/>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527" y="2826005"/>
            <a:ext cx="745288" cy="736913"/>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507" y="1862454"/>
            <a:ext cx="401298" cy="396789"/>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312" y="2192741"/>
            <a:ext cx="560687" cy="554387"/>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29" name="Round Same Side Corner Rectangle 28"/>
          <p:cNvSpPr/>
          <p:nvPr/>
        </p:nvSpPr>
        <p:spPr bwMode="auto">
          <a:xfrm>
            <a:off x="7007255" y="583538"/>
            <a:ext cx="1779112" cy="181166"/>
          </a:xfrm>
          <a:prstGeom prst="round2SameRect">
            <a:avLst/>
          </a:prstGeom>
          <a:gradFill flip="none" rotWithShape="1">
            <a:gsLst>
              <a:gs pos="0">
                <a:schemeClr val="accent6">
                  <a:tint val="66000"/>
                  <a:satMod val="160000"/>
                </a:schemeClr>
              </a:gs>
              <a:gs pos="78000">
                <a:schemeClr val="accent6">
                  <a:tint val="44500"/>
                  <a:satMod val="160000"/>
                </a:schemeClr>
              </a:gs>
              <a:gs pos="100000">
                <a:schemeClr val="accent6">
                  <a:tint val="23500"/>
                  <a:satMod val="160000"/>
                </a:schemeClr>
              </a:gs>
            </a:gsLst>
            <a:lin ang="162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8733" y="194662"/>
            <a:ext cx="636156" cy="498034"/>
          </a:xfrm>
          <a:prstGeom prst="rect">
            <a:avLst/>
          </a:prstGeom>
          <a:effectLst>
            <a:glow rad="63500">
              <a:schemeClr val="bg1">
                <a:alpha val="40000"/>
              </a:schemeClr>
            </a:glow>
            <a:reflection blurRad="6350" stA="52000" endA="300" endPos="35000" dir="5400000" sy="-100000" algn="bl" rotWithShape="0"/>
          </a:effectLst>
        </p:spPr>
      </p:pic>
      <p:sp>
        <p:nvSpPr>
          <p:cNvPr id="31" name="Rectangle 3"/>
          <p:cNvSpPr txBox="1">
            <a:spLocks noChangeArrowheads="1"/>
          </p:cNvSpPr>
          <p:nvPr/>
        </p:nvSpPr>
        <p:spPr>
          <a:xfrm>
            <a:off x="7007255" y="828177"/>
            <a:ext cx="1779112" cy="296567"/>
          </a:xfrm>
          <a:prstGeom prst="rect">
            <a:avLst/>
          </a:prstGeom>
        </p:spPr>
        <p:txBody>
          <a:bodyPr/>
          <a:lstStyle>
            <a:lvl1pPr marL="0" indent="0" algn="l" rtl="0" eaLnBrk="0" fontAlgn="base" hangingPunct="0">
              <a:spcBef>
                <a:spcPct val="35000"/>
              </a:spcBef>
              <a:spcAft>
                <a:spcPct val="0"/>
              </a:spcAft>
              <a:buClrTx/>
              <a:buSzPct val="100000"/>
              <a:buFont typeface="Arial" pitchFamily="34" charset="0"/>
              <a:buNone/>
              <a:defRPr sz="2200" b="0">
                <a:solidFill>
                  <a:schemeClr val="tx1">
                    <a:lumMod val="85000"/>
                    <a:lumOff val="15000"/>
                  </a:schemeClr>
                </a:solidFill>
                <a:latin typeface="+mn-lt"/>
                <a:ea typeface="+mn-ea"/>
                <a:cs typeface="+mn-cs"/>
              </a:defRPr>
            </a:lvl1pPr>
            <a:lvl2pPr marL="285750" indent="-285750" algn="l" rtl="0" eaLnBrk="0" fontAlgn="base" hangingPunct="0">
              <a:spcBef>
                <a:spcPct val="35000"/>
              </a:spcBef>
              <a:spcAft>
                <a:spcPct val="0"/>
              </a:spcAft>
              <a:buClrTx/>
              <a:buSzPct val="100000"/>
              <a:buFont typeface="Wingdings 3" pitchFamily="18" charset="2"/>
              <a:buChar char=""/>
              <a:defRPr sz="2200">
                <a:solidFill>
                  <a:schemeClr val="tx1">
                    <a:lumMod val="85000"/>
                    <a:lumOff val="15000"/>
                  </a:schemeClr>
                </a:solidFill>
                <a:latin typeface="+mn-lt"/>
                <a:cs typeface="+mn-cs"/>
              </a:defRPr>
            </a:lvl2pPr>
            <a:lvl3pPr marL="509588" indent="-231775" algn="l" rtl="0" eaLnBrk="0" fontAlgn="base" hangingPunct="0">
              <a:spcBef>
                <a:spcPct val="35000"/>
              </a:spcBef>
              <a:spcAft>
                <a:spcPct val="0"/>
              </a:spcAft>
              <a:buClrTx/>
              <a:buSzPct val="100000"/>
              <a:buFont typeface="Wingdings 3" pitchFamily="18" charset="2"/>
              <a:buChar char=""/>
              <a:defRPr sz="2000">
                <a:solidFill>
                  <a:schemeClr val="tx1">
                    <a:lumMod val="85000"/>
                    <a:lumOff val="15000"/>
                  </a:schemeClr>
                </a:solidFill>
                <a:latin typeface="+mn-lt"/>
                <a:cs typeface="+mn-cs"/>
              </a:defRPr>
            </a:lvl3pPr>
            <a:lvl4pPr marL="741363"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4pPr>
            <a:lvl5pPr marL="974725" indent="-228600" algn="l" rtl="0" eaLnBrk="0" fontAlgn="base" hangingPunct="0">
              <a:spcBef>
                <a:spcPct val="35000"/>
              </a:spcBef>
              <a:spcAft>
                <a:spcPct val="0"/>
              </a:spcAft>
              <a:buClrTx/>
              <a:buSzPct val="100000"/>
              <a:buFont typeface="Wingdings 3" pitchFamily="18" charset="2"/>
              <a:buChar char=""/>
              <a:defRPr sz="1800">
                <a:solidFill>
                  <a:schemeClr val="tx1">
                    <a:lumMod val="85000"/>
                    <a:lumOff val="15000"/>
                  </a:schemeClr>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lgn="ctr"/>
            <a:r>
              <a:rPr lang="en-US" sz="1400" b="1" dirty="0">
                <a:solidFill>
                  <a:srgbClr val="FFFFFF"/>
                </a:solidFill>
                <a:latin typeface="Calibri" pitchFamily="34" charset="0"/>
                <a:cs typeface="Calibri" pitchFamily="34" charset="0"/>
              </a:rPr>
              <a:t>Fulfillment Networks</a:t>
            </a:r>
          </a:p>
        </p:txBody>
      </p:sp>
      <p:sp>
        <p:nvSpPr>
          <p:cNvPr id="34" name="Rectangle 33"/>
          <p:cNvSpPr/>
          <p:nvPr/>
        </p:nvSpPr>
        <p:spPr bwMode="auto">
          <a:xfrm rot="8253191">
            <a:off x="3665568" y="3475835"/>
            <a:ext cx="1183341" cy="11198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35" name="Rectangle 34"/>
          <p:cNvSpPr/>
          <p:nvPr/>
        </p:nvSpPr>
        <p:spPr bwMode="auto">
          <a:xfrm rot="13325378">
            <a:off x="2584727" y="3114719"/>
            <a:ext cx="1183341" cy="11198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2253419"/>
            <a:ext cx="576064" cy="569591"/>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8567" y="3201340"/>
            <a:ext cx="801009" cy="792008"/>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012" y="2007975"/>
            <a:ext cx="745288" cy="736913"/>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39" name="Rectangle 38"/>
          <p:cNvSpPr/>
          <p:nvPr/>
        </p:nvSpPr>
        <p:spPr bwMode="auto">
          <a:xfrm rot="4226998">
            <a:off x="6364652" y="3812511"/>
            <a:ext cx="1285207" cy="108471"/>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16" name="Rounded Rectangle 15"/>
          <p:cNvSpPr/>
          <p:nvPr/>
        </p:nvSpPr>
        <p:spPr bwMode="auto">
          <a:xfrm>
            <a:off x="4099157" y="2060849"/>
            <a:ext cx="1264931" cy="1343436"/>
          </a:xfrm>
          <a:prstGeom prst="roundRect">
            <a:avLst>
              <a:gd name="adj" fmla="val 10515"/>
            </a:avLst>
          </a:prstGeom>
          <a:gradFill flip="none" rotWithShape="1">
            <a:gsLst>
              <a:gs pos="0">
                <a:srgbClr val="000099">
                  <a:shade val="30000"/>
                  <a:satMod val="115000"/>
                </a:srgbClr>
              </a:gs>
              <a:gs pos="65000">
                <a:schemeClr val="bg1">
                  <a:alpha val="63000"/>
                </a:schemeClr>
              </a:gs>
              <a:gs pos="100000">
                <a:schemeClr val="bg1">
                  <a:alpha val="0"/>
                </a:schemeClr>
              </a:gs>
            </a:gsLst>
            <a:lin ang="5400000" scaled="1"/>
            <a:tileRect/>
          </a:gradFill>
          <a:ln w="571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724" y="2210725"/>
            <a:ext cx="1084998" cy="1072807"/>
          </a:xfrm>
          <a:prstGeom prst="rect">
            <a:avLst/>
          </a:prstGeom>
          <a:effectLst>
            <a:outerShdw blurRad="50800" dist="38100" algn="l" rotWithShape="0">
              <a:prstClr val="black">
                <a:alpha val="40000"/>
              </a:prstClr>
            </a:outerShdw>
            <a:reflection blurRad="6350" stA="52000" endA="300" endPos="35000" dir="5400000" sy="-100000" algn="bl" rotWithShape="0"/>
          </a:effectLst>
        </p:spPr>
      </p:pic>
      <p:sp>
        <p:nvSpPr>
          <p:cNvPr id="40" name="Rectangle 39"/>
          <p:cNvSpPr/>
          <p:nvPr/>
        </p:nvSpPr>
        <p:spPr bwMode="auto">
          <a:xfrm rot="2069858">
            <a:off x="5078014" y="3838110"/>
            <a:ext cx="2080314" cy="112432"/>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656" y="3920602"/>
            <a:ext cx="827516" cy="818218"/>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sp>
        <p:nvSpPr>
          <p:cNvPr id="41" name="Rectangle 40"/>
          <p:cNvSpPr/>
          <p:nvPr/>
        </p:nvSpPr>
        <p:spPr bwMode="auto">
          <a:xfrm rot="19274655">
            <a:off x="5782314" y="3227543"/>
            <a:ext cx="1183341" cy="111980"/>
          </a:xfrm>
          <a:prstGeom prst="rect">
            <a:avLst/>
          </a:prstGeom>
          <a:gradFill flip="none" rotWithShape="1">
            <a:gsLst>
              <a:gs pos="40000">
                <a:srgbClr val="8C64BC"/>
              </a:gs>
              <a:gs pos="82000">
                <a:srgbClr val="7030A0">
                  <a:tint val="44500"/>
                  <a:satMod val="160000"/>
                </a:srgbClr>
              </a:gs>
              <a:gs pos="100000">
                <a:srgbClr val="7030A0">
                  <a:tint val="23500"/>
                  <a:satMod val="160000"/>
                </a:srgbClr>
              </a:gs>
            </a:gsLst>
            <a:lin ang="5400000" scaled="1"/>
            <a:tileRect/>
          </a:gradFill>
          <a:ln w="76200" cap="flat" cmpd="sng" algn="ctr">
            <a:noFill/>
            <a:prstDash val="solid"/>
            <a:round/>
            <a:headEnd type="none" w="med" len="med"/>
            <a:tailEnd type="triangle" w="med" len="med"/>
          </a:ln>
          <a:effectLst>
            <a:reflection blurRad="6350" stA="52000" endA="300" endPos="35000" dir="5400000" sy="-100000" algn="bl" rotWithShape="0"/>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9768" y="3427039"/>
            <a:ext cx="826447" cy="817161"/>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217" y="2848024"/>
            <a:ext cx="723018" cy="714894"/>
          </a:xfrm>
          <a:prstGeom prst="rect">
            <a:avLst/>
          </a:prstGeom>
          <a:effectLst>
            <a:outerShdw blurRad="50800" dist="38100" dir="10800000" algn="r" rotWithShape="0">
              <a:prstClr val="black">
                <a:alpha val="40000"/>
              </a:prstClr>
            </a:outerShdw>
            <a:reflection blurRad="6350" stA="52000" endA="300" endPos="35000" dir="5400000" sy="-100000" algn="bl" rotWithShape="0"/>
          </a:effectLst>
        </p:spPr>
      </p:pic>
      <p:grpSp>
        <p:nvGrpSpPr>
          <p:cNvPr id="42" name="Group 41"/>
          <p:cNvGrpSpPr/>
          <p:nvPr/>
        </p:nvGrpSpPr>
        <p:grpSpPr>
          <a:xfrm>
            <a:off x="867410" y="4130751"/>
            <a:ext cx="2650646" cy="608069"/>
            <a:chOff x="611560" y="1083303"/>
            <a:chExt cx="2650646" cy="608069"/>
          </a:xfrm>
        </p:grpSpPr>
        <p:sp>
          <p:nvSpPr>
            <p:cNvPr id="45" name="Isosceles Triangle 44"/>
            <p:cNvSpPr/>
            <p:nvPr/>
          </p:nvSpPr>
          <p:spPr bwMode="auto">
            <a:xfrm rot="3093351">
              <a:off x="2778482" y="997498"/>
              <a:ext cx="397919" cy="569529"/>
            </a:xfrm>
            <a:prstGeom prst="triangle">
              <a:avLst>
                <a:gd name="adj" fmla="val 0"/>
              </a:avLst>
            </a:prstGeom>
            <a:solidFill>
              <a:srgbClr val="0070C0"/>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43" name="Rounded Rectangle 42"/>
            <p:cNvSpPr/>
            <p:nvPr/>
          </p:nvSpPr>
          <p:spPr bwMode="auto">
            <a:xfrm>
              <a:off x="611560" y="1196752"/>
              <a:ext cx="2304256" cy="49462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dirty="0">
                  <a:solidFill>
                    <a:srgbClr val="FFFFFF"/>
                  </a:solidFill>
                  <a:latin typeface="Calibri" pitchFamily="34" charset="0"/>
                  <a:cs typeface="Calibri" pitchFamily="34" charset="0"/>
                </a:rPr>
                <a:t>Walk In and Return</a:t>
              </a:r>
            </a:p>
          </p:txBody>
        </p:sp>
      </p:grpSp>
      <p:grpSp>
        <p:nvGrpSpPr>
          <p:cNvPr id="46" name="Group 45"/>
          <p:cNvGrpSpPr/>
          <p:nvPr/>
        </p:nvGrpSpPr>
        <p:grpSpPr>
          <a:xfrm>
            <a:off x="4128677" y="4337458"/>
            <a:ext cx="2898775" cy="837502"/>
            <a:chOff x="611560" y="853870"/>
            <a:chExt cx="2898775" cy="837502"/>
          </a:xfrm>
        </p:grpSpPr>
        <p:sp>
          <p:nvSpPr>
            <p:cNvPr id="47" name="Isosceles Triangle 46"/>
            <p:cNvSpPr/>
            <p:nvPr/>
          </p:nvSpPr>
          <p:spPr bwMode="auto">
            <a:xfrm rot="3093351">
              <a:off x="2795204" y="536658"/>
              <a:ext cx="397919" cy="1032343"/>
            </a:xfrm>
            <a:prstGeom prst="triangle">
              <a:avLst>
                <a:gd name="adj" fmla="val 0"/>
              </a:avLst>
            </a:prstGeom>
            <a:solidFill>
              <a:srgbClr val="0070C0"/>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48" name="Rounded Rectangle 47"/>
            <p:cNvSpPr/>
            <p:nvPr/>
          </p:nvSpPr>
          <p:spPr bwMode="auto">
            <a:xfrm>
              <a:off x="611560" y="1196752"/>
              <a:ext cx="2304256" cy="49462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dirty="0">
                  <a:solidFill>
                    <a:srgbClr val="FFFFFF"/>
                  </a:solidFill>
                  <a:latin typeface="Calibri" pitchFamily="34" charset="0"/>
                  <a:cs typeface="Calibri" pitchFamily="34" charset="0"/>
                </a:rPr>
                <a:t>Direct Requesting</a:t>
              </a:r>
            </a:p>
          </p:txBody>
        </p:sp>
      </p:grpSp>
    </p:spTree>
    <p:extLst>
      <p:ext uri="{BB962C8B-B14F-4D97-AF65-F5344CB8AC3E}">
        <p14:creationId xmlns:p14="http://schemas.microsoft.com/office/powerpoint/2010/main" val="3704610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Cataloging Network: Searching</a:t>
            </a:r>
          </a:p>
        </p:txBody>
      </p:sp>
      <p:pic>
        <p:nvPicPr>
          <p:cNvPr id="4" name="Picture 3"/>
          <p:cNvPicPr/>
          <p:nvPr/>
        </p:nvPicPr>
        <p:blipFill rotWithShape="1">
          <a:blip r:embed="rId2"/>
          <a:srcRect b="32578"/>
          <a:stretch/>
        </p:blipFill>
        <p:spPr>
          <a:xfrm>
            <a:off x="827584" y="878067"/>
            <a:ext cx="6919664" cy="5701410"/>
          </a:xfrm>
          <a:prstGeom prst="rect">
            <a:avLst/>
          </a:prstGeom>
          <a:ln>
            <a:solidFill>
              <a:schemeClr val="bg1">
                <a:lumMod val="50000"/>
              </a:schemeClr>
            </a:solidFill>
          </a:ln>
        </p:spPr>
      </p:pic>
      <p:sp>
        <p:nvSpPr>
          <p:cNvPr id="5" name="Rectangle 4"/>
          <p:cNvSpPr/>
          <p:nvPr/>
        </p:nvSpPr>
        <p:spPr bwMode="auto">
          <a:xfrm>
            <a:off x="0" y="801450"/>
            <a:ext cx="9144000" cy="5789850"/>
          </a:xfrm>
          <a:prstGeom prst="rect">
            <a:avLst/>
          </a:prstGeom>
          <a:solidFill>
            <a:srgbClr val="606060">
              <a:alpha val="58039"/>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Isosceles Triangle 4"/>
          <p:cNvSpPr/>
          <p:nvPr/>
        </p:nvSpPr>
        <p:spPr bwMode="auto">
          <a:xfrm>
            <a:off x="2116058" y="1711102"/>
            <a:ext cx="1370474" cy="274842"/>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12566 w 4732204"/>
              <a:gd name="connsiteY0" fmla="*/ 656443 h 1007213"/>
              <a:gd name="connsiteX1" fmla="*/ 4732204 w 4732204"/>
              <a:gd name="connsiteY1" fmla="*/ 0 h 1007213"/>
              <a:gd name="connsiteX2" fmla="*/ 0 w 4732204"/>
              <a:gd name="connsiteY2" fmla="*/ 1007213 h 1007213"/>
              <a:gd name="connsiteX3" fmla="*/ 12566 w 4732204"/>
              <a:gd name="connsiteY3" fmla="*/ 656443 h 1007213"/>
              <a:gd name="connsiteX0" fmla="*/ 12566 w 2245633"/>
              <a:gd name="connsiteY0" fmla="*/ 0 h 350770"/>
              <a:gd name="connsiteX1" fmla="*/ 2245633 w 2245633"/>
              <a:gd name="connsiteY1" fmla="*/ 336759 h 350770"/>
              <a:gd name="connsiteX2" fmla="*/ 0 w 2245633"/>
              <a:gd name="connsiteY2" fmla="*/ 350770 h 350770"/>
              <a:gd name="connsiteX3" fmla="*/ 12566 w 2245633"/>
              <a:gd name="connsiteY3" fmla="*/ 0 h 350770"/>
            </a:gdLst>
            <a:ahLst/>
            <a:cxnLst>
              <a:cxn ang="0">
                <a:pos x="connsiteX0" y="connsiteY0"/>
              </a:cxn>
              <a:cxn ang="0">
                <a:pos x="connsiteX1" y="connsiteY1"/>
              </a:cxn>
              <a:cxn ang="0">
                <a:pos x="connsiteX2" y="connsiteY2"/>
              </a:cxn>
              <a:cxn ang="0">
                <a:pos x="connsiteX3" y="connsiteY3"/>
              </a:cxn>
            </a:cxnLst>
            <a:rect l="l" t="t" r="r" b="b"/>
            <a:pathLst>
              <a:path w="2245633" h="350770">
                <a:moveTo>
                  <a:pt x="12566" y="0"/>
                </a:moveTo>
                <a:lnTo>
                  <a:pt x="2245633" y="336759"/>
                </a:lnTo>
                <a:lnTo>
                  <a:pt x="0" y="350770"/>
                </a:lnTo>
                <a:lnTo>
                  <a:pt x="12566"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p:cNvPicPr/>
          <p:nvPr/>
        </p:nvPicPr>
        <p:blipFill rotWithShape="1">
          <a:blip r:embed="rId2"/>
          <a:srcRect l="1318" t="8298" r="69928" b="89893"/>
          <a:stretch/>
        </p:blipFill>
        <p:spPr>
          <a:xfrm>
            <a:off x="2116058" y="1988840"/>
            <a:ext cx="4387256" cy="337253"/>
          </a:xfrm>
          <a:prstGeom prst="rect">
            <a:avLst/>
          </a:prstGeom>
          <a:ln w="57150">
            <a:solidFill>
              <a:schemeClr val="bg1"/>
            </a:solidFill>
          </a:ln>
          <a:effectLst>
            <a:outerShdw blurRad="50800" dist="38100" dir="8100000" algn="tr" rotWithShape="0">
              <a:prstClr val="black">
                <a:alpha val="40000"/>
              </a:prstClr>
            </a:outerShdw>
          </a:effectLst>
        </p:spPr>
      </p:pic>
      <p:sp>
        <p:nvSpPr>
          <p:cNvPr id="9" name="Isosceles Triangle 4"/>
          <p:cNvSpPr/>
          <p:nvPr/>
        </p:nvSpPr>
        <p:spPr bwMode="auto">
          <a:xfrm>
            <a:off x="2339752" y="5157192"/>
            <a:ext cx="1370474" cy="274842"/>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12566 w 4732204"/>
              <a:gd name="connsiteY0" fmla="*/ 656443 h 1007213"/>
              <a:gd name="connsiteX1" fmla="*/ 4732204 w 4732204"/>
              <a:gd name="connsiteY1" fmla="*/ 0 h 1007213"/>
              <a:gd name="connsiteX2" fmla="*/ 0 w 4732204"/>
              <a:gd name="connsiteY2" fmla="*/ 1007213 h 1007213"/>
              <a:gd name="connsiteX3" fmla="*/ 12566 w 4732204"/>
              <a:gd name="connsiteY3" fmla="*/ 656443 h 1007213"/>
              <a:gd name="connsiteX0" fmla="*/ 12566 w 2245633"/>
              <a:gd name="connsiteY0" fmla="*/ 0 h 350770"/>
              <a:gd name="connsiteX1" fmla="*/ 2245633 w 2245633"/>
              <a:gd name="connsiteY1" fmla="*/ 336759 h 350770"/>
              <a:gd name="connsiteX2" fmla="*/ 0 w 2245633"/>
              <a:gd name="connsiteY2" fmla="*/ 350770 h 350770"/>
              <a:gd name="connsiteX3" fmla="*/ 12566 w 2245633"/>
              <a:gd name="connsiteY3" fmla="*/ 0 h 350770"/>
            </a:gdLst>
            <a:ahLst/>
            <a:cxnLst>
              <a:cxn ang="0">
                <a:pos x="connsiteX0" y="connsiteY0"/>
              </a:cxn>
              <a:cxn ang="0">
                <a:pos x="connsiteX1" y="connsiteY1"/>
              </a:cxn>
              <a:cxn ang="0">
                <a:pos x="connsiteX2" y="connsiteY2"/>
              </a:cxn>
              <a:cxn ang="0">
                <a:pos x="connsiteX3" y="connsiteY3"/>
              </a:cxn>
            </a:cxnLst>
            <a:rect l="l" t="t" r="r" b="b"/>
            <a:pathLst>
              <a:path w="2245633" h="350770">
                <a:moveTo>
                  <a:pt x="12566" y="0"/>
                </a:moveTo>
                <a:lnTo>
                  <a:pt x="2245633" y="336759"/>
                </a:lnTo>
                <a:lnTo>
                  <a:pt x="0" y="350770"/>
                </a:lnTo>
                <a:lnTo>
                  <a:pt x="12566"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p:cNvPicPr/>
          <p:nvPr/>
        </p:nvPicPr>
        <p:blipFill rotWithShape="1">
          <a:blip r:embed="rId2"/>
          <a:srcRect l="19419" t="49235" r="69317" b="49385"/>
          <a:stretch/>
        </p:blipFill>
        <p:spPr>
          <a:xfrm>
            <a:off x="2328708" y="5410506"/>
            <a:ext cx="2264646" cy="339200"/>
          </a:xfrm>
          <a:prstGeom prst="roundRect">
            <a:avLst/>
          </a:prstGeom>
          <a:ln>
            <a:solidFill>
              <a:schemeClr val="bg1">
                <a:lumMod val="50000"/>
              </a:schemeClr>
            </a:solidFill>
          </a:ln>
        </p:spPr>
      </p:pic>
      <p:sp>
        <p:nvSpPr>
          <p:cNvPr id="12" name="Isosceles Triangle 4"/>
          <p:cNvSpPr/>
          <p:nvPr/>
        </p:nvSpPr>
        <p:spPr bwMode="auto">
          <a:xfrm>
            <a:off x="2775794" y="2924944"/>
            <a:ext cx="1370474" cy="274842"/>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12566 w 4732204"/>
              <a:gd name="connsiteY0" fmla="*/ 656443 h 1007213"/>
              <a:gd name="connsiteX1" fmla="*/ 4732204 w 4732204"/>
              <a:gd name="connsiteY1" fmla="*/ 0 h 1007213"/>
              <a:gd name="connsiteX2" fmla="*/ 0 w 4732204"/>
              <a:gd name="connsiteY2" fmla="*/ 1007213 h 1007213"/>
              <a:gd name="connsiteX3" fmla="*/ 12566 w 4732204"/>
              <a:gd name="connsiteY3" fmla="*/ 656443 h 1007213"/>
              <a:gd name="connsiteX0" fmla="*/ 12566 w 2245633"/>
              <a:gd name="connsiteY0" fmla="*/ 0 h 350770"/>
              <a:gd name="connsiteX1" fmla="*/ 2245633 w 2245633"/>
              <a:gd name="connsiteY1" fmla="*/ 336759 h 350770"/>
              <a:gd name="connsiteX2" fmla="*/ 0 w 2245633"/>
              <a:gd name="connsiteY2" fmla="*/ 350770 h 350770"/>
              <a:gd name="connsiteX3" fmla="*/ 12566 w 2245633"/>
              <a:gd name="connsiteY3" fmla="*/ 0 h 350770"/>
            </a:gdLst>
            <a:ahLst/>
            <a:cxnLst>
              <a:cxn ang="0">
                <a:pos x="connsiteX0" y="connsiteY0"/>
              </a:cxn>
              <a:cxn ang="0">
                <a:pos x="connsiteX1" y="connsiteY1"/>
              </a:cxn>
              <a:cxn ang="0">
                <a:pos x="connsiteX2" y="connsiteY2"/>
              </a:cxn>
              <a:cxn ang="0">
                <a:pos x="connsiteX3" y="connsiteY3"/>
              </a:cxn>
            </a:cxnLst>
            <a:rect l="l" t="t" r="r" b="b"/>
            <a:pathLst>
              <a:path w="2245633" h="350770">
                <a:moveTo>
                  <a:pt x="12566" y="0"/>
                </a:moveTo>
                <a:lnTo>
                  <a:pt x="2245633" y="336759"/>
                </a:lnTo>
                <a:lnTo>
                  <a:pt x="0" y="350770"/>
                </a:lnTo>
                <a:lnTo>
                  <a:pt x="12566"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12"/>
          <p:cNvPicPr/>
          <p:nvPr/>
        </p:nvPicPr>
        <p:blipFill rotWithShape="1">
          <a:blip r:embed="rId2"/>
          <a:srcRect l="18298" t="23858" r="37072" b="71195"/>
          <a:stretch/>
        </p:blipFill>
        <p:spPr>
          <a:xfrm>
            <a:off x="2284009" y="3193023"/>
            <a:ext cx="4726442" cy="640178"/>
          </a:xfrm>
          <a:prstGeom prst="roundRect">
            <a:avLst/>
          </a:prstGeom>
          <a:ln>
            <a:solidFill>
              <a:schemeClr val="bg1">
                <a:lumMod val="50000"/>
              </a:schemeClr>
            </a:solidFill>
          </a:ln>
        </p:spPr>
      </p:pic>
      <p:pic>
        <p:nvPicPr>
          <p:cNvPr id="14" name="Picture 13"/>
          <p:cNvPicPr/>
          <p:nvPr/>
        </p:nvPicPr>
        <p:blipFill rotWithShape="1">
          <a:blip r:embed="rId3"/>
          <a:srcRect r="-271" b="2614"/>
          <a:stretch/>
        </p:blipFill>
        <p:spPr>
          <a:xfrm>
            <a:off x="755576" y="2296194"/>
            <a:ext cx="7653419" cy="2664779"/>
          </a:xfrm>
          <a:prstGeom prst="roundRect">
            <a:avLst>
              <a:gd name="adj" fmla="val 6081"/>
            </a:avLst>
          </a:prstGeom>
          <a:effectLst>
            <a:outerShdw blurRad="50800" dist="38100" dir="8100000" algn="tr" rotWithShape="0">
              <a:prstClr val="black">
                <a:alpha val="40000"/>
              </a:prstClr>
            </a:outerShdw>
          </a:effectLst>
        </p:spPr>
      </p:pic>
      <p:sp>
        <p:nvSpPr>
          <p:cNvPr id="15" name="Rounded Rectangle 14"/>
          <p:cNvSpPr/>
          <p:nvPr/>
        </p:nvSpPr>
        <p:spPr bwMode="auto">
          <a:xfrm>
            <a:off x="971600" y="3062365"/>
            <a:ext cx="936104" cy="294627"/>
          </a:xfrm>
          <a:prstGeom prst="roundRect">
            <a:avLst/>
          </a:prstGeom>
          <a:noFill/>
          <a:ln w="28575" cap="flat" cmpd="sng" algn="ctr">
            <a:solidFill>
              <a:srgbClr val="7030A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0961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2"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3" nodeType="clickEffect">
                                  <p:stCondLst>
                                    <p:cond delay="0"/>
                                  </p:stCondLst>
                                  <p:childTnLst>
                                    <p:animEffect transition="out" filter="fade">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4"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up)">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6" grpId="0" animBg="1"/>
      <p:bldP spid="6" grpId="1" animBg="1"/>
      <p:bldP spid="9" grpId="0" animBg="1"/>
      <p:bldP spid="9" grpId="1" animBg="1"/>
      <p:bldP spid="12"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3124200"/>
            <a:ext cx="5029199" cy="1015663"/>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Rapid ROI</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212958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1" name="קבוצה 70"/>
          <p:cNvGrpSpPr>
            <a:grpSpLocks/>
          </p:cNvGrpSpPr>
          <p:nvPr/>
        </p:nvGrpSpPr>
        <p:grpSpPr bwMode="auto">
          <a:xfrm>
            <a:off x="-609600" y="4122737"/>
            <a:ext cx="10287000" cy="1881187"/>
            <a:chOff x="-533125" y="4148846"/>
            <a:chExt cx="10239830" cy="2041766"/>
          </a:xfrm>
        </p:grpSpPr>
        <p:sp>
          <p:nvSpPr>
            <p:cNvPr id="232469" name="Line 8"/>
            <p:cNvSpPr>
              <a:spLocks noChangeShapeType="1"/>
            </p:cNvSpPr>
            <p:nvPr/>
          </p:nvSpPr>
          <p:spPr bwMode="auto">
            <a:xfrm>
              <a:off x="73680" y="5814315"/>
              <a:ext cx="9114712" cy="0"/>
            </a:xfrm>
            <a:prstGeom prst="line">
              <a:avLst/>
            </a:prstGeom>
            <a:noFill/>
            <a:ln w="47625">
              <a:solidFill>
                <a:schemeClr val="tx1"/>
              </a:solidFill>
              <a:round/>
              <a:headEnd/>
              <a:tailEnd type="triangle" w="med" len="med"/>
            </a:ln>
          </p:spPr>
          <p:txBody>
            <a:bodyPr lIns="139489" tIns="69745" rIns="139489" bIns="69745"/>
            <a:lstStyle/>
            <a:p>
              <a:endParaRPr lang="en-US">
                <a:latin typeface="Helvetica Light"/>
                <a:cs typeface="Helvetica Light"/>
              </a:endParaRPr>
            </a:p>
          </p:txBody>
        </p:sp>
        <p:sp>
          <p:nvSpPr>
            <p:cNvPr id="232470" name="Oval 16"/>
            <p:cNvSpPr>
              <a:spLocks noChangeArrowheads="1"/>
            </p:cNvSpPr>
            <p:nvPr/>
          </p:nvSpPr>
          <p:spPr bwMode="auto">
            <a:xfrm>
              <a:off x="594949" y="5739773"/>
              <a:ext cx="137905"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71" name="AutoShape 17"/>
            <p:cNvSpPr>
              <a:spLocks noChangeArrowheads="1"/>
            </p:cNvSpPr>
            <p:nvPr/>
          </p:nvSpPr>
          <p:spPr bwMode="auto">
            <a:xfrm>
              <a:off x="579626" y="5725416"/>
              <a:ext cx="176212"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80" name="Rectangle 27"/>
            <p:cNvSpPr>
              <a:spLocks noChangeArrowheads="1"/>
            </p:cNvSpPr>
            <p:nvPr/>
          </p:nvSpPr>
          <p:spPr bwMode="auto">
            <a:xfrm>
              <a:off x="356097" y="5361845"/>
              <a:ext cx="8459663" cy="369171"/>
            </a:xfrm>
            <a:prstGeom prst="rect">
              <a:avLst/>
            </a:prstGeom>
            <a:noFill/>
            <a:ln>
              <a:noFill/>
            </a:ln>
            <a:effectLst/>
            <a:extLst/>
          </p:spPr>
          <p:txBody>
            <a:bodyPr lIns="139489" tIns="69745" rIns="139489" bIns="69745">
              <a:spAutoFit/>
            </a:bodyPr>
            <a:lstStyle/>
            <a:p>
              <a:pPr marL="342900" indent="-342900">
                <a:lnSpc>
                  <a:spcPct val="120000"/>
                </a:lnSpc>
                <a:spcBef>
                  <a:spcPct val="20000"/>
                </a:spcBef>
                <a:buClr>
                  <a:srgbClr val="E80000"/>
                </a:buClr>
                <a:buFont typeface="Wingdings" pitchFamily="2" charset="2"/>
                <a:buNone/>
                <a:defRPr/>
              </a:pPr>
              <a:r>
                <a:rPr lang="en-US" sz="1110" dirty="0">
                  <a:latin typeface="Helvetica Light"/>
                  <a:cs typeface="Helvetica Light"/>
                </a:rPr>
                <a:t> Feb         Mar          Apr          May        Jun          Jul          Aug         Sep         Oct          Nov         Dec         </a:t>
              </a:r>
              <a:r>
                <a:rPr lang="en-US" sz="1110" dirty="0" smtClean="0">
                  <a:latin typeface="Helvetica Light"/>
                  <a:cs typeface="Helvetica Light"/>
                </a:rPr>
                <a:t>Jan         Feb</a:t>
              </a:r>
              <a:endParaRPr lang="en-US" sz="1110" dirty="0">
                <a:latin typeface="Helvetica Light"/>
                <a:cs typeface="Helvetica Light"/>
              </a:endParaRPr>
            </a:p>
          </p:txBody>
        </p:sp>
        <p:sp>
          <p:nvSpPr>
            <p:cNvPr id="232473" name="Oval 59"/>
            <p:cNvSpPr>
              <a:spLocks noChangeArrowheads="1"/>
            </p:cNvSpPr>
            <p:nvPr/>
          </p:nvSpPr>
          <p:spPr bwMode="auto">
            <a:xfrm>
              <a:off x="1275986" y="5739773"/>
              <a:ext cx="137906"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74" name="AutoShape 60"/>
            <p:cNvSpPr>
              <a:spLocks noChangeArrowheads="1"/>
            </p:cNvSpPr>
            <p:nvPr/>
          </p:nvSpPr>
          <p:spPr bwMode="auto">
            <a:xfrm>
              <a:off x="1260663" y="5725416"/>
              <a:ext cx="176213"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75" name="Oval 62"/>
            <p:cNvSpPr>
              <a:spLocks noChangeArrowheads="1"/>
            </p:cNvSpPr>
            <p:nvPr/>
          </p:nvSpPr>
          <p:spPr bwMode="auto">
            <a:xfrm>
              <a:off x="1953849" y="5739773"/>
              <a:ext cx="137905"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76" name="AutoShape 63"/>
            <p:cNvSpPr>
              <a:spLocks noChangeArrowheads="1"/>
            </p:cNvSpPr>
            <p:nvPr/>
          </p:nvSpPr>
          <p:spPr bwMode="auto">
            <a:xfrm>
              <a:off x="1938526" y="5725416"/>
              <a:ext cx="176212"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77" name="Oval 65"/>
            <p:cNvSpPr>
              <a:spLocks noChangeArrowheads="1"/>
            </p:cNvSpPr>
            <p:nvPr/>
          </p:nvSpPr>
          <p:spPr bwMode="auto">
            <a:xfrm>
              <a:off x="2634886" y="5739773"/>
              <a:ext cx="137906"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78" name="AutoShape 66"/>
            <p:cNvSpPr>
              <a:spLocks noChangeArrowheads="1"/>
            </p:cNvSpPr>
            <p:nvPr/>
          </p:nvSpPr>
          <p:spPr bwMode="auto">
            <a:xfrm>
              <a:off x="2619563" y="5725416"/>
              <a:ext cx="176213"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79" name="Oval 89"/>
            <p:cNvSpPr>
              <a:spLocks noChangeArrowheads="1"/>
            </p:cNvSpPr>
            <p:nvPr/>
          </p:nvSpPr>
          <p:spPr bwMode="auto">
            <a:xfrm>
              <a:off x="3300049" y="5739773"/>
              <a:ext cx="137905"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80" name="AutoShape 90"/>
            <p:cNvSpPr>
              <a:spLocks noChangeArrowheads="1"/>
            </p:cNvSpPr>
            <p:nvPr/>
          </p:nvSpPr>
          <p:spPr bwMode="auto">
            <a:xfrm>
              <a:off x="3284726" y="5725416"/>
              <a:ext cx="176212"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81" name="Oval 92"/>
            <p:cNvSpPr>
              <a:spLocks noChangeArrowheads="1"/>
            </p:cNvSpPr>
            <p:nvPr/>
          </p:nvSpPr>
          <p:spPr bwMode="auto">
            <a:xfrm>
              <a:off x="3981086" y="5739773"/>
              <a:ext cx="137906"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82" name="AutoShape 93"/>
            <p:cNvSpPr>
              <a:spLocks noChangeArrowheads="1"/>
            </p:cNvSpPr>
            <p:nvPr/>
          </p:nvSpPr>
          <p:spPr bwMode="auto">
            <a:xfrm>
              <a:off x="3965763" y="5725416"/>
              <a:ext cx="176213"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83" name="Oval 95"/>
            <p:cNvSpPr>
              <a:spLocks noChangeArrowheads="1"/>
            </p:cNvSpPr>
            <p:nvPr/>
          </p:nvSpPr>
          <p:spPr bwMode="auto">
            <a:xfrm>
              <a:off x="4658949" y="5739773"/>
              <a:ext cx="137905"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84" name="AutoShape 96"/>
            <p:cNvSpPr>
              <a:spLocks noChangeArrowheads="1"/>
            </p:cNvSpPr>
            <p:nvPr/>
          </p:nvSpPr>
          <p:spPr bwMode="auto">
            <a:xfrm>
              <a:off x="4643626" y="5725416"/>
              <a:ext cx="176212"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85" name="Oval 98"/>
            <p:cNvSpPr>
              <a:spLocks noChangeArrowheads="1"/>
            </p:cNvSpPr>
            <p:nvPr/>
          </p:nvSpPr>
          <p:spPr bwMode="auto">
            <a:xfrm>
              <a:off x="5339986" y="5739773"/>
              <a:ext cx="137906"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86" name="AutoShape 99"/>
            <p:cNvSpPr>
              <a:spLocks noChangeArrowheads="1"/>
            </p:cNvSpPr>
            <p:nvPr/>
          </p:nvSpPr>
          <p:spPr bwMode="auto">
            <a:xfrm>
              <a:off x="5324663" y="5725416"/>
              <a:ext cx="176213"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87" name="Oval 101"/>
            <p:cNvSpPr>
              <a:spLocks noChangeArrowheads="1"/>
            </p:cNvSpPr>
            <p:nvPr/>
          </p:nvSpPr>
          <p:spPr bwMode="auto">
            <a:xfrm>
              <a:off x="5992449" y="5739773"/>
              <a:ext cx="137905"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88" name="AutoShape 102"/>
            <p:cNvSpPr>
              <a:spLocks noChangeArrowheads="1"/>
            </p:cNvSpPr>
            <p:nvPr/>
          </p:nvSpPr>
          <p:spPr bwMode="auto">
            <a:xfrm>
              <a:off x="5977126" y="5725416"/>
              <a:ext cx="176212"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89" name="Oval 104"/>
            <p:cNvSpPr>
              <a:spLocks noChangeArrowheads="1"/>
            </p:cNvSpPr>
            <p:nvPr/>
          </p:nvSpPr>
          <p:spPr bwMode="auto">
            <a:xfrm>
              <a:off x="6673486" y="5739773"/>
              <a:ext cx="137906"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90" name="AutoShape 105"/>
            <p:cNvSpPr>
              <a:spLocks noChangeArrowheads="1"/>
            </p:cNvSpPr>
            <p:nvPr/>
          </p:nvSpPr>
          <p:spPr bwMode="auto">
            <a:xfrm>
              <a:off x="6658163" y="5725416"/>
              <a:ext cx="176213"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91" name="Oval 107"/>
            <p:cNvSpPr>
              <a:spLocks noChangeArrowheads="1"/>
            </p:cNvSpPr>
            <p:nvPr/>
          </p:nvSpPr>
          <p:spPr bwMode="auto">
            <a:xfrm>
              <a:off x="7351349" y="5739773"/>
              <a:ext cx="137905"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92" name="AutoShape 108"/>
            <p:cNvSpPr>
              <a:spLocks noChangeArrowheads="1"/>
            </p:cNvSpPr>
            <p:nvPr/>
          </p:nvSpPr>
          <p:spPr bwMode="auto">
            <a:xfrm>
              <a:off x="7336026" y="5725416"/>
              <a:ext cx="176212"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sp>
          <p:nvSpPr>
            <p:cNvPr id="232493" name="Oval 110"/>
            <p:cNvSpPr>
              <a:spLocks noChangeArrowheads="1"/>
            </p:cNvSpPr>
            <p:nvPr/>
          </p:nvSpPr>
          <p:spPr bwMode="auto">
            <a:xfrm>
              <a:off x="8032386" y="5739773"/>
              <a:ext cx="137906" cy="129209"/>
            </a:xfrm>
            <a:prstGeom prst="ellipse">
              <a:avLst/>
            </a:prstGeom>
            <a:solidFill>
              <a:srgbClr val="658BC9"/>
            </a:solidFill>
            <a:ln w="9525">
              <a:solidFill>
                <a:schemeClr val="tx1"/>
              </a:solidFill>
              <a:round/>
              <a:headEnd/>
              <a:tailEnd/>
            </a:ln>
          </p:spPr>
          <p:txBody>
            <a:bodyPr wrap="none" anchor="ctr"/>
            <a:lstStyle/>
            <a:p>
              <a:endParaRPr lang="en-US" sz="1600" b="0">
                <a:latin typeface="Helvetica Light"/>
                <a:cs typeface="Helvetica Light"/>
              </a:endParaRPr>
            </a:p>
          </p:txBody>
        </p:sp>
        <p:sp>
          <p:nvSpPr>
            <p:cNvPr id="232494" name="AutoShape 111"/>
            <p:cNvSpPr>
              <a:spLocks noChangeArrowheads="1"/>
            </p:cNvSpPr>
            <p:nvPr/>
          </p:nvSpPr>
          <p:spPr bwMode="auto">
            <a:xfrm>
              <a:off x="8017063" y="5725416"/>
              <a:ext cx="176213" cy="165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1"/>
            </a:solidFill>
            <a:ln w="9525" algn="ctr">
              <a:solidFill>
                <a:schemeClr val="tx1"/>
              </a:solidFill>
              <a:round/>
              <a:headEnd/>
              <a:tailEnd/>
            </a:ln>
          </p:spPr>
          <p:txBody>
            <a:bodyPr wrap="none" anchor="ctr"/>
            <a:lstStyle/>
            <a:p>
              <a:endParaRPr lang="en-US">
                <a:latin typeface="Helvetica Light"/>
                <a:cs typeface="Helvetica Light"/>
              </a:endParaRPr>
            </a:p>
          </p:txBody>
        </p:sp>
        <p:grpSp>
          <p:nvGrpSpPr>
            <p:cNvPr id="232495" name="Group 138"/>
            <p:cNvGrpSpPr>
              <a:grpSpLocks/>
            </p:cNvGrpSpPr>
            <p:nvPr/>
          </p:nvGrpSpPr>
          <p:grpSpPr bwMode="auto">
            <a:xfrm>
              <a:off x="659001" y="5915916"/>
              <a:ext cx="8128000" cy="242888"/>
              <a:chOff x="449" y="2496"/>
              <a:chExt cx="5120" cy="153"/>
            </a:xfrm>
          </p:grpSpPr>
          <p:sp>
            <p:nvSpPr>
              <p:cNvPr id="232509" name="Freeform 121"/>
              <p:cNvSpPr>
                <a:spLocks/>
              </p:cNvSpPr>
              <p:nvPr/>
            </p:nvSpPr>
            <p:spPr bwMode="auto">
              <a:xfrm>
                <a:off x="449" y="2504"/>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0" name="Freeform 122"/>
              <p:cNvSpPr>
                <a:spLocks/>
              </p:cNvSpPr>
              <p:nvPr/>
            </p:nvSpPr>
            <p:spPr bwMode="auto">
              <a:xfrm>
                <a:off x="881" y="2504"/>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1" name="Freeform 123"/>
              <p:cNvSpPr>
                <a:spLocks/>
              </p:cNvSpPr>
              <p:nvPr/>
            </p:nvSpPr>
            <p:spPr bwMode="auto">
              <a:xfrm>
                <a:off x="1305" y="2496"/>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2" name="Freeform 124"/>
              <p:cNvSpPr>
                <a:spLocks/>
              </p:cNvSpPr>
              <p:nvPr/>
            </p:nvSpPr>
            <p:spPr bwMode="auto">
              <a:xfrm>
                <a:off x="1737" y="2496"/>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3" name="Freeform 125"/>
              <p:cNvSpPr>
                <a:spLocks/>
              </p:cNvSpPr>
              <p:nvPr/>
            </p:nvSpPr>
            <p:spPr bwMode="auto">
              <a:xfrm>
                <a:off x="2153" y="2504"/>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4" name="Freeform 126"/>
              <p:cNvSpPr>
                <a:spLocks/>
              </p:cNvSpPr>
              <p:nvPr/>
            </p:nvSpPr>
            <p:spPr bwMode="auto">
              <a:xfrm>
                <a:off x="2585" y="2504"/>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5" name="Freeform 127"/>
              <p:cNvSpPr>
                <a:spLocks/>
              </p:cNvSpPr>
              <p:nvPr/>
            </p:nvSpPr>
            <p:spPr bwMode="auto">
              <a:xfrm>
                <a:off x="3009" y="2496"/>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6" name="Freeform 128"/>
              <p:cNvSpPr>
                <a:spLocks/>
              </p:cNvSpPr>
              <p:nvPr/>
            </p:nvSpPr>
            <p:spPr bwMode="auto">
              <a:xfrm>
                <a:off x="3441" y="2496"/>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7" name="Freeform 129"/>
              <p:cNvSpPr>
                <a:spLocks/>
              </p:cNvSpPr>
              <p:nvPr/>
            </p:nvSpPr>
            <p:spPr bwMode="auto">
              <a:xfrm>
                <a:off x="3849" y="2504"/>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8" name="Freeform 130"/>
              <p:cNvSpPr>
                <a:spLocks/>
              </p:cNvSpPr>
              <p:nvPr/>
            </p:nvSpPr>
            <p:spPr bwMode="auto">
              <a:xfrm>
                <a:off x="4281" y="2504"/>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19" name="Freeform 131"/>
              <p:cNvSpPr>
                <a:spLocks/>
              </p:cNvSpPr>
              <p:nvPr/>
            </p:nvSpPr>
            <p:spPr bwMode="auto">
              <a:xfrm>
                <a:off x="4705" y="2496"/>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sp>
            <p:nvSpPr>
              <p:cNvPr id="232520" name="Freeform 132"/>
              <p:cNvSpPr>
                <a:spLocks/>
              </p:cNvSpPr>
              <p:nvPr/>
            </p:nvSpPr>
            <p:spPr bwMode="auto">
              <a:xfrm>
                <a:off x="5137" y="2496"/>
                <a:ext cx="432" cy="145"/>
              </a:xfrm>
              <a:custGeom>
                <a:avLst/>
                <a:gdLst>
                  <a:gd name="T0" fmla="*/ 0 w 2256"/>
                  <a:gd name="T1" fmla="*/ 0 h 177"/>
                  <a:gd name="T2" fmla="*/ 0 w 2256"/>
                  <a:gd name="T3" fmla="*/ 28 h 177"/>
                  <a:gd name="T4" fmla="*/ 0 w 2256"/>
                  <a:gd name="T5" fmla="*/ 0 h 177"/>
                  <a:gd name="T6" fmla="*/ 0 60000 65536"/>
                  <a:gd name="T7" fmla="*/ 0 60000 65536"/>
                  <a:gd name="T8" fmla="*/ 0 60000 65536"/>
                  <a:gd name="T9" fmla="*/ 0 w 2256"/>
                  <a:gd name="T10" fmla="*/ 0 h 177"/>
                  <a:gd name="T11" fmla="*/ 2256 w 2256"/>
                  <a:gd name="T12" fmla="*/ 177 h 177"/>
                </a:gdLst>
                <a:ahLst/>
                <a:cxnLst>
                  <a:cxn ang="T6">
                    <a:pos x="T0" y="T1"/>
                  </a:cxn>
                  <a:cxn ang="T7">
                    <a:pos x="T2" y="T3"/>
                  </a:cxn>
                  <a:cxn ang="T8">
                    <a:pos x="T4" y="T5"/>
                  </a:cxn>
                </a:cxnLst>
                <a:rect l="T9" t="T10" r="T11" b="T12"/>
                <a:pathLst>
                  <a:path w="2256" h="177">
                    <a:moveTo>
                      <a:pt x="0" y="0"/>
                    </a:moveTo>
                    <a:cubicBezTo>
                      <a:pt x="350" y="104"/>
                      <a:pt x="818" y="177"/>
                      <a:pt x="1253" y="168"/>
                    </a:cubicBezTo>
                    <a:cubicBezTo>
                      <a:pt x="1721" y="159"/>
                      <a:pt x="2152" y="55"/>
                      <a:pt x="2256" y="0"/>
                    </a:cubicBezTo>
                  </a:path>
                </a:pathLst>
              </a:custGeom>
              <a:noFill/>
              <a:ln w="27051" cap="rnd">
                <a:solidFill>
                  <a:srgbClr val="658BC9"/>
                </a:solidFill>
                <a:prstDash val="solid"/>
                <a:round/>
                <a:headEnd/>
                <a:tailEnd type="triangle" w="lg" len="med"/>
              </a:ln>
            </p:spPr>
            <p:txBody>
              <a:bodyPr/>
              <a:lstStyle/>
              <a:p>
                <a:endParaRPr lang="en-US">
                  <a:latin typeface="Helvetica Light"/>
                  <a:cs typeface="Helvetica Light"/>
                </a:endParaRPr>
              </a:p>
            </p:txBody>
          </p:sp>
        </p:grpSp>
        <p:sp>
          <p:nvSpPr>
            <p:cNvPr id="128" name="AutoShape 51"/>
            <p:cNvSpPr>
              <a:spLocks noChangeArrowheads="1"/>
            </p:cNvSpPr>
            <p:nvPr/>
          </p:nvSpPr>
          <p:spPr bwMode="auto">
            <a:xfrm>
              <a:off x="3154731" y="4510678"/>
              <a:ext cx="380848" cy="642682"/>
            </a:xfrm>
            <a:prstGeom prst="downArrow">
              <a:avLst>
                <a:gd name="adj1" fmla="val 50000"/>
                <a:gd name="adj2" fmla="val 76667"/>
              </a:avLst>
            </a:prstGeom>
            <a:solidFill>
              <a:srgbClr val="FFFFFF"/>
            </a:solidFill>
            <a:ln>
              <a:solidFill>
                <a:schemeClr val="accent1">
                  <a:lumMod val="75000"/>
                </a:schemeClr>
              </a:solidFill>
            </a:ln>
            <a:effectLst/>
            <a:extLst/>
          </p:spPr>
          <p:txBody>
            <a:bodyPr lIns="548640" anchor="ctr"/>
            <a:lstStyle/>
            <a:p>
              <a:pPr marL="228600" indent="-228600">
                <a:lnSpc>
                  <a:spcPct val="90000"/>
                </a:lnSpc>
                <a:defRPr/>
              </a:pPr>
              <a:endParaRPr lang="en-US" kern="0">
                <a:solidFill>
                  <a:schemeClr val="bg1"/>
                </a:solidFill>
                <a:latin typeface="Helvetica Light"/>
                <a:cs typeface="Helvetica Light"/>
              </a:endParaRPr>
            </a:p>
          </p:txBody>
        </p:sp>
        <p:sp>
          <p:nvSpPr>
            <p:cNvPr id="129" name="AutoShape 53"/>
            <p:cNvSpPr>
              <a:spLocks noChangeArrowheads="1"/>
            </p:cNvSpPr>
            <p:nvPr/>
          </p:nvSpPr>
          <p:spPr bwMode="auto">
            <a:xfrm>
              <a:off x="5846520" y="4510678"/>
              <a:ext cx="380848" cy="642682"/>
            </a:xfrm>
            <a:prstGeom prst="downArrow">
              <a:avLst>
                <a:gd name="adj1" fmla="val 50000"/>
                <a:gd name="adj2" fmla="val 76667"/>
              </a:avLst>
            </a:prstGeom>
            <a:solidFill>
              <a:srgbClr val="FFFFFF"/>
            </a:solidFill>
            <a:ln>
              <a:solidFill>
                <a:schemeClr val="accent1">
                  <a:lumMod val="75000"/>
                </a:schemeClr>
              </a:solidFill>
            </a:ln>
            <a:effectLst/>
            <a:extLst/>
          </p:spPr>
          <p:txBody>
            <a:bodyPr lIns="548640" anchor="ctr"/>
            <a:lstStyle/>
            <a:p>
              <a:pPr marL="228600" indent="-228600">
                <a:lnSpc>
                  <a:spcPct val="90000"/>
                </a:lnSpc>
                <a:defRPr/>
              </a:pPr>
              <a:endParaRPr lang="en-US" kern="0">
                <a:solidFill>
                  <a:schemeClr val="bg1"/>
                </a:solidFill>
                <a:latin typeface="Helvetica Light"/>
                <a:cs typeface="Helvetica Light"/>
              </a:endParaRPr>
            </a:p>
          </p:txBody>
        </p:sp>
        <p:sp>
          <p:nvSpPr>
            <p:cNvPr id="232498" name="Freeform 112"/>
            <p:cNvSpPr>
              <a:spLocks/>
            </p:cNvSpPr>
            <p:nvPr/>
          </p:nvSpPr>
          <p:spPr bwMode="auto">
            <a:xfrm>
              <a:off x="620900" y="4757041"/>
              <a:ext cx="2692400" cy="650875"/>
            </a:xfrm>
            <a:custGeom>
              <a:avLst/>
              <a:gdLst>
                <a:gd name="T0" fmla="*/ 0 w 5336"/>
                <a:gd name="T1" fmla="*/ 2147483647 h 177"/>
                <a:gd name="T2" fmla="*/ 2147483647 w 5336"/>
                <a:gd name="T3" fmla="*/ 2147483647 h 177"/>
                <a:gd name="T4" fmla="*/ 2147483647 w 5336"/>
                <a:gd name="T5" fmla="*/ 2147483647 h 177"/>
                <a:gd name="T6" fmla="*/ 0 60000 65536"/>
                <a:gd name="T7" fmla="*/ 0 60000 65536"/>
                <a:gd name="T8" fmla="*/ 0 60000 65536"/>
                <a:gd name="T9" fmla="*/ 0 w 5336"/>
                <a:gd name="T10" fmla="*/ 0 h 177"/>
                <a:gd name="T11" fmla="*/ 5336 w 5336"/>
                <a:gd name="T12" fmla="*/ 177 h 177"/>
              </a:gdLst>
              <a:ahLst/>
              <a:cxnLst>
                <a:cxn ang="T6">
                  <a:pos x="T0" y="T1"/>
                </a:cxn>
                <a:cxn ang="T7">
                  <a:pos x="T2" y="T3"/>
                </a:cxn>
                <a:cxn ang="T8">
                  <a:pos x="T4" y="T5"/>
                </a:cxn>
              </a:cxnLst>
              <a:rect l="T9" t="T10" r="T11" b="T12"/>
              <a:pathLst>
                <a:path w="5336" h="177">
                  <a:moveTo>
                    <a:pt x="0" y="177"/>
                  </a:moveTo>
                  <a:cubicBezTo>
                    <a:pt x="828" y="74"/>
                    <a:pt x="1934" y="0"/>
                    <a:pt x="2963" y="9"/>
                  </a:cubicBezTo>
                  <a:cubicBezTo>
                    <a:pt x="4070" y="19"/>
                    <a:pt x="5089" y="123"/>
                    <a:pt x="5336" y="177"/>
                  </a:cubicBezTo>
                </a:path>
              </a:pathLst>
            </a:custGeom>
            <a:noFill/>
            <a:ln w="27051" cap="rnd">
              <a:solidFill>
                <a:srgbClr val="2C4D82"/>
              </a:solidFill>
              <a:prstDash val="solid"/>
              <a:round/>
              <a:headEnd/>
              <a:tailEnd type="triangle" w="lg" len="lg"/>
            </a:ln>
          </p:spPr>
          <p:txBody>
            <a:bodyPr/>
            <a:lstStyle/>
            <a:p>
              <a:endParaRPr lang="en-US">
                <a:latin typeface="Helvetica Light"/>
                <a:cs typeface="Helvetica Light"/>
              </a:endParaRPr>
            </a:p>
          </p:txBody>
        </p:sp>
        <p:sp>
          <p:nvSpPr>
            <p:cNvPr id="232499" name="Freeform 115"/>
            <p:cNvSpPr>
              <a:spLocks/>
            </p:cNvSpPr>
            <p:nvPr/>
          </p:nvSpPr>
          <p:spPr bwMode="auto">
            <a:xfrm>
              <a:off x="3326000" y="4757041"/>
              <a:ext cx="2692400" cy="650875"/>
            </a:xfrm>
            <a:custGeom>
              <a:avLst/>
              <a:gdLst>
                <a:gd name="T0" fmla="*/ 0 w 5336"/>
                <a:gd name="T1" fmla="*/ 2147483647 h 177"/>
                <a:gd name="T2" fmla="*/ 2147483647 w 5336"/>
                <a:gd name="T3" fmla="*/ 2147483647 h 177"/>
                <a:gd name="T4" fmla="*/ 2147483647 w 5336"/>
                <a:gd name="T5" fmla="*/ 2147483647 h 177"/>
                <a:gd name="T6" fmla="*/ 0 60000 65536"/>
                <a:gd name="T7" fmla="*/ 0 60000 65536"/>
                <a:gd name="T8" fmla="*/ 0 60000 65536"/>
                <a:gd name="T9" fmla="*/ 0 w 5336"/>
                <a:gd name="T10" fmla="*/ 0 h 177"/>
                <a:gd name="T11" fmla="*/ 5336 w 5336"/>
                <a:gd name="T12" fmla="*/ 177 h 177"/>
              </a:gdLst>
              <a:ahLst/>
              <a:cxnLst>
                <a:cxn ang="T6">
                  <a:pos x="T0" y="T1"/>
                </a:cxn>
                <a:cxn ang="T7">
                  <a:pos x="T2" y="T3"/>
                </a:cxn>
                <a:cxn ang="T8">
                  <a:pos x="T4" y="T5"/>
                </a:cxn>
              </a:cxnLst>
              <a:rect l="T9" t="T10" r="T11" b="T12"/>
              <a:pathLst>
                <a:path w="5336" h="177">
                  <a:moveTo>
                    <a:pt x="0" y="177"/>
                  </a:moveTo>
                  <a:cubicBezTo>
                    <a:pt x="828" y="74"/>
                    <a:pt x="1934" y="0"/>
                    <a:pt x="2963" y="9"/>
                  </a:cubicBezTo>
                  <a:cubicBezTo>
                    <a:pt x="4070" y="19"/>
                    <a:pt x="5089" y="123"/>
                    <a:pt x="5336" y="177"/>
                  </a:cubicBezTo>
                </a:path>
              </a:pathLst>
            </a:custGeom>
            <a:noFill/>
            <a:ln w="27051" cap="rnd">
              <a:solidFill>
                <a:srgbClr val="2C4D82"/>
              </a:solidFill>
              <a:prstDash val="solid"/>
              <a:round/>
              <a:headEnd/>
              <a:tailEnd type="triangle" w="lg" len="lg"/>
            </a:ln>
          </p:spPr>
          <p:txBody>
            <a:bodyPr/>
            <a:lstStyle/>
            <a:p>
              <a:endParaRPr lang="en-US">
                <a:latin typeface="Helvetica Light"/>
                <a:cs typeface="Helvetica Light"/>
              </a:endParaRPr>
            </a:p>
          </p:txBody>
        </p:sp>
        <p:sp>
          <p:nvSpPr>
            <p:cNvPr id="232500" name="Freeform 116"/>
            <p:cNvSpPr>
              <a:spLocks/>
            </p:cNvSpPr>
            <p:nvPr/>
          </p:nvSpPr>
          <p:spPr bwMode="auto">
            <a:xfrm>
              <a:off x="6043801" y="4744341"/>
              <a:ext cx="2692400" cy="650875"/>
            </a:xfrm>
            <a:custGeom>
              <a:avLst/>
              <a:gdLst>
                <a:gd name="T0" fmla="*/ 0 w 5336"/>
                <a:gd name="T1" fmla="*/ 2147483647 h 177"/>
                <a:gd name="T2" fmla="*/ 2147483647 w 5336"/>
                <a:gd name="T3" fmla="*/ 2147483647 h 177"/>
                <a:gd name="T4" fmla="*/ 2147483647 w 5336"/>
                <a:gd name="T5" fmla="*/ 2147483647 h 177"/>
                <a:gd name="T6" fmla="*/ 0 60000 65536"/>
                <a:gd name="T7" fmla="*/ 0 60000 65536"/>
                <a:gd name="T8" fmla="*/ 0 60000 65536"/>
                <a:gd name="T9" fmla="*/ 0 w 5336"/>
                <a:gd name="T10" fmla="*/ 0 h 177"/>
                <a:gd name="T11" fmla="*/ 5336 w 5336"/>
                <a:gd name="T12" fmla="*/ 177 h 177"/>
              </a:gdLst>
              <a:ahLst/>
              <a:cxnLst>
                <a:cxn ang="T6">
                  <a:pos x="T0" y="T1"/>
                </a:cxn>
                <a:cxn ang="T7">
                  <a:pos x="T2" y="T3"/>
                </a:cxn>
                <a:cxn ang="T8">
                  <a:pos x="T4" y="T5"/>
                </a:cxn>
              </a:cxnLst>
              <a:rect l="T9" t="T10" r="T11" b="T12"/>
              <a:pathLst>
                <a:path w="5336" h="177">
                  <a:moveTo>
                    <a:pt x="0" y="177"/>
                  </a:moveTo>
                  <a:cubicBezTo>
                    <a:pt x="828" y="74"/>
                    <a:pt x="1934" y="0"/>
                    <a:pt x="2963" y="9"/>
                  </a:cubicBezTo>
                  <a:cubicBezTo>
                    <a:pt x="4070" y="19"/>
                    <a:pt x="5089" y="123"/>
                    <a:pt x="5336" y="177"/>
                  </a:cubicBezTo>
                </a:path>
              </a:pathLst>
            </a:custGeom>
            <a:noFill/>
            <a:ln w="27051" cap="rnd">
              <a:solidFill>
                <a:srgbClr val="2C4D82"/>
              </a:solidFill>
              <a:prstDash val="solid"/>
              <a:round/>
              <a:headEnd/>
              <a:tailEnd type="triangle" w="lg" len="lg"/>
            </a:ln>
          </p:spPr>
          <p:txBody>
            <a:bodyPr/>
            <a:lstStyle/>
            <a:p>
              <a:endParaRPr lang="en-US">
                <a:latin typeface="Helvetica Light"/>
                <a:cs typeface="Helvetica Light"/>
              </a:endParaRPr>
            </a:p>
          </p:txBody>
        </p:sp>
        <p:sp>
          <p:nvSpPr>
            <p:cNvPr id="133" name="AutoShape 117"/>
            <p:cNvSpPr>
              <a:spLocks noChangeArrowheads="1"/>
            </p:cNvSpPr>
            <p:nvPr/>
          </p:nvSpPr>
          <p:spPr bwMode="auto">
            <a:xfrm>
              <a:off x="8450421" y="4510678"/>
              <a:ext cx="380849" cy="642682"/>
            </a:xfrm>
            <a:prstGeom prst="downArrow">
              <a:avLst>
                <a:gd name="adj1" fmla="val 50000"/>
                <a:gd name="adj2" fmla="val 76667"/>
              </a:avLst>
            </a:prstGeom>
            <a:solidFill>
              <a:srgbClr val="FFFFFF"/>
            </a:solidFill>
            <a:ln>
              <a:solidFill>
                <a:schemeClr val="accent1">
                  <a:lumMod val="75000"/>
                </a:schemeClr>
              </a:solidFill>
            </a:ln>
            <a:effectLst/>
            <a:extLst/>
          </p:spPr>
          <p:txBody>
            <a:bodyPr lIns="548640" anchor="ctr"/>
            <a:lstStyle/>
            <a:p>
              <a:pPr marL="228600" indent="-228600">
                <a:lnSpc>
                  <a:spcPct val="90000"/>
                </a:lnSpc>
                <a:defRPr/>
              </a:pPr>
              <a:endParaRPr lang="en-US" kern="0">
                <a:solidFill>
                  <a:schemeClr val="bg1"/>
                </a:solidFill>
                <a:latin typeface="Helvetica Light"/>
                <a:cs typeface="Helvetica Light"/>
              </a:endParaRPr>
            </a:p>
          </p:txBody>
        </p:sp>
        <p:sp>
          <p:nvSpPr>
            <p:cNvPr id="232502" name="Text Box 118"/>
            <p:cNvSpPr txBox="1">
              <a:spLocks noChangeArrowheads="1"/>
            </p:cNvSpPr>
            <p:nvPr/>
          </p:nvSpPr>
          <p:spPr bwMode="auto">
            <a:xfrm>
              <a:off x="2845622" y="4148846"/>
              <a:ext cx="1005202" cy="367453"/>
            </a:xfrm>
            <a:prstGeom prst="rect">
              <a:avLst/>
            </a:prstGeom>
            <a:noFill/>
            <a:ln w="9525">
              <a:noFill/>
              <a:miter lim="800000"/>
              <a:headEnd/>
              <a:tailEnd/>
            </a:ln>
          </p:spPr>
          <p:txBody>
            <a:bodyPr wrap="none">
              <a:spAutoFit/>
            </a:bodyPr>
            <a:lstStyle/>
            <a:p>
              <a:pPr algn="ctr"/>
              <a:r>
                <a:rPr lang="en-US" sz="1600">
                  <a:latin typeface="Helvetica Light"/>
                  <a:cs typeface="Helvetica Light"/>
                </a:rPr>
                <a:t>Release</a:t>
              </a:r>
            </a:p>
          </p:txBody>
        </p:sp>
        <p:sp>
          <p:nvSpPr>
            <p:cNvPr id="232503" name="Text Box 119"/>
            <p:cNvSpPr txBox="1">
              <a:spLocks noChangeArrowheads="1"/>
            </p:cNvSpPr>
            <p:nvPr/>
          </p:nvSpPr>
          <p:spPr bwMode="auto">
            <a:xfrm>
              <a:off x="5512624" y="4148846"/>
              <a:ext cx="1005202" cy="367453"/>
            </a:xfrm>
            <a:prstGeom prst="rect">
              <a:avLst/>
            </a:prstGeom>
            <a:noFill/>
            <a:ln w="9525">
              <a:noFill/>
              <a:miter lim="800000"/>
              <a:headEnd/>
              <a:tailEnd/>
            </a:ln>
          </p:spPr>
          <p:txBody>
            <a:bodyPr wrap="none">
              <a:spAutoFit/>
            </a:bodyPr>
            <a:lstStyle/>
            <a:p>
              <a:pPr algn="ctr"/>
              <a:r>
                <a:rPr lang="en-US" sz="1600">
                  <a:latin typeface="Helvetica Light"/>
                  <a:cs typeface="Helvetica Light"/>
                </a:rPr>
                <a:t>Release</a:t>
              </a:r>
            </a:p>
          </p:txBody>
        </p:sp>
        <p:sp>
          <p:nvSpPr>
            <p:cNvPr id="232504" name="Text Box 120"/>
            <p:cNvSpPr txBox="1">
              <a:spLocks noChangeArrowheads="1"/>
            </p:cNvSpPr>
            <p:nvPr/>
          </p:nvSpPr>
          <p:spPr bwMode="auto">
            <a:xfrm>
              <a:off x="8116125" y="4148847"/>
              <a:ext cx="1005202" cy="367453"/>
            </a:xfrm>
            <a:prstGeom prst="rect">
              <a:avLst/>
            </a:prstGeom>
            <a:noFill/>
            <a:ln w="9525">
              <a:noFill/>
              <a:miter lim="800000"/>
              <a:headEnd/>
              <a:tailEnd/>
            </a:ln>
          </p:spPr>
          <p:txBody>
            <a:bodyPr wrap="none">
              <a:spAutoFit/>
            </a:bodyPr>
            <a:lstStyle/>
            <a:p>
              <a:pPr algn="ctr"/>
              <a:r>
                <a:rPr lang="en-US" sz="1600">
                  <a:latin typeface="Helvetica Light"/>
                  <a:cs typeface="Helvetica Light"/>
                </a:rPr>
                <a:t>Release</a:t>
              </a:r>
            </a:p>
          </p:txBody>
        </p:sp>
        <p:sp>
          <p:nvSpPr>
            <p:cNvPr id="137" name="AutoShape 133"/>
            <p:cNvSpPr>
              <a:spLocks noChangeArrowheads="1"/>
            </p:cNvSpPr>
            <p:nvPr/>
          </p:nvSpPr>
          <p:spPr bwMode="auto">
            <a:xfrm>
              <a:off x="449155" y="4510678"/>
              <a:ext cx="380848" cy="642682"/>
            </a:xfrm>
            <a:prstGeom prst="downArrow">
              <a:avLst>
                <a:gd name="adj1" fmla="val 50000"/>
                <a:gd name="adj2" fmla="val 76667"/>
              </a:avLst>
            </a:prstGeom>
            <a:solidFill>
              <a:srgbClr val="FFFFFF"/>
            </a:solidFill>
            <a:ln>
              <a:solidFill>
                <a:schemeClr val="accent1">
                  <a:lumMod val="75000"/>
                </a:schemeClr>
              </a:solidFill>
            </a:ln>
            <a:effectLst/>
            <a:extLst/>
          </p:spPr>
          <p:txBody>
            <a:bodyPr lIns="548640" anchor="ctr"/>
            <a:lstStyle/>
            <a:p>
              <a:pPr marL="228600" indent="-228600">
                <a:lnSpc>
                  <a:spcPct val="90000"/>
                </a:lnSpc>
                <a:defRPr/>
              </a:pPr>
              <a:endParaRPr lang="en-US" kern="0">
                <a:solidFill>
                  <a:schemeClr val="bg1"/>
                </a:solidFill>
                <a:latin typeface="Helvetica Light"/>
                <a:cs typeface="Helvetica Light"/>
              </a:endParaRPr>
            </a:p>
          </p:txBody>
        </p:sp>
        <p:sp>
          <p:nvSpPr>
            <p:cNvPr id="232506" name="Text Box 134"/>
            <p:cNvSpPr txBox="1">
              <a:spLocks noChangeArrowheads="1"/>
            </p:cNvSpPr>
            <p:nvPr/>
          </p:nvSpPr>
          <p:spPr bwMode="auto">
            <a:xfrm>
              <a:off x="140524" y="4148846"/>
              <a:ext cx="1005202" cy="367453"/>
            </a:xfrm>
            <a:prstGeom prst="rect">
              <a:avLst/>
            </a:prstGeom>
            <a:noFill/>
            <a:ln w="9525">
              <a:noFill/>
              <a:miter lim="800000"/>
              <a:headEnd/>
              <a:tailEnd/>
            </a:ln>
          </p:spPr>
          <p:txBody>
            <a:bodyPr wrap="none">
              <a:spAutoFit/>
            </a:bodyPr>
            <a:lstStyle/>
            <a:p>
              <a:pPr algn="ctr"/>
              <a:r>
                <a:rPr lang="en-US" sz="1600">
                  <a:latin typeface="Helvetica Light"/>
                  <a:cs typeface="Helvetica Light"/>
                </a:rPr>
                <a:t>Release</a:t>
              </a:r>
            </a:p>
          </p:txBody>
        </p:sp>
        <p:sp>
          <p:nvSpPr>
            <p:cNvPr id="139" name="Freeform 135"/>
            <p:cNvSpPr>
              <a:spLocks/>
            </p:cNvSpPr>
            <p:nvPr/>
          </p:nvSpPr>
          <p:spPr bwMode="auto">
            <a:xfrm>
              <a:off x="-533125" y="5137854"/>
              <a:ext cx="1187352" cy="966608"/>
            </a:xfrm>
            <a:prstGeom prst="arc">
              <a:avLst>
                <a:gd name="adj1" fmla="val 16270090"/>
                <a:gd name="adj2" fmla="val 20351939"/>
              </a:avLst>
            </a:prstGeom>
            <a:noFill/>
            <a:ln w="27051" cap="rnd">
              <a:solidFill>
                <a:srgbClr val="2C4D82"/>
              </a:solidFill>
              <a:prstDash val="solid"/>
              <a:round/>
              <a:headEnd/>
              <a:tailEnd type="triangle" w="lg" len="lg"/>
            </a:ln>
            <a:extLst/>
          </p:spPr>
          <p:txBody>
            <a:bodyPr/>
            <a:lstStyle/>
            <a:p>
              <a:pPr>
                <a:defRPr/>
              </a:pPr>
              <a:endParaRPr lang="en-US" sz="1600" b="0">
                <a:latin typeface="Helvetica Light"/>
                <a:cs typeface="Helvetica Light"/>
              </a:endParaRPr>
            </a:p>
          </p:txBody>
        </p:sp>
        <p:sp>
          <p:nvSpPr>
            <p:cNvPr id="155" name="Freeform 135"/>
            <p:cNvSpPr>
              <a:spLocks/>
            </p:cNvSpPr>
            <p:nvPr/>
          </p:nvSpPr>
          <p:spPr bwMode="auto">
            <a:xfrm rot="18900000">
              <a:off x="8519353" y="5224004"/>
              <a:ext cx="1187352" cy="966608"/>
            </a:xfrm>
            <a:prstGeom prst="arc">
              <a:avLst>
                <a:gd name="adj1" fmla="val 15907930"/>
                <a:gd name="adj2" fmla="val 19299248"/>
              </a:avLst>
            </a:prstGeom>
            <a:noFill/>
            <a:ln w="27051" cap="rnd">
              <a:solidFill>
                <a:srgbClr val="2C4D82"/>
              </a:solidFill>
              <a:prstDash val="solid"/>
              <a:round/>
              <a:headEnd type="none" w="med" len="med"/>
              <a:tailEnd type="none" w="med" len="med"/>
            </a:ln>
            <a:extLst/>
          </p:spPr>
          <p:txBody>
            <a:bodyPr/>
            <a:lstStyle/>
            <a:p>
              <a:pPr>
                <a:defRPr/>
              </a:pPr>
              <a:endParaRPr lang="en-US" sz="1600" b="0">
                <a:latin typeface="Helvetica Light"/>
                <a:cs typeface="Helvetica Light"/>
              </a:endParaRPr>
            </a:p>
          </p:txBody>
        </p:sp>
      </p:grpSp>
      <p:sp>
        <p:nvSpPr>
          <p:cNvPr id="72" name="מלבן מעוגל 71"/>
          <p:cNvSpPr/>
          <p:nvPr/>
        </p:nvSpPr>
        <p:spPr bwMode="auto">
          <a:xfrm>
            <a:off x="352425" y="1093788"/>
            <a:ext cx="2733675" cy="2563812"/>
          </a:xfrm>
          <a:prstGeom prst="roundRect">
            <a:avLst>
              <a:gd name="adj" fmla="val 6115"/>
            </a:avLst>
          </a:prstGeom>
          <a:solidFill>
            <a:srgbClr val="FFFFFF">
              <a:alpha val="79000"/>
            </a:srgbClr>
          </a:solidFill>
          <a:ln w="6350" cap="flat" cmpd="sng" algn="ctr">
            <a:solidFill>
              <a:srgbClr val="FC5D43"/>
            </a:solidFill>
            <a:prstDash val="solid"/>
            <a:round/>
            <a:headEnd type="none" w="med" len="med"/>
            <a:tailEnd type="triangle" w="med" len="med"/>
          </a:ln>
          <a:effectLst/>
        </p:spPr>
        <p:txBody>
          <a:bodyPr/>
          <a:lstStyle/>
          <a:p>
            <a:pPr algn="ctr">
              <a:defRPr/>
            </a:pPr>
            <a:r>
              <a:rPr lang="en-US" sz="1600" b="0" dirty="0" smtClean="0">
                <a:solidFill>
                  <a:srgbClr val="595959"/>
                </a:solidFill>
                <a:latin typeface="Helvetica Light"/>
                <a:cs typeface="Helvetica Light"/>
              </a:rPr>
              <a:t>Frequent, Small Updates</a:t>
            </a:r>
            <a:endParaRPr lang="en-US" sz="1600" b="0" dirty="0">
              <a:solidFill>
                <a:srgbClr val="595959"/>
              </a:solidFill>
              <a:latin typeface="Helvetica Light"/>
              <a:cs typeface="Helvetica Light"/>
            </a:endParaRPr>
          </a:p>
        </p:txBody>
      </p:sp>
      <p:sp>
        <p:nvSpPr>
          <p:cNvPr id="144" name="מלבן מעוגל 143"/>
          <p:cNvSpPr/>
          <p:nvPr/>
        </p:nvSpPr>
        <p:spPr bwMode="auto">
          <a:xfrm>
            <a:off x="3190875" y="1093788"/>
            <a:ext cx="2733675" cy="2563812"/>
          </a:xfrm>
          <a:prstGeom prst="roundRect">
            <a:avLst>
              <a:gd name="adj" fmla="val 6115"/>
            </a:avLst>
          </a:prstGeom>
          <a:solidFill>
            <a:srgbClr val="FFFFFF">
              <a:alpha val="79000"/>
            </a:srgbClr>
          </a:solidFill>
          <a:ln w="6350" cap="flat" cmpd="sng" algn="ctr">
            <a:solidFill>
              <a:srgbClr val="42B675"/>
            </a:solidFill>
            <a:prstDash val="solid"/>
            <a:round/>
            <a:headEnd type="none" w="med" len="med"/>
            <a:tailEnd type="triangle" w="med" len="med"/>
          </a:ln>
          <a:effectLst/>
        </p:spPr>
        <p:txBody>
          <a:bodyPr/>
          <a:lstStyle/>
          <a:p>
            <a:pPr algn="ctr">
              <a:defRPr/>
            </a:pPr>
            <a:r>
              <a:rPr lang="en-US" sz="1600" b="0" dirty="0" smtClean="0">
                <a:solidFill>
                  <a:srgbClr val="595959"/>
                </a:solidFill>
                <a:latin typeface="Helvetica Light"/>
                <a:cs typeface="Helvetica Light"/>
              </a:rPr>
              <a:t>Periodic Releases</a:t>
            </a:r>
            <a:endParaRPr lang="en-US" sz="1600" b="0" dirty="0">
              <a:solidFill>
                <a:srgbClr val="595959"/>
              </a:solidFill>
              <a:latin typeface="Helvetica Light"/>
              <a:cs typeface="Helvetica Light"/>
            </a:endParaRPr>
          </a:p>
        </p:txBody>
      </p:sp>
      <p:sp>
        <p:nvSpPr>
          <p:cNvPr id="147" name="מלבן מעוגל 146"/>
          <p:cNvSpPr/>
          <p:nvPr/>
        </p:nvSpPr>
        <p:spPr bwMode="auto">
          <a:xfrm>
            <a:off x="6029325" y="1093788"/>
            <a:ext cx="2733675" cy="2563812"/>
          </a:xfrm>
          <a:prstGeom prst="roundRect">
            <a:avLst>
              <a:gd name="adj" fmla="val 6115"/>
            </a:avLst>
          </a:prstGeom>
          <a:solidFill>
            <a:srgbClr val="FFFFFF">
              <a:alpha val="79000"/>
            </a:srgbClr>
          </a:solidFill>
          <a:ln w="6350" cap="flat" cmpd="sng" algn="ctr">
            <a:solidFill>
              <a:srgbClr val="3F0087"/>
            </a:solidFill>
            <a:prstDash val="solid"/>
            <a:round/>
            <a:headEnd type="none" w="med" len="med"/>
            <a:tailEnd type="triangle" w="med" len="med"/>
          </a:ln>
          <a:effectLst/>
        </p:spPr>
        <p:txBody>
          <a:bodyPr/>
          <a:lstStyle/>
          <a:p>
            <a:pPr algn="ctr">
              <a:defRPr/>
            </a:pPr>
            <a:r>
              <a:rPr lang="en-US" sz="1600" b="0" dirty="0" smtClean="0">
                <a:solidFill>
                  <a:srgbClr val="595959"/>
                </a:solidFill>
                <a:latin typeface="Helvetica Light"/>
                <a:cs typeface="Helvetica Light"/>
              </a:rPr>
              <a:t>Lower TCO</a:t>
            </a:r>
            <a:endParaRPr lang="en-US" sz="1600" b="0" dirty="0">
              <a:solidFill>
                <a:srgbClr val="595959"/>
              </a:solidFill>
              <a:latin typeface="Helvetica Light"/>
              <a:cs typeface="Helvetica Light"/>
            </a:endParaRPr>
          </a:p>
        </p:txBody>
      </p:sp>
      <p:sp>
        <p:nvSpPr>
          <p:cNvPr id="232456" name="Text Box 3"/>
          <p:cNvSpPr txBox="1">
            <a:spLocks noChangeArrowheads="1"/>
          </p:cNvSpPr>
          <p:nvPr/>
        </p:nvSpPr>
        <p:spPr bwMode="auto">
          <a:xfrm>
            <a:off x="6176963" y="1825625"/>
            <a:ext cx="2317750" cy="1434495"/>
          </a:xfrm>
          <a:prstGeom prst="rect">
            <a:avLst/>
          </a:prstGeom>
          <a:noFill/>
          <a:ln w="9525">
            <a:noFill/>
            <a:miter lim="800000"/>
            <a:headEnd/>
            <a:tailEnd/>
          </a:ln>
        </p:spPr>
        <p:txBody>
          <a:bodyPr lIns="0" tIns="0" rIns="0" bIns="0">
            <a:spAutoFit/>
          </a:bodyPr>
          <a:lstStyle/>
          <a:p>
            <a:pPr marL="231775" lvl="1" indent="-231775">
              <a:lnSpc>
                <a:spcPct val="95000"/>
              </a:lnSpc>
              <a:buClr>
                <a:srgbClr val="444444"/>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No server or client upgrades</a:t>
            </a:r>
          </a:p>
          <a:p>
            <a:pPr marL="231775" lvl="1" indent="-231775">
              <a:lnSpc>
                <a:spcPct val="95000"/>
              </a:lnSpc>
              <a:buClr>
                <a:srgbClr val="444444"/>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595959"/>
              </a:solidFill>
              <a:latin typeface="Helvetica Light"/>
              <a:ea typeface="SimSun"/>
              <a:cs typeface="Helvetica Light"/>
            </a:endParaRPr>
          </a:p>
          <a:p>
            <a:pPr marL="231775" lvl="1" indent="-231775">
              <a:lnSpc>
                <a:spcPct val="95000"/>
              </a:lnSpc>
              <a:buClr>
                <a:srgbClr val="444444"/>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No data migration</a:t>
            </a:r>
          </a:p>
          <a:p>
            <a:pPr marL="231775" lvl="1" indent="-231775">
              <a:lnSpc>
                <a:spcPct val="95000"/>
              </a:lnSpc>
              <a:buClr>
                <a:srgbClr val="444444"/>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400" dirty="0">
              <a:solidFill>
                <a:srgbClr val="595959"/>
              </a:solidFill>
              <a:latin typeface="Helvetica Light"/>
              <a:ea typeface="SimSun"/>
              <a:cs typeface="Helvetica Light"/>
            </a:endParaRPr>
          </a:p>
          <a:p>
            <a:pPr marL="231775" lvl="1" indent="-231775">
              <a:lnSpc>
                <a:spcPct val="95000"/>
              </a:lnSpc>
              <a:buClr>
                <a:srgbClr val="444444"/>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Always on the latest release</a:t>
            </a:r>
          </a:p>
        </p:txBody>
      </p:sp>
      <p:sp>
        <p:nvSpPr>
          <p:cNvPr id="232457" name="Text Box 3"/>
          <p:cNvSpPr txBox="1">
            <a:spLocks noChangeArrowheads="1"/>
          </p:cNvSpPr>
          <p:nvPr/>
        </p:nvSpPr>
        <p:spPr bwMode="auto">
          <a:xfrm>
            <a:off x="3302000" y="1825625"/>
            <a:ext cx="2671763" cy="1636713"/>
          </a:xfrm>
          <a:prstGeom prst="rect">
            <a:avLst/>
          </a:prstGeom>
          <a:noFill/>
          <a:ln w="9525">
            <a:noFill/>
            <a:miter lim="800000"/>
            <a:headEnd/>
            <a:tailEnd/>
          </a:ln>
        </p:spPr>
        <p:txBody>
          <a:bodyPr lIns="0" tIns="0" rIns="0" bIns="0">
            <a:spAutoFit/>
          </a:bodyPr>
          <a:lstStyle/>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3 times a year </a:t>
            </a:r>
            <a:r>
              <a:rPr lang="en-US" sz="1400" dirty="0" smtClean="0">
                <a:solidFill>
                  <a:srgbClr val="595959"/>
                </a:solidFill>
                <a:latin typeface="Helvetica Light"/>
                <a:ea typeface="SimSun"/>
                <a:cs typeface="Helvetica Light"/>
              </a:rPr>
              <a:t>(</a:t>
            </a:r>
            <a:r>
              <a:rPr lang="en-US" sz="1400" dirty="0">
                <a:solidFill>
                  <a:srgbClr val="595959"/>
                </a:solidFill>
                <a:latin typeface="Helvetica Light"/>
                <a:ea typeface="SimSun"/>
                <a:cs typeface="Helvetica Light"/>
              </a:rPr>
              <a:t>spring, summer, winter)</a:t>
            </a: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endParaRPr lang="en-US" sz="1400" dirty="0">
              <a:solidFill>
                <a:srgbClr val="595959"/>
              </a:solidFill>
              <a:latin typeface="Helvetica Light"/>
              <a:ea typeface="SimSun"/>
              <a:cs typeface="Helvetica Light"/>
            </a:endParaRP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New features</a:t>
            </a: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endParaRPr lang="en-US" sz="1400" dirty="0">
              <a:solidFill>
                <a:srgbClr val="595959"/>
              </a:solidFill>
              <a:latin typeface="Helvetica Light"/>
              <a:ea typeface="SimSun"/>
              <a:cs typeface="Helvetica Light"/>
            </a:endParaRP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User requests &amp; needs addressed in weeks / months (not years)</a:t>
            </a:r>
          </a:p>
        </p:txBody>
      </p:sp>
      <p:sp>
        <p:nvSpPr>
          <p:cNvPr id="232458" name="Text Box 3"/>
          <p:cNvSpPr txBox="1">
            <a:spLocks noChangeArrowheads="1"/>
          </p:cNvSpPr>
          <p:nvPr/>
        </p:nvSpPr>
        <p:spPr bwMode="auto">
          <a:xfrm>
            <a:off x="488950" y="1825625"/>
            <a:ext cx="2405063" cy="1434495"/>
          </a:xfrm>
          <a:prstGeom prst="rect">
            <a:avLst/>
          </a:prstGeom>
          <a:noFill/>
          <a:ln w="9525">
            <a:noFill/>
            <a:miter lim="800000"/>
            <a:headEnd/>
            <a:tailEnd/>
          </a:ln>
        </p:spPr>
        <p:txBody>
          <a:bodyPr lIns="0" tIns="0" rIns="0" bIns="0">
            <a:spAutoFit/>
          </a:bodyPr>
          <a:lstStyle/>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Bug fixes, minor enhancements</a:t>
            </a: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endParaRPr lang="en-US" sz="1400" dirty="0">
              <a:solidFill>
                <a:srgbClr val="595959"/>
              </a:solidFill>
              <a:latin typeface="Helvetica Light"/>
              <a:ea typeface="SimSun"/>
              <a:cs typeface="Helvetica Light"/>
            </a:endParaRP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Automatic for every customer</a:t>
            </a: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endParaRPr lang="en-US" sz="1400" dirty="0">
              <a:solidFill>
                <a:srgbClr val="595959"/>
              </a:solidFill>
              <a:latin typeface="Helvetica Light"/>
              <a:ea typeface="SimSun"/>
              <a:cs typeface="Helvetica Light"/>
            </a:endParaRPr>
          </a:p>
          <a:p>
            <a:pPr marL="231775" lvl="1" indent="-231775">
              <a:lnSpc>
                <a:spcPct val="95000"/>
              </a:lnSpc>
              <a:buClr>
                <a:srgbClr val="444444"/>
              </a:buClr>
              <a:buFont typeface="Arial" charset="0"/>
              <a:buChar char="•"/>
              <a:tabLst>
                <a:tab pos="2743200" algn="l"/>
                <a:tab pos="3657600" algn="l"/>
                <a:tab pos="4572000" algn="l"/>
                <a:tab pos="5486400" algn="l"/>
                <a:tab pos="6400800" algn="l"/>
                <a:tab pos="7315200" algn="l"/>
                <a:tab pos="8229600" algn="l"/>
                <a:tab pos="9144000" algn="l"/>
                <a:tab pos="10058400" algn="l"/>
              </a:tabLst>
            </a:pPr>
            <a:r>
              <a:rPr lang="en-US" sz="1400" dirty="0">
                <a:solidFill>
                  <a:srgbClr val="595959"/>
                </a:solidFill>
                <a:latin typeface="Helvetica Light"/>
                <a:ea typeface="SimSun"/>
                <a:cs typeface="Helvetica Light"/>
              </a:rPr>
              <a:t>No impact on daily activity</a:t>
            </a:r>
          </a:p>
        </p:txBody>
      </p:sp>
      <p:sp>
        <p:nvSpPr>
          <p:cNvPr id="2" name="Title 1"/>
          <p:cNvSpPr>
            <a:spLocks noGrp="1"/>
          </p:cNvSpPr>
          <p:nvPr>
            <p:ph type="ctrTitle"/>
          </p:nvPr>
        </p:nvSpPr>
        <p:spPr>
          <a:xfrm>
            <a:off x="7238999" y="85725"/>
            <a:ext cx="1850325" cy="536575"/>
          </a:xfrm>
        </p:spPr>
        <p:txBody>
          <a:bodyPr/>
          <a:lstStyle/>
          <a:p>
            <a:r>
              <a:rPr lang="en-US" dirty="0" smtClean="0"/>
              <a:t>Cloud Infrastructure</a:t>
            </a:r>
            <a:endParaRPr lang="en-US" dirty="0"/>
          </a:p>
        </p:txBody>
      </p:sp>
    </p:spTree>
    <p:extLst>
      <p:ext uri="{BB962C8B-B14F-4D97-AF65-F5344CB8AC3E}">
        <p14:creationId xmlns:p14="http://schemas.microsoft.com/office/powerpoint/2010/main" val="2667113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p:spPr>
        <p:txBody>
          <a:bodyPr/>
          <a:lstStyle/>
          <a:p>
            <a:fld id="{93CDC1EE-AADE-4B46-B52F-8EA2F7BC95AB}" type="slidenum">
              <a:rPr lang="en-US" smtClean="0"/>
              <a:pPr/>
              <a:t>44</a:t>
            </a:fld>
            <a:endParaRPr lang="en-US"/>
          </a:p>
        </p:txBody>
      </p:sp>
      <p:pic>
        <p:nvPicPr>
          <p:cNvPr id="12" name="Picture 11"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13" name="Picture 12"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15" name="Picture 14" descr="cloud.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7" name="Title 1"/>
          <p:cNvSpPr txBox="1">
            <a:spLocks/>
          </p:cNvSpPr>
          <p:nvPr/>
        </p:nvSpPr>
        <p:spPr>
          <a:xfrm>
            <a:off x="457200" y="152400"/>
            <a:ext cx="8229600" cy="507683"/>
          </a:xfrm>
          <a:prstGeom prst="rect">
            <a:avLst/>
          </a:prstGeom>
        </p:spPr>
        <p:txBody>
          <a:bodyP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Alma Live: Continuous Enhancement</a:t>
            </a:r>
            <a:endParaRPr lang="en-US" dirty="0"/>
          </a:p>
        </p:txBody>
      </p:sp>
      <p:pic>
        <p:nvPicPr>
          <p:cNvPr id="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58" r="1516" b="2591"/>
          <a:stretch/>
        </p:blipFill>
        <p:spPr bwMode="auto">
          <a:xfrm>
            <a:off x="169707" y="928254"/>
            <a:ext cx="4684943" cy="2535381"/>
          </a:xfrm>
          <a:prstGeom prst="roundRect">
            <a:avLst>
              <a:gd name="adj" fmla="val 2987"/>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98" b="3456"/>
          <a:stretch/>
        </p:blipFill>
        <p:spPr bwMode="auto">
          <a:xfrm>
            <a:off x="2057400" y="2065284"/>
            <a:ext cx="4629380" cy="2503478"/>
          </a:xfrm>
          <a:prstGeom prst="roundRect">
            <a:avLst>
              <a:gd name="adj" fmla="val 2933"/>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5816" y="3674419"/>
            <a:ext cx="4500984" cy="2473240"/>
          </a:xfrm>
          <a:prstGeom prst="roundRect">
            <a:avLst>
              <a:gd name="adj" fmla="val 3281"/>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55890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CDC1EE-AADE-4B46-B52F-8EA2F7BC95AB}" type="slidenum">
              <a:rPr lang="en-US" smtClean="0"/>
              <a:pPr/>
              <a:t>45</a:t>
            </a:fld>
            <a:endParaRPr lang="en-US"/>
          </a:p>
        </p:txBody>
      </p:sp>
      <p:sp>
        <p:nvSpPr>
          <p:cNvPr id="3" name="Title 2"/>
          <p:cNvSpPr>
            <a:spLocks noGrp="1"/>
          </p:cNvSpPr>
          <p:nvPr>
            <p:ph type="ctrTitle"/>
          </p:nvPr>
        </p:nvSpPr>
        <p:spPr/>
        <p:txBody>
          <a:bodyPr/>
          <a:lstStyle/>
          <a:p>
            <a:r>
              <a:rPr lang="en-US" b="1" dirty="0" smtClean="0"/>
              <a:t>Real Use Case</a:t>
            </a:r>
            <a:endParaRPr lang="en-US" b="1" dirty="0"/>
          </a:p>
        </p:txBody>
      </p:sp>
      <p:pic>
        <p:nvPicPr>
          <p:cNvPr id="6" name="Picture 5" descr="burst.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7600" y="-74684"/>
            <a:ext cx="6858000" cy="6858000"/>
          </a:xfrm>
          <a:prstGeom prst="rect">
            <a:avLst/>
          </a:prstGeom>
        </p:spPr>
      </p:pic>
      <p:sp>
        <p:nvSpPr>
          <p:cNvPr id="7" name="7-Point Star 6"/>
          <p:cNvSpPr/>
          <p:nvPr/>
        </p:nvSpPr>
        <p:spPr>
          <a:xfrm>
            <a:off x="27200" y="1002056"/>
            <a:ext cx="1600502" cy="1186506"/>
          </a:xfrm>
          <a:prstGeom prst="star7">
            <a:avLst/>
          </a:prstGeom>
          <a:gradFill>
            <a:gsLst>
              <a:gs pos="95000">
                <a:schemeClr val="tx2"/>
              </a:gs>
              <a:gs pos="100000">
                <a:schemeClr val="accent1">
                  <a:tint val="50000"/>
                  <a:shade val="100000"/>
                  <a:satMod val="35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Real Case</a:t>
            </a:r>
          </a:p>
        </p:txBody>
      </p:sp>
      <p:sp>
        <p:nvSpPr>
          <p:cNvPr id="8" name="TextBox 7"/>
          <p:cNvSpPr txBox="1"/>
          <p:nvPr/>
        </p:nvSpPr>
        <p:spPr>
          <a:xfrm>
            <a:off x="2971800" y="914400"/>
            <a:ext cx="5029199" cy="1446550"/>
          </a:xfrm>
          <a:prstGeom prst="rect">
            <a:avLst/>
          </a:prstGeom>
          <a:noFill/>
        </p:spPr>
        <p:txBody>
          <a:bodyPr wrap="square" rtlCol="0">
            <a:spAutoFit/>
          </a:bodyPr>
          <a:lstStyle/>
          <a:p>
            <a:pPr algn="ctr"/>
            <a:r>
              <a:rPr lang="en-US" sz="4400" dirty="0" smtClean="0">
                <a:solidFill>
                  <a:srgbClr val="404040"/>
                </a:solidFill>
                <a:latin typeface="Helvetica Light"/>
                <a:cs typeface="Helvetica Light"/>
              </a:rPr>
              <a:t>Over $500,000 saving in 5 years !</a:t>
            </a:r>
            <a:endParaRPr lang="en-US" sz="4400" dirty="0">
              <a:solidFill>
                <a:srgbClr val="404040"/>
              </a:solidFill>
              <a:latin typeface="Helvetica Light"/>
              <a:cs typeface="Helvetica Ligh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18" y="2441575"/>
            <a:ext cx="8624982"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290418" y="2391940"/>
            <a:ext cx="8624982" cy="3964410"/>
          </a:xfrm>
          <a:prstGeom prst="rect">
            <a:avLst/>
          </a:prstGeom>
          <a:solidFill>
            <a:srgbClr val="404040">
              <a:alpha val="54902"/>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ounded Rectangle 9"/>
          <p:cNvSpPr/>
          <p:nvPr/>
        </p:nvSpPr>
        <p:spPr bwMode="auto">
          <a:xfrm>
            <a:off x="609600" y="6039652"/>
            <a:ext cx="7162800" cy="316698"/>
          </a:xfrm>
          <a:prstGeom prst="roundRect">
            <a:avLst/>
          </a:prstGeom>
          <a:noFill/>
          <a:ln w="28575" cap="flat" cmpd="sng" algn="ctr">
            <a:solidFill>
              <a:srgbClr val="32558E"/>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Isosceles Triangle 4"/>
          <p:cNvSpPr/>
          <p:nvPr/>
        </p:nvSpPr>
        <p:spPr bwMode="auto">
          <a:xfrm rot="10800000">
            <a:off x="914400" y="5029198"/>
            <a:ext cx="7490900" cy="1008275"/>
          </a:xfrm>
          <a:custGeom>
            <a:avLst/>
            <a:gdLst>
              <a:gd name="connsiteX0" fmla="*/ 0 w 3190875"/>
              <a:gd name="connsiteY0" fmla="*/ 529987 h 529987"/>
              <a:gd name="connsiteX1" fmla="*/ 1595438 w 3190875"/>
              <a:gd name="connsiteY1" fmla="*/ 0 h 529987"/>
              <a:gd name="connsiteX2" fmla="*/ 3190875 w 3190875"/>
              <a:gd name="connsiteY2" fmla="*/ 529987 h 529987"/>
              <a:gd name="connsiteX3" fmla="*/ 0 w 3190875"/>
              <a:gd name="connsiteY3" fmla="*/ 529987 h 529987"/>
              <a:gd name="connsiteX0" fmla="*/ 0 w 3957638"/>
              <a:gd name="connsiteY0" fmla="*/ 206137 h 206137"/>
              <a:gd name="connsiteX1" fmla="*/ 3957638 w 3957638"/>
              <a:gd name="connsiteY1" fmla="*/ 0 h 206137"/>
              <a:gd name="connsiteX2" fmla="*/ 3190875 w 3957638"/>
              <a:gd name="connsiteY2" fmla="*/ 206137 h 206137"/>
              <a:gd name="connsiteX3" fmla="*/ 0 w 3957638"/>
              <a:gd name="connsiteY3" fmla="*/ 206137 h 206137"/>
              <a:gd name="connsiteX0" fmla="*/ 0 w 3957638"/>
              <a:gd name="connsiteY0" fmla="*/ 206137 h 406162"/>
              <a:gd name="connsiteX1" fmla="*/ 3957638 w 3957638"/>
              <a:gd name="connsiteY1" fmla="*/ 0 h 406162"/>
              <a:gd name="connsiteX2" fmla="*/ 2876550 w 3957638"/>
              <a:gd name="connsiteY2" fmla="*/ 406162 h 406162"/>
              <a:gd name="connsiteX3" fmla="*/ 0 w 3957638"/>
              <a:gd name="connsiteY3" fmla="*/ 206137 h 406162"/>
              <a:gd name="connsiteX0" fmla="*/ 0 w 4005263"/>
              <a:gd name="connsiteY0" fmla="*/ 396637 h 406162"/>
              <a:gd name="connsiteX1" fmla="*/ 4005263 w 4005263"/>
              <a:gd name="connsiteY1" fmla="*/ 0 h 406162"/>
              <a:gd name="connsiteX2" fmla="*/ 2924175 w 4005263"/>
              <a:gd name="connsiteY2" fmla="*/ 406162 h 406162"/>
              <a:gd name="connsiteX3" fmla="*/ 0 w 4005263"/>
              <a:gd name="connsiteY3" fmla="*/ 396637 h 406162"/>
              <a:gd name="connsiteX0" fmla="*/ 0 w 6886575"/>
              <a:gd name="connsiteY0" fmla="*/ 396637 h 406162"/>
              <a:gd name="connsiteX1" fmla="*/ 4005263 w 6886575"/>
              <a:gd name="connsiteY1" fmla="*/ 0 h 406162"/>
              <a:gd name="connsiteX2" fmla="*/ 6886575 w 6886575"/>
              <a:gd name="connsiteY2" fmla="*/ 406162 h 406162"/>
              <a:gd name="connsiteX3" fmla="*/ 0 w 6886575"/>
              <a:gd name="connsiteY3" fmla="*/ 396637 h 406162"/>
              <a:gd name="connsiteX0" fmla="*/ 0 w 6867525"/>
              <a:gd name="connsiteY0" fmla="*/ 596662 h 596662"/>
              <a:gd name="connsiteX1" fmla="*/ 3986213 w 6867525"/>
              <a:gd name="connsiteY1" fmla="*/ 0 h 596662"/>
              <a:gd name="connsiteX2" fmla="*/ 6867525 w 6867525"/>
              <a:gd name="connsiteY2" fmla="*/ 406162 h 596662"/>
              <a:gd name="connsiteX3" fmla="*/ 0 w 6867525"/>
              <a:gd name="connsiteY3" fmla="*/ 596662 h 596662"/>
              <a:gd name="connsiteX0" fmla="*/ 0 w 5991225"/>
              <a:gd name="connsiteY0" fmla="*/ 596662 h 634762"/>
              <a:gd name="connsiteX1" fmla="*/ 3986213 w 5991225"/>
              <a:gd name="connsiteY1" fmla="*/ 0 h 634762"/>
              <a:gd name="connsiteX2" fmla="*/ 5991225 w 5991225"/>
              <a:gd name="connsiteY2" fmla="*/ 634762 h 634762"/>
              <a:gd name="connsiteX3" fmla="*/ 0 w 5991225"/>
              <a:gd name="connsiteY3" fmla="*/ 596662 h 634762"/>
              <a:gd name="connsiteX0" fmla="*/ 0 w 6000750"/>
              <a:gd name="connsiteY0" fmla="*/ 644287 h 644287"/>
              <a:gd name="connsiteX1" fmla="*/ 3995738 w 6000750"/>
              <a:gd name="connsiteY1" fmla="*/ 0 h 644287"/>
              <a:gd name="connsiteX2" fmla="*/ 6000750 w 6000750"/>
              <a:gd name="connsiteY2" fmla="*/ 634762 h 644287"/>
              <a:gd name="connsiteX3" fmla="*/ 0 w 6000750"/>
              <a:gd name="connsiteY3" fmla="*/ 644287 h 644287"/>
              <a:gd name="connsiteX0" fmla="*/ 0 w 3995738"/>
              <a:gd name="connsiteY0" fmla="*/ 644287 h 644287"/>
              <a:gd name="connsiteX1" fmla="*/ 3995738 w 3995738"/>
              <a:gd name="connsiteY1" fmla="*/ 0 h 644287"/>
              <a:gd name="connsiteX2" fmla="*/ 3933825 w 3995738"/>
              <a:gd name="connsiteY2" fmla="*/ 634762 h 644287"/>
              <a:gd name="connsiteX3" fmla="*/ 0 w 3995738"/>
              <a:gd name="connsiteY3" fmla="*/ 644287 h 644287"/>
              <a:gd name="connsiteX0" fmla="*/ 0 w 4719638"/>
              <a:gd name="connsiteY0" fmla="*/ 656443 h 656443"/>
              <a:gd name="connsiteX1" fmla="*/ 4719638 w 4719638"/>
              <a:gd name="connsiteY1" fmla="*/ 0 h 656443"/>
              <a:gd name="connsiteX2" fmla="*/ 4657725 w 4719638"/>
              <a:gd name="connsiteY2" fmla="*/ 634762 h 656443"/>
              <a:gd name="connsiteX3" fmla="*/ 0 w 4719638"/>
              <a:gd name="connsiteY3" fmla="*/ 656443 h 656443"/>
              <a:gd name="connsiteX0" fmla="*/ 0 w 7258050"/>
              <a:gd name="connsiteY0" fmla="*/ 656443 h 656443"/>
              <a:gd name="connsiteX1" fmla="*/ 4719638 w 7258050"/>
              <a:gd name="connsiteY1" fmla="*/ 0 h 656443"/>
              <a:gd name="connsiteX2" fmla="*/ 7258050 w 7258050"/>
              <a:gd name="connsiteY2" fmla="*/ 634762 h 656443"/>
              <a:gd name="connsiteX3" fmla="*/ 0 w 7258050"/>
              <a:gd name="connsiteY3" fmla="*/ 656443 h 656443"/>
              <a:gd name="connsiteX0" fmla="*/ 0 w 5000625"/>
              <a:gd name="connsiteY0" fmla="*/ 644287 h 644287"/>
              <a:gd name="connsiteX1" fmla="*/ 2462213 w 5000625"/>
              <a:gd name="connsiteY1" fmla="*/ 0 h 644287"/>
              <a:gd name="connsiteX2" fmla="*/ 5000625 w 5000625"/>
              <a:gd name="connsiteY2" fmla="*/ 634762 h 644287"/>
              <a:gd name="connsiteX3" fmla="*/ 0 w 5000625"/>
              <a:gd name="connsiteY3" fmla="*/ 644287 h 644287"/>
              <a:gd name="connsiteX0" fmla="*/ 0 w 5010150"/>
              <a:gd name="connsiteY0" fmla="*/ 644287 h 646919"/>
              <a:gd name="connsiteX1" fmla="*/ 2462213 w 5010150"/>
              <a:gd name="connsiteY1" fmla="*/ 0 h 646919"/>
              <a:gd name="connsiteX2" fmla="*/ 5010150 w 5010150"/>
              <a:gd name="connsiteY2" fmla="*/ 646919 h 646919"/>
              <a:gd name="connsiteX3" fmla="*/ 0 w 5010150"/>
              <a:gd name="connsiteY3" fmla="*/ 644287 h 646919"/>
            </a:gdLst>
            <a:ahLst/>
            <a:cxnLst>
              <a:cxn ang="0">
                <a:pos x="connsiteX0" y="connsiteY0"/>
              </a:cxn>
              <a:cxn ang="0">
                <a:pos x="connsiteX1" y="connsiteY1"/>
              </a:cxn>
              <a:cxn ang="0">
                <a:pos x="connsiteX2" y="connsiteY2"/>
              </a:cxn>
              <a:cxn ang="0">
                <a:pos x="connsiteX3" y="connsiteY3"/>
              </a:cxn>
            </a:cxnLst>
            <a:rect l="l" t="t" r="r" b="b"/>
            <a:pathLst>
              <a:path w="5010150" h="646919">
                <a:moveTo>
                  <a:pt x="0" y="644287"/>
                </a:moveTo>
                <a:lnTo>
                  <a:pt x="2462213" y="0"/>
                </a:lnTo>
                <a:lnTo>
                  <a:pt x="5010150" y="646919"/>
                </a:lnTo>
                <a:lnTo>
                  <a:pt x="0" y="644287"/>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2" name="Group 11"/>
          <p:cNvGrpSpPr/>
          <p:nvPr/>
        </p:nvGrpSpPr>
        <p:grpSpPr>
          <a:xfrm>
            <a:off x="993362" y="4618110"/>
            <a:ext cx="7464838" cy="411090"/>
            <a:chOff x="993362" y="4618110"/>
            <a:chExt cx="7464838" cy="41109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362" y="4618110"/>
              <a:ext cx="3807238"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7399" y="4633913"/>
              <a:ext cx="3640801"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551911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3124200"/>
            <a:ext cx="5029199" cy="1938992"/>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Alma Developers</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415053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p:cNvSpPr>
            <a:spLocks noGrp="1"/>
          </p:cNvSpPr>
          <p:nvPr>
            <p:ph type="ctrTitle"/>
          </p:nvPr>
        </p:nvSpPr>
        <p:spPr>
          <a:xfrm>
            <a:off x="7239000" y="85725"/>
            <a:ext cx="1676400" cy="536575"/>
          </a:xfrm>
        </p:spPr>
        <p:txBody>
          <a:bodyPr/>
          <a:lstStyle/>
          <a:p>
            <a:r>
              <a:rPr lang="en-US" dirty="0" smtClean="0"/>
              <a:t>Alma Developers</a:t>
            </a:r>
            <a:endParaRPr lang="en-US" dirty="0"/>
          </a:p>
        </p:txBody>
      </p:sp>
      <p:grpSp>
        <p:nvGrpSpPr>
          <p:cNvPr id="241" name="Group 240"/>
          <p:cNvGrpSpPr/>
          <p:nvPr/>
        </p:nvGrpSpPr>
        <p:grpSpPr>
          <a:xfrm>
            <a:off x="235765" y="934737"/>
            <a:ext cx="8801053" cy="5299091"/>
            <a:chOff x="235765" y="934737"/>
            <a:chExt cx="8801053" cy="5299091"/>
          </a:xfrm>
        </p:grpSpPr>
        <p:sp>
          <p:nvSpPr>
            <p:cNvPr id="242" name="Rounded Rectangle 241"/>
            <p:cNvSpPr/>
            <p:nvPr/>
          </p:nvSpPr>
          <p:spPr bwMode="auto">
            <a:xfrm>
              <a:off x="451413" y="2939978"/>
              <a:ext cx="8235386" cy="3293849"/>
            </a:xfrm>
            <a:prstGeom prst="roundRect">
              <a:avLst>
                <a:gd name="adj" fmla="val 8351"/>
              </a:avLst>
            </a:prstGeom>
            <a:solidFill>
              <a:srgbClr val="4E4B4F"/>
            </a:solidFill>
            <a:ln w="76200" cap="flat" cmpd="sng" algn="ctr">
              <a:noFill/>
              <a:prstDash val="solid"/>
              <a:round/>
              <a:headEnd type="none" w="med" len="med"/>
              <a:tailEnd type="triangl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43" name="Rounded Rectangle 242"/>
            <p:cNvSpPr/>
            <p:nvPr/>
          </p:nvSpPr>
          <p:spPr bwMode="auto">
            <a:xfrm>
              <a:off x="451413" y="2939978"/>
              <a:ext cx="8235387" cy="3293850"/>
            </a:xfrm>
            <a:prstGeom prst="roundRect">
              <a:avLst>
                <a:gd name="adj" fmla="val 7346"/>
              </a:avLst>
            </a:prstGeom>
            <a:gradFill flip="none" rotWithShape="1">
              <a:gsLst>
                <a:gs pos="0">
                  <a:srgbClr val="FFFF93">
                    <a:alpha val="58000"/>
                  </a:srgbClr>
                </a:gs>
                <a:gs pos="34000">
                  <a:srgbClr val="808080">
                    <a:lumMod val="20000"/>
                    <a:lumOff val="80000"/>
                  </a:srgbClr>
                </a:gs>
                <a:gs pos="100000">
                  <a:srgbClr val="000000">
                    <a:lumMod val="65000"/>
                    <a:lumOff val="35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44" name="Rektangel med afrundet, diagonalt hjørne 23"/>
            <p:cNvSpPr/>
            <p:nvPr/>
          </p:nvSpPr>
          <p:spPr>
            <a:xfrm rot="5400000">
              <a:off x="2922182" y="469209"/>
              <a:ext cx="3293847" cy="8235387"/>
            </a:xfrm>
            <a:prstGeom prst="roundRect">
              <a:avLst>
                <a:gd name="adj" fmla="val 6908"/>
              </a:avLst>
            </a:prstGeom>
            <a:noFill/>
            <a:ln w="38100" cap="flat" cmpd="sng" algn="ctr">
              <a:solidFill>
                <a:srgbClr val="FFFFFF"/>
              </a:solidFill>
              <a:prstDash val="solid"/>
            </a:ln>
            <a:effectLst>
              <a:outerShdw blurRad="50800" dist="38100" dir="8100000" algn="tr" rotWithShape="0">
                <a:prstClr val="black">
                  <a:alpha val="40000"/>
                </a:prstClr>
              </a:out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smtClean="0">
                <a:ln>
                  <a:noFill/>
                </a:ln>
                <a:solidFill>
                  <a:srgbClr val="32558E"/>
                </a:solidFill>
                <a:effectLst/>
                <a:uLnTx/>
                <a:uFillTx/>
                <a:latin typeface="Calibri" pitchFamily="34" charset="0"/>
                <a:ea typeface="+mn-ea"/>
                <a:cs typeface="Calibri" pitchFamily="34" charset="0"/>
              </a:endParaRPr>
            </a:p>
          </p:txBody>
        </p:sp>
        <p:grpSp>
          <p:nvGrpSpPr>
            <p:cNvPr id="245" name="Group 244"/>
            <p:cNvGrpSpPr/>
            <p:nvPr/>
          </p:nvGrpSpPr>
          <p:grpSpPr>
            <a:xfrm>
              <a:off x="1727122" y="1250823"/>
              <a:ext cx="1184643" cy="802266"/>
              <a:chOff x="2016497" y="961448"/>
              <a:chExt cx="1184643" cy="802266"/>
            </a:xfrm>
          </p:grpSpPr>
          <p:sp>
            <p:nvSpPr>
              <p:cNvPr id="342" name="Oval 341"/>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343" name="Picture 3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grpSp>
          <p:nvGrpSpPr>
            <p:cNvPr id="246" name="Group 245"/>
            <p:cNvGrpSpPr/>
            <p:nvPr/>
          </p:nvGrpSpPr>
          <p:grpSpPr>
            <a:xfrm>
              <a:off x="2985628" y="992500"/>
              <a:ext cx="1184643" cy="773113"/>
              <a:chOff x="3055078" y="784150"/>
              <a:chExt cx="1184643" cy="773113"/>
            </a:xfrm>
          </p:grpSpPr>
          <p:sp>
            <p:nvSpPr>
              <p:cNvPr id="340" name="Oval 339"/>
              <p:cNvSpPr/>
              <p:nvPr/>
            </p:nvSpPr>
            <p:spPr>
              <a:xfrm>
                <a:off x="3055078" y="137937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341" name="Picture 3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867" y="784150"/>
                <a:ext cx="772767" cy="713323"/>
              </a:xfrm>
              <a:prstGeom prst="rect">
                <a:avLst/>
              </a:prstGeom>
              <a:effectLst/>
            </p:spPr>
          </p:pic>
        </p:grpSp>
        <p:grpSp>
          <p:nvGrpSpPr>
            <p:cNvPr id="247" name="Group 246"/>
            <p:cNvGrpSpPr/>
            <p:nvPr/>
          </p:nvGrpSpPr>
          <p:grpSpPr>
            <a:xfrm>
              <a:off x="6324228" y="1267398"/>
              <a:ext cx="1184643" cy="785691"/>
              <a:chOff x="6173753" y="961448"/>
              <a:chExt cx="1184643" cy="785691"/>
            </a:xfrm>
          </p:grpSpPr>
          <p:sp>
            <p:nvSpPr>
              <p:cNvPr id="338" name="Oval 337"/>
              <p:cNvSpPr/>
              <p:nvPr/>
            </p:nvSpPr>
            <p:spPr>
              <a:xfrm>
                <a:off x="6173753" y="1569253"/>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339" name="Picture 3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692" y="961448"/>
                <a:ext cx="772767" cy="713323"/>
              </a:xfrm>
              <a:prstGeom prst="rect">
                <a:avLst/>
              </a:prstGeom>
              <a:effectLst/>
            </p:spPr>
          </p:pic>
        </p:grpSp>
        <p:grpSp>
          <p:nvGrpSpPr>
            <p:cNvPr id="248" name="Group 247"/>
            <p:cNvGrpSpPr/>
            <p:nvPr/>
          </p:nvGrpSpPr>
          <p:grpSpPr>
            <a:xfrm>
              <a:off x="7583822" y="1750352"/>
              <a:ext cx="1184643" cy="810184"/>
              <a:chOff x="7583822" y="1542002"/>
              <a:chExt cx="1184643" cy="810184"/>
            </a:xfrm>
          </p:grpSpPr>
          <p:sp>
            <p:nvSpPr>
              <p:cNvPr id="336" name="Oval 335"/>
              <p:cNvSpPr/>
              <p:nvPr/>
            </p:nvSpPr>
            <p:spPr>
              <a:xfrm>
                <a:off x="7583822" y="2174300"/>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337" name="Picture 3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761" y="1542002"/>
                <a:ext cx="772767" cy="713323"/>
              </a:xfrm>
              <a:prstGeom prst="rect">
                <a:avLst/>
              </a:prstGeom>
              <a:effectLst/>
            </p:spPr>
          </p:pic>
        </p:grpSp>
        <p:grpSp>
          <p:nvGrpSpPr>
            <p:cNvPr id="249" name="Group 248"/>
            <p:cNvGrpSpPr/>
            <p:nvPr/>
          </p:nvGrpSpPr>
          <p:grpSpPr>
            <a:xfrm>
              <a:off x="541604" y="1758270"/>
              <a:ext cx="1184643" cy="802266"/>
              <a:chOff x="541604" y="1484127"/>
              <a:chExt cx="1184643" cy="802266"/>
            </a:xfrm>
          </p:grpSpPr>
          <p:sp>
            <p:nvSpPr>
              <p:cNvPr id="334" name="Oval 333"/>
              <p:cNvSpPr/>
              <p:nvPr/>
            </p:nvSpPr>
            <p:spPr>
              <a:xfrm>
                <a:off x="541604" y="210850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335" name="Picture 3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43" y="1484127"/>
                <a:ext cx="772767" cy="713323"/>
              </a:xfrm>
              <a:prstGeom prst="rect">
                <a:avLst/>
              </a:prstGeom>
              <a:effectLst/>
            </p:spPr>
          </p:pic>
        </p:grpSp>
        <p:sp>
          <p:nvSpPr>
            <p:cNvPr id="250" name="Oval 249"/>
            <p:cNvSpPr/>
            <p:nvPr/>
          </p:nvSpPr>
          <p:spPr>
            <a:xfrm>
              <a:off x="4248971" y="1578757"/>
              <a:ext cx="843871" cy="171595"/>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sp>
          <p:nvSpPr>
            <p:cNvPr id="251" name="TextBox 250"/>
            <p:cNvSpPr txBox="1"/>
            <p:nvPr/>
          </p:nvSpPr>
          <p:spPr>
            <a:xfrm>
              <a:off x="235765" y="2509975"/>
              <a:ext cx="1792307"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Resource Sharing</a:t>
              </a:r>
            </a:p>
          </p:txBody>
        </p:sp>
        <p:sp>
          <p:nvSpPr>
            <p:cNvPr id="252" name="TextBox 251"/>
            <p:cNvSpPr txBox="1"/>
            <p:nvPr/>
          </p:nvSpPr>
          <p:spPr>
            <a:xfrm>
              <a:off x="2944943" y="1710854"/>
              <a:ext cx="1234577" cy="46166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Course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Management</a:t>
              </a:r>
            </a:p>
          </p:txBody>
        </p:sp>
        <p:sp>
          <p:nvSpPr>
            <p:cNvPr id="253" name="TextBox 252"/>
            <p:cNvSpPr txBox="1"/>
            <p:nvPr/>
          </p:nvSpPr>
          <p:spPr>
            <a:xfrm>
              <a:off x="4896067" y="1685856"/>
              <a:ext cx="1626051" cy="46166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Material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Vendors </a:t>
              </a:r>
            </a:p>
          </p:txBody>
        </p:sp>
        <p:sp>
          <p:nvSpPr>
            <p:cNvPr id="254" name="TextBox 253"/>
            <p:cNvSpPr txBox="1"/>
            <p:nvPr/>
          </p:nvSpPr>
          <p:spPr>
            <a:xfrm>
              <a:off x="7410767" y="2490965"/>
              <a:ext cx="1626051"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Financial Systems</a:t>
              </a:r>
            </a:p>
          </p:txBody>
        </p:sp>
        <p:sp>
          <p:nvSpPr>
            <p:cNvPr id="255" name="TextBox 254"/>
            <p:cNvSpPr txBox="1"/>
            <p:nvPr/>
          </p:nvSpPr>
          <p:spPr>
            <a:xfrm>
              <a:off x="6109421" y="2006811"/>
              <a:ext cx="1626051" cy="46166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Student Info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sp>
          <p:nvSpPr>
            <p:cNvPr id="256" name="TextBox 255"/>
            <p:cNvSpPr txBox="1"/>
            <p:nvPr/>
          </p:nvSpPr>
          <p:spPr>
            <a:xfrm>
              <a:off x="1529472" y="1987296"/>
              <a:ext cx="1626051" cy="461665"/>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Discovery &amp;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Delivery</a:t>
              </a:r>
            </a:p>
          </p:txBody>
        </p:sp>
        <p:grpSp>
          <p:nvGrpSpPr>
            <p:cNvPr id="257" name="Group 256"/>
            <p:cNvGrpSpPr/>
            <p:nvPr/>
          </p:nvGrpSpPr>
          <p:grpSpPr>
            <a:xfrm>
              <a:off x="5116148" y="940369"/>
              <a:ext cx="1184643" cy="802266"/>
              <a:chOff x="2016497" y="961448"/>
              <a:chExt cx="1184643" cy="802266"/>
            </a:xfrm>
          </p:grpSpPr>
          <p:sp>
            <p:nvSpPr>
              <p:cNvPr id="332" name="Oval 331"/>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333" name="Picture 3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pic>
          <p:nvPicPr>
            <p:cNvPr id="258" name="Picture 2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726" y="1987913"/>
              <a:ext cx="205516" cy="312384"/>
            </a:xfrm>
            <a:prstGeom prst="rect">
              <a:avLst/>
            </a:prstGeom>
            <a:effectLst>
              <a:glow rad="63500">
                <a:srgbClr val="BBE0E3">
                  <a:alpha val="30000"/>
                </a:srgbClr>
              </a:glow>
              <a:softEdge rad="0"/>
            </a:effectLst>
          </p:spPr>
        </p:pic>
        <p:grpSp>
          <p:nvGrpSpPr>
            <p:cNvPr id="259" name="Group 258"/>
            <p:cNvGrpSpPr/>
            <p:nvPr/>
          </p:nvGrpSpPr>
          <p:grpSpPr>
            <a:xfrm>
              <a:off x="926048" y="1980721"/>
              <a:ext cx="415753" cy="327275"/>
              <a:chOff x="2189163" y="5068888"/>
              <a:chExt cx="1387475" cy="1092199"/>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330" name="Freeform 89"/>
              <p:cNvSpPr>
                <a:spLocks/>
              </p:cNvSpPr>
              <p:nvPr/>
            </p:nvSpPr>
            <p:spPr bwMode="auto">
              <a:xfrm>
                <a:off x="2189163" y="5072063"/>
                <a:ext cx="700088" cy="1089024"/>
              </a:xfrm>
              <a:custGeom>
                <a:avLst/>
                <a:gdLst>
                  <a:gd name="T0" fmla="*/ 207 w 557"/>
                  <a:gd name="T1" fmla="*/ 770 h 868"/>
                  <a:gd name="T2" fmla="*/ 232 w 557"/>
                  <a:gd name="T3" fmla="*/ 93 h 868"/>
                  <a:gd name="T4" fmla="*/ 152 w 557"/>
                  <a:gd name="T5" fmla="*/ 13 h 868"/>
                  <a:gd name="T6" fmla="*/ 161 w 557"/>
                  <a:gd name="T7" fmla="*/ 1 h 868"/>
                  <a:gd name="T8" fmla="*/ 485 w 557"/>
                  <a:gd name="T9" fmla="*/ 18 h 868"/>
                  <a:gd name="T10" fmla="*/ 497 w 557"/>
                  <a:gd name="T11" fmla="*/ 32 h 868"/>
                  <a:gd name="T12" fmla="*/ 508 w 557"/>
                  <a:gd name="T13" fmla="*/ 349 h 868"/>
                  <a:gd name="T14" fmla="*/ 494 w 557"/>
                  <a:gd name="T15" fmla="*/ 356 h 868"/>
                  <a:gd name="T16" fmla="*/ 408 w 557"/>
                  <a:gd name="T17" fmla="*/ 272 h 868"/>
                  <a:gd name="T18" fmla="*/ 329 w 557"/>
                  <a:gd name="T19" fmla="*/ 739 h 868"/>
                  <a:gd name="T20" fmla="*/ 556 w 557"/>
                  <a:gd name="T21" fmla="*/ 849 h 868"/>
                  <a:gd name="T22" fmla="*/ 557 w 557"/>
                  <a:gd name="T23" fmla="*/ 851 h 868"/>
                  <a:gd name="T24" fmla="*/ 207 w 557"/>
                  <a:gd name="T25" fmla="*/ 77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8">
                    <a:moveTo>
                      <a:pt x="207" y="770"/>
                    </a:moveTo>
                    <a:cubicBezTo>
                      <a:pt x="0" y="591"/>
                      <a:pt x="8" y="327"/>
                      <a:pt x="232" y="93"/>
                    </a:cubicBezTo>
                    <a:cubicBezTo>
                      <a:pt x="232" y="93"/>
                      <a:pt x="157" y="18"/>
                      <a:pt x="152" y="13"/>
                    </a:cubicBezTo>
                    <a:cubicBezTo>
                      <a:pt x="149" y="10"/>
                      <a:pt x="149" y="0"/>
                      <a:pt x="161" y="1"/>
                    </a:cubicBezTo>
                    <a:cubicBezTo>
                      <a:pt x="165" y="1"/>
                      <a:pt x="426" y="15"/>
                      <a:pt x="485" y="18"/>
                    </a:cubicBezTo>
                    <a:cubicBezTo>
                      <a:pt x="492" y="19"/>
                      <a:pt x="497" y="26"/>
                      <a:pt x="497" y="32"/>
                    </a:cubicBezTo>
                    <a:cubicBezTo>
                      <a:pt x="499" y="87"/>
                      <a:pt x="508" y="344"/>
                      <a:pt x="508" y="349"/>
                    </a:cubicBezTo>
                    <a:cubicBezTo>
                      <a:pt x="509" y="358"/>
                      <a:pt x="500" y="362"/>
                      <a:pt x="494" y="356"/>
                    </a:cubicBezTo>
                    <a:cubicBezTo>
                      <a:pt x="408" y="272"/>
                      <a:pt x="408" y="272"/>
                      <a:pt x="408" y="272"/>
                    </a:cubicBezTo>
                    <a:cubicBezTo>
                      <a:pt x="249" y="304"/>
                      <a:pt x="169" y="553"/>
                      <a:pt x="329" y="739"/>
                    </a:cubicBezTo>
                    <a:cubicBezTo>
                      <a:pt x="407" y="829"/>
                      <a:pt x="550" y="853"/>
                      <a:pt x="556" y="849"/>
                    </a:cubicBezTo>
                    <a:cubicBezTo>
                      <a:pt x="557" y="851"/>
                      <a:pt x="557" y="851"/>
                      <a:pt x="557" y="851"/>
                    </a:cubicBezTo>
                    <a:cubicBezTo>
                      <a:pt x="439" y="868"/>
                      <a:pt x="289" y="841"/>
                      <a:pt x="207" y="7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31" name="Freeform 90"/>
              <p:cNvSpPr>
                <a:spLocks/>
              </p:cNvSpPr>
              <p:nvPr/>
            </p:nvSpPr>
            <p:spPr bwMode="auto">
              <a:xfrm>
                <a:off x="2876550" y="5068888"/>
                <a:ext cx="700088" cy="1090612"/>
              </a:xfrm>
              <a:custGeom>
                <a:avLst/>
                <a:gdLst>
                  <a:gd name="T0" fmla="*/ 404 w 557"/>
                  <a:gd name="T1" fmla="*/ 856 h 869"/>
                  <a:gd name="T2" fmla="*/ 395 w 557"/>
                  <a:gd name="T3" fmla="*/ 868 h 869"/>
                  <a:gd name="T4" fmla="*/ 72 w 557"/>
                  <a:gd name="T5" fmla="*/ 851 h 869"/>
                  <a:gd name="T6" fmla="*/ 59 w 557"/>
                  <a:gd name="T7" fmla="*/ 837 h 869"/>
                  <a:gd name="T8" fmla="*/ 48 w 557"/>
                  <a:gd name="T9" fmla="*/ 519 h 869"/>
                  <a:gd name="T10" fmla="*/ 62 w 557"/>
                  <a:gd name="T11" fmla="*/ 513 h 869"/>
                  <a:gd name="T12" fmla="*/ 148 w 557"/>
                  <a:gd name="T13" fmla="*/ 597 h 869"/>
                  <a:gd name="T14" fmla="*/ 227 w 557"/>
                  <a:gd name="T15" fmla="*/ 130 h 869"/>
                  <a:gd name="T16" fmla="*/ 1 w 557"/>
                  <a:gd name="T17" fmla="*/ 20 h 869"/>
                  <a:gd name="T18" fmla="*/ 0 w 557"/>
                  <a:gd name="T19" fmla="*/ 18 h 869"/>
                  <a:gd name="T20" fmla="*/ 349 w 557"/>
                  <a:gd name="T21" fmla="*/ 99 h 869"/>
                  <a:gd name="T22" fmla="*/ 325 w 557"/>
                  <a:gd name="T23" fmla="*/ 776 h 869"/>
                  <a:gd name="T24" fmla="*/ 404 w 557"/>
                  <a:gd name="T25" fmla="*/ 856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9">
                    <a:moveTo>
                      <a:pt x="404" y="856"/>
                    </a:moveTo>
                    <a:cubicBezTo>
                      <a:pt x="408" y="859"/>
                      <a:pt x="407" y="869"/>
                      <a:pt x="395" y="868"/>
                    </a:cubicBezTo>
                    <a:cubicBezTo>
                      <a:pt x="392" y="868"/>
                      <a:pt x="130" y="854"/>
                      <a:pt x="72" y="851"/>
                    </a:cubicBezTo>
                    <a:cubicBezTo>
                      <a:pt x="64" y="850"/>
                      <a:pt x="59" y="843"/>
                      <a:pt x="59" y="837"/>
                    </a:cubicBezTo>
                    <a:cubicBezTo>
                      <a:pt x="57" y="782"/>
                      <a:pt x="48" y="525"/>
                      <a:pt x="48" y="519"/>
                    </a:cubicBezTo>
                    <a:cubicBezTo>
                      <a:pt x="48" y="511"/>
                      <a:pt x="56" y="507"/>
                      <a:pt x="62" y="513"/>
                    </a:cubicBezTo>
                    <a:cubicBezTo>
                      <a:pt x="148" y="597"/>
                      <a:pt x="148" y="597"/>
                      <a:pt x="148" y="597"/>
                    </a:cubicBezTo>
                    <a:cubicBezTo>
                      <a:pt x="308" y="565"/>
                      <a:pt x="388" y="316"/>
                      <a:pt x="227" y="130"/>
                    </a:cubicBezTo>
                    <a:cubicBezTo>
                      <a:pt x="150" y="40"/>
                      <a:pt x="6" y="16"/>
                      <a:pt x="1" y="20"/>
                    </a:cubicBezTo>
                    <a:cubicBezTo>
                      <a:pt x="0" y="18"/>
                      <a:pt x="0" y="18"/>
                      <a:pt x="0" y="18"/>
                    </a:cubicBezTo>
                    <a:cubicBezTo>
                      <a:pt x="117" y="0"/>
                      <a:pt x="267" y="28"/>
                      <a:pt x="349" y="99"/>
                    </a:cubicBezTo>
                    <a:cubicBezTo>
                      <a:pt x="557" y="278"/>
                      <a:pt x="548" y="542"/>
                      <a:pt x="325" y="776"/>
                    </a:cubicBezTo>
                    <a:cubicBezTo>
                      <a:pt x="325" y="776"/>
                      <a:pt x="400" y="851"/>
                      <a:pt x="404" y="85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260" name="Group 259"/>
            <p:cNvGrpSpPr/>
            <p:nvPr/>
          </p:nvGrpSpPr>
          <p:grpSpPr>
            <a:xfrm>
              <a:off x="6685124" y="1520852"/>
              <a:ext cx="482789" cy="323870"/>
              <a:chOff x="-4651376" y="4157662"/>
              <a:chExt cx="2160588" cy="1449388"/>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328" name="Freeform 34"/>
              <p:cNvSpPr>
                <a:spLocks/>
              </p:cNvSpPr>
              <p:nvPr/>
            </p:nvSpPr>
            <p:spPr bwMode="auto">
              <a:xfrm>
                <a:off x="-4651376" y="4157662"/>
                <a:ext cx="2160588" cy="1449388"/>
              </a:xfrm>
              <a:custGeom>
                <a:avLst/>
                <a:gdLst>
                  <a:gd name="T0" fmla="*/ 635 w 2400"/>
                  <a:gd name="T1" fmla="*/ 557 h 1609"/>
                  <a:gd name="T2" fmla="*/ 1252 w 2400"/>
                  <a:gd name="T3" fmla="*/ 766 h 1609"/>
                  <a:gd name="T4" fmla="*/ 2400 w 2400"/>
                  <a:gd name="T5" fmla="*/ 389 h 1609"/>
                  <a:gd name="T6" fmla="*/ 1258 w 2400"/>
                  <a:gd name="T7" fmla="*/ 0 h 1609"/>
                  <a:gd name="T8" fmla="*/ 104 w 2400"/>
                  <a:gd name="T9" fmla="*/ 376 h 1609"/>
                  <a:gd name="T10" fmla="*/ 546 w 2400"/>
                  <a:gd name="T11" fmla="*/ 526 h 1609"/>
                  <a:gd name="T12" fmla="*/ 433 w 2400"/>
                  <a:gd name="T13" fmla="*/ 691 h 1609"/>
                  <a:gd name="T14" fmla="*/ 357 w 2400"/>
                  <a:gd name="T15" fmla="*/ 782 h 1609"/>
                  <a:gd name="T16" fmla="*/ 401 w 2400"/>
                  <a:gd name="T17" fmla="*/ 860 h 1609"/>
                  <a:gd name="T18" fmla="*/ 78 w 2400"/>
                  <a:gd name="T19" fmla="*/ 1382 h 1609"/>
                  <a:gd name="T20" fmla="*/ 32 w 2400"/>
                  <a:gd name="T21" fmla="*/ 1460 h 1609"/>
                  <a:gd name="T22" fmla="*/ 169 w 2400"/>
                  <a:gd name="T23" fmla="*/ 1564 h 1609"/>
                  <a:gd name="T24" fmla="*/ 376 w 2400"/>
                  <a:gd name="T25" fmla="*/ 1525 h 1609"/>
                  <a:gd name="T26" fmla="*/ 493 w 2400"/>
                  <a:gd name="T27" fmla="*/ 876 h 1609"/>
                  <a:gd name="T28" fmla="*/ 493 w 2400"/>
                  <a:gd name="T29" fmla="*/ 870 h 1609"/>
                  <a:gd name="T30" fmla="*/ 558 w 2400"/>
                  <a:gd name="T31" fmla="*/ 782 h 1609"/>
                  <a:gd name="T32" fmla="*/ 528 w 2400"/>
                  <a:gd name="T33" fmla="*/ 715 h 1609"/>
                  <a:gd name="T34" fmla="*/ 635 w 2400"/>
                  <a:gd name="T35" fmla="*/ 55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0" h="1609">
                    <a:moveTo>
                      <a:pt x="635" y="557"/>
                    </a:moveTo>
                    <a:cubicBezTo>
                      <a:pt x="1252" y="766"/>
                      <a:pt x="1252" y="766"/>
                      <a:pt x="1252" y="766"/>
                    </a:cubicBezTo>
                    <a:cubicBezTo>
                      <a:pt x="2400" y="389"/>
                      <a:pt x="2400" y="389"/>
                      <a:pt x="2400" y="389"/>
                    </a:cubicBezTo>
                    <a:cubicBezTo>
                      <a:pt x="1258" y="0"/>
                      <a:pt x="1258" y="0"/>
                      <a:pt x="1258" y="0"/>
                    </a:cubicBezTo>
                    <a:cubicBezTo>
                      <a:pt x="104" y="376"/>
                      <a:pt x="104" y="376"/>
                      <a:pt x="104" y="376"/>
                    </a:cubicBezTo>
                    <a:cubicBezTo>
                      <a:pt x="546" y="526"/>
                      <a:pt x="546" y="526"/>
                      <a:pt x="546" y="526"/>
                    </a:cubicBezTo>
                    <a:cubicBezTo>
                      <a:pt x="515" y="553"/>
                      <a:pt x="471" y="603"/>
                      <a:pt x="433" y="691"/>
                    </a:cubicBezTo>
                    <a:cubicBezTo>
                      <a:pt x="389" y="701"/>
                      <a:pt x="357" y="738"/>
                      <a:pt x="357" y="782"/>
                    </a:cubicBezTo>
                    <a:cubicBezTo>
                      <a:pt x="357" y="814"/>
                      <a:pt x="374" y="843"/>
                      <a:pt x="401" y="860"/>
                    </a:cubicBezTo>
                    <a:cubicBezTo>
                      <a:pt x="389" y="898"/>
                      <a:pt x="268" y="1259"/>
                      <a:pt x="78" y="1382"/>
                    </a:cubicBezTo>
                    <a:cubicBezTo>
                      <a:pt x="78" y="1382"/>
                      <a:pt x="0" y="1434"/>
                      <a:pt x="32" y="1460"/>
                    </a:cubicBezTo>
                    <a:cubicBezTo>
                      <a:pt x="65" y="1486"/>
                      <a:pt x="169" y="1564"/>
                      <a:pt x="169" y="1564"/>
                    </a:cubicBezTo>
                    <a:cubicBezTo>
                      <a:pt x="169" y="1564"/>
                      <a:pt x="298" y="1609"/>
                      <a:pt x="376" y="1525"/>
                    </a:cubicBezTo>
                    <a:cubicBezTo>
                      <a:pt x="454" y="1440"/>
                      <a:pt x="564" y="1168"/>
                      <a:pt x="493" y="876"/>
                    </a:cubicBezTo>
                    <a:cubicBezTo>
                      <a:pt x="493" y="876"/>
                      <a:pt x="493" y="874"/>
                      <a:pt x="493" y="870"/>
                    </a:cubicBezTo>
                    <a:cubicBezTo>
                      <a:pt x="531" y="856"/>
                      <a:pt x="558" y="822"/>
                      <a:pt x="558" y="782"/>
                    </a:cubicBezTo>
                    <a:cubicBezTo>
                      <a:pt x="558" y="756"/>
                      <a:pt x="546" y="732"/>
                      <a:pt x="528" y="715"/>
                    </a:cubicBezTo>
                    <a:cubicBezTo>
                      <a:pt x="549" y="658"/>
                      <a:pt x="582" y="598"/>
                      <a:pt x="635" y="55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9" name="Freeform 35"/>
              <p:cNvSpPr>
                <a:spLocks/>
              </p:cNvSpPr>
              <p:nvPr/>
            </p:nvSpPr>
            <p:spPr bwMode="auto">
              <a:xfrm>
                <a:off x="-4067175" y="4794250"/>
                <a:ext cx="1103313" cy="590550"/>
              </a:xfrm>
              <a:custGeom>
                <a:avLst/>
                <a:gdLst>
                  <a:gd name="T0" fmla="*/ 1154 w 1226"/>
                  <a:gd name="T1" fmla="*/ 0 h 655"/>
                  <a:gd name="T2" fmla="*/ 603 w 1226"/>
                  <a:gd name="T3" fmla="*/ 175 h 655"/>
                  <a:gd name="T4" fmla="*/ 39 w 1226"/>
                  <a:gd name="T5" fmla="*/ 0 h 655"/>
                  <a:gd name="T6" fmla="*/ 3 w 1226"/>
                  <a:gd name="T7" fmla="*/ 330 h 655"/>
                  <a:gd name="T8" fmla="*/ 0 w 1226"/>
                  <a:gd name="T9" fmla="*/ 360 h 655"/>
                  <a:gd name="T10" fmla="*/ 613 w 1226"/>
                  <a:gd name="T11" fmla="*/ 655 h 655"/>
                  <a:gd name="T12" fmla="*/ 1226 w 1226"/>
                  <a:gd name="T13" fmla="*/ 360 h 655"/>
                  <a:gd name="T14" fmla="*/ 1215 w 1226"/>
                  <a:gd name="T15" fmla="*/ 304 h 655"/>
                  <a:gd name="T16" fmla="*/ 1154 w 1226"/>
                  <a:gd name="T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655">
                    <a:moveTo>
                      <a:pt x="1154" y="0"/>
                    </a:moveTo>
                    <a:cubicBezTo>
                      <a:pt x="603" y="175"/>
                      <a:pt x="603" y="175"/>
                      <a:pt x="603" y="175"/>
                    </a:cubicBezTo>
                    <a:cubicBezTo>
                      <a:pt x="39" y="0"/>
                      <a:pt x="39" y="0"/>
                      <a:pt x="39" y="0"/>
                    </a:cubicBezTo>
                    <a:cubicBezTo>
                      <a:pt x="3" y="330"/>
                      <a:pt x="3" y="330"/>
                      <a:pt x="3" y="330"/>
                    </a:cubicBezTo>
                    <a:cubicBezTo>
                      <a:pt x="1" y="340"/>
                      <a:pt x="0" y="350"/>
                      <a:pt x="0" y="360"/>
                    </a:cubicBezTo>
                    <a:cubicBezTo>
                      <a:pt x="0" y="523"/>
                      <a:pt x="274" y="655"/>
                      <a:pt x="613" y="655"/>
                    </a:cubicBezTo>
                    <a:cubicBezTo>
                      <a:pt x="951" y="655"/>
                      <a:pt x="1226" y="523"/>
                      <a:pt x="1226" y="360"/>
                    </a:cubicBezTo>
                    <a:cubicBezTo>
                      <a:pt x="1226" y="341"/>
                      <a:pt x="1222" y="322"/>
                      <a:pt x="1215" y="304"/>
                    </a:cubicBezTo>
                    <a:lnTo>
                      <a:pt x="115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261" name="Group 260"/>
            <p:cNvGrpSpPr/>
            <p:nvPr/>
          </p:nvGrpSpPr>
          <p:grpSpPr>
            <a:xfrm>
              <a:off x="3370835" y="1154481"/>
              <a:ext cx="401818" cy="397468"/>
              <a:chOff x="478455" y="548600"/>
              <a:chExt cx="882650" cy="873095"/>
            </a:xfrm>
            <a:effectLst>
              <a:glow rad="63500">
                <a:srgbClr val="BBE0E3">
                  <a:satMod val="175000"/>
                  <a:alpha val="40000"/>
                </a:srgbClr>
              </a:glow>
            </a:effectLst>
          </p:grpSpPr>
          <p:grpSp>
            <p:nvGrpSpPr>
              <p:cNvPr id="324" name="Group 323"/>
              <p:cNvGrpSpPr/>
              <p:nvPr/>
            </p:nvGrpSpPr>
            <p:grpSpPr>
              <a:xfrm>
                <a:off x="478455" y="548600"/>
                <a:ext cx="882650" cy="862554"/>
                <a:chOff x="574675" y="5341938"/>
                <a:chExt cx="882650" cy="862554"/>
              </a:xfrm>
            </p:grpSpPr>
            <p:sp>
              <p:nvSpPr>
                <p:cNvPr id="326" name="Freeform 160"/>
                <p:cNvSpPr>
                  <a:spLocks/>
                </p:cNvSpPr>
                <p:nvPr/>
              </p:nvSpPr>
              <p:spPr bwMode="auto">
                <a:xfrm>
                  <a:off x="798513" y="5341938"/>
                  <a:ext cx="433388" cy="568325"/>
                </a:xfrm>
                <a:custGeom>
                  <a:avLst/>
                  <a:gdLst>
                    <a:gd name="T0" fmla="*/ 3617 w 7078"/>
                    <a:gd name="T1" fmla="*/ 9258 h 9258"/>
                    <a:gd name="T2" fmla="*/ 3662 w 7078"/>
                    <a:gd name="T3" fmla="*/ 9256 h 9258"/>
                    <a:gd name="T4" fmla="*/ 5573 w 7078"/>
                    <a:gd name="T5" fmla="*/ 8249 h 9258"/>
                    <a:gd name="T6" fmla="*/ 6492 w 7078"/>
                    <a:gd name="T7" fmla="*/ 6723 h 9258"/>
                    <a:gd name="T8" fmla="*/ 7074 w 7078"/>
                    <a:gd name="T9" fmla="*/ 3769 h 9258"/>
                    <a:gd name="T10" fmla="*/ 3581 w 7078"/>
                    <a:gd name="T11" fmla="*/ 0 h 9258"/>
                    <a:gd name="T12" fmla="*/ 3542 w 7078"/>
                    <a:gd name="T13" fmla="*/ 1 h 9258"/>
                    <a:gd name="T14" fmla="*/ 3539 w 7078"/>
                    <a:gd name="T15" fmla="*/ 1 h 9258"/>
                    <a:gd name="T16" fmla="*/ 3537 w 7078"/>
                    <a:gd name="T17" fmla="*/ 1 h 9258"/>
                    <a:gd name="T18" fmla="*/ 3497 w 7078"/>
                    <a:gd name="T19" fmla="*/ 0 h 9258"/>
                    <a:gd name="T20" fmla="*/ 5 w 7078"/>
                    <a:gd name="T21" fmla="*/ 3769 h 9258"/>
                    <a:gd name="T22" fmla="*/ 587 w 7078"/>
                    <a:gd name="T23" fmla="*/ 6723 h 9258"/>
                    <a:gd name="T24" fmla="*/ 1506 w 7078"/>
                    <a:gd name="T25" fmla="*/ 8249 h 9258"/>
                    <a:gd name="T26" fmla="*/ 2282 w 7078"/>
                    <a:gd name="T27" fmla="*/ 8858 h 9258"/>
                    <a:gd name="T28" fmla="*/ 3557 w 7078"/>
                    <a:gd name="T29" fmla="*/ 9256 h 9258"/>
                    <a:gd name="T30" fmla="*/ 3602 w 7078"/>
                    <a:gd name="T31" fmla="*/ 9258 h 9258"/>
                    <a:gd name="T32" fmla="*/ 3605 w 7078"/>
                    <a:gd name="T33" fmla="*/ 9258 h 9258"/>
                    <a:gd name="T34" fmla="*/ 3609 w 7078"/>
                    <a:gd name="T35" fmla="*/ 9258 h 9258"/>
                    <a:gd name="T36" fmla="*/ 3614 w 7078"/>
                    <a:gd name="T37" fmla="*/ 9258 h 9258"/>
                    <a:gd name="T38" fmla="*/ 3617 w 7078"/>
                    <a:gd name="T39" fmla="*/ 9258 h 9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78" h="9258">
                      <a:moveTo>
                        <a:pt x="3617" y="9258"/>
                      </a:moveTo>
                      <a:cubicBezTo>
                        <a:pt x="3662" y="9256"/>
                        <a:pt x="3662" y="9256"/>
                        <a:pt x="3662" y="9256"/>
                      </a:cubicBezTo>
                      <a:cubicBezTo>
                        <a:pt x="4346" y="9222"/>
                        <a:pt x="4989" y="8884"/>
                        <a:pt x="5573" y="8249"/>
                      </a:cubicBezTo>
                      <a:cubicBezTo>
                        <a:pt x="5818" y="7982"/>
                        <a:pt x="6189" y="7441"/>
                        <a:pt x="6492" y="6723"/>
                      </a:cubicBezTo>
                      <a:cubicBezTo>
                        <a:pt x="6883" y="5796"/>
                        <a:pt x="7078" y="4802"/>
                        <a:pt x="7074" y="3769"/>
                      </a:cubicBezTo>
                      <a:cubicBezTo>
                        <a:pt x="7056" y="182"/>
                        <a:pt x="4161" y="0"/>
                        <a:pt x="3581" y="0"/>
                      </a:cubicBezTo>
                      <a:cubicBezTo>
                        <a:pt x="3568" y="0"/>
                        <a:pt x="3555" y="1"/>
                        <a:pt x="3542" y="1"/>
                      </a:cubicBezTo>
                      <a:cubicBezTo>
                        <a:pt x="3539" y="1"/>
                        <a:pt x="3539" y="1"/>
                        <a:pt x="3539" y="1"/>
                      </a:cubicBezTo>
                      <a:cubicBezTo>
                        <a:pt x="3537" y="1"/>
                        <a:pt x="3537" y="1"/>
                        <a:pt x="3537" y="1"/>
                      </a:cubicBezTo>
                      <a:cubicBezTo>
                        <a:pt x="3524" y="1"/>
                        <a:pt x="3511" y="0"/>
                        <a:pt x="3497" y="0"/>
                      </a:cubicBezTo>
                      <a:cubicBezTo>
                        <a:pt x="2917" y="0"/>
                        <a:pt x="22" y="182"/>
                        <a:pt x="5" y="3769"/>
                      </a:cubicBezTo>
                      <a:cubicBezTo>
                        <a:pt x="0" y="4802"/>
                        <a:pt x="196" y="5796"/>
                        <a:pt x="587" y="6723"/>
                      </a:cubicBezTo>
                      <a:cubicBezTo>
                        <a:pt x="890" y="7441"/>
                        <a:pt x="1260" y="7982"/>
                        <a:pt x="1506" y="8249"/>
                      </a:cubicBezTo>
                      <a:cubicBezTo>
                        <a:pt x="1579" y="8329"/>
                        <a:pt x="1852" y="8609"/>
                        <a:pt x="2282" y="8858"/>
                      </a:cubicBezTo>
                      <a:cubicBezTo>
                        <a:pt x="2704" y="9101"/>
                        <a:pt x="3133" y="9235"/>
                        <a:pt x="3557" y="9256"/>
                      </a:cubicBezTo>
                      <a:cubicBezTo>
                        <a:pt x="3602" y="9258"/>
                        <a:pt x="3602" y="9258"/>
                        <a:pt x="3602" y="9258"/>
                      </a:cubicBezTo>
                      <a:cubicBezTo>
                        <a:pt x="3603" y="9258"/>
                        <a:pt x="3604" y="9258"/>
                        <a:pt x="3605" y="9258"/>
                      </a:cubicBezTo>
                      <a:cubicBezTo>
                        <a:pt x="3609" y="9258"/>
                        <a:pt x="3609" y="9258"/>
                        <a:pt x="3609" y="9258"/>
                      </a:cubicBezTo>
                      <a:cubicBezTo>
                        <a:pt x="3614" y="9258"/>
                        <a:pt x="3614" y="9258"/>
                        <a:pt x="3614" y="9258"/>
                      </a:cubicBezTo>
                      <a:cubicBezTo>
                        <a:pt x="3615" y="9258"/>
                        <a:pt x="3616" y="9258"/>
                        <a:pt x="3617" y="9258"/>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7" name="Freeform 161"/>
                <p:cNvSpPr>
                  <a:spLocks/>
                </p:cNvSpPr>
                <p:nvPr/>
              </p:nvSpPr>
              <p:spPr bwMode="auto">
                <a:xfrm>
                  <a:off x="574675" y="5883817"/>
                  <a:ext cx="882650" cy="320675"/>
                </a:xfrm>
                <a:custGeom>
                  <a:avLst/>
                  <a:gdLst>
                    <a:gd name="T0" fmla="*/ 7256 w 14388"/>
                    <a:gd name="T1" fmla="*/ 1199 h 5238"/>
                    <a:gd name="T2" fmla="*/ 7196 w 14388"/>
                    <a:gd name="T3" fmla="*/ 1200 h 5238"/>
                    <a:gd name="T4" fmla="*/ 7030 w 14388"/>
                    <a:gd name="T5" fmla="*/ 1200 h 5238"/>
                    <a:gd name="T6" fmla="*/ 7029 w 14388"/>
                    <a:gd name="T7" fmla="*/ 1185 h 5238"/>
                    <a:gd name="T8" fmla="*/ 6347 w 14388"/>
                    <a:gd name="T9" fmla="*/ 1026 h 5238"/>
                    <a:gd name="T10" fmla="*/ 5656 w 14388"/>
                    <a:gd name="T11" fmla="*/ 691 h 5238"/>
                    <a:gd name="T12" fmla="*/ 5165 w 14388"/>
                    <a:gd name="T13" fmla="*/ 331 h 5238"/>
                    <a:gd name="T14" fmla="*/ 4906 w 14388"/>
                    <a:gd name="T15" fmla="*/ 82 h 5238"/>
                    <a:gd name="T16" fmla="*/ 4833 w 14388"/>
                    <a:gd name="T17" fmla="*/ 0 h 5238"/>
                    <a:gd name="T18" fmla="*/ 1930 w 14388"/>
                    <a:gd name="T19" fmla="*/ 1442 h 5238"/>
                    <a:gd name="T20" fmla="*/ 353 w 14388"/>
                    <a:gd name="T21" fmla="*/ 3302 h 5238"/>
                    <a:gd name="T22" fmla="*/ 36 w 14388"/>
                    <a:gd name="T23" fmla="*/ 4696 h 5238"/>
                    <a:gd name="T24" fmla="*/ 0 w 14388"/>
                    <a:gd name="T25" fmla="*/ 5238 h 5238"/>
                    <a:gd name="T26" fmla="*/ 14388 w 14388"/>
                    <a:gd name="T27" fmla="*/ 5238 h 5238"/>
                    <a:gd name="T28" fmla="*/ 14352 w 14388"/>
                    <a:gd name="T29" fmla="*/ 4696 h 5238"/>
                    <a:gd name="T30" fmla="*/ 14034 w 14388"/>
                    <a:gd name="T31" fmla="*/ 3302 h 5238"/>
                    <a:gd name="T32" fmla="*/ 12458 w 14388"/>
                    <a:gd name="T33" fmla="*/ 1442 h 5238"/>
                    <a:gd name="T34" fmla="*/ 9528 w 14388"/>
                    <a:gd name="T35" fmla="*/ 14 h 5238"/>
                    <a:gd name="T36" fmla="*/ 9467 w 14388"/>
                    <a:gd name="T37" fmla="*/ 82 h 5238"/>
                    <a:gd name="T38" fmla="*/ 9404 w 14388"/>
                    <a:gd name="T39" fmla="*/ 150 h 5238"/>
                    <a:gd name="T40" fmla="*/ 9067 w 14388"/>
                    <a:gd name="T41" fmla="*/ 468 h 5238"/>
                    <a:gd name="T42" fmla="*/ 8337 w 14388"/>
                    <a:gd name="T43" fmla="*/ 941 h 5238"/>
                    <a:gd name="T44" fmla="*/ 7486 w 14388"/>
                    <a:gd name="T45" fmla="*/ 1184 h 5238"/>
                    <a:gd name="T46" fmla="*/ 7486 w 14388"/>
                    <a:gd name="T47" fmla="*/ 1200 h 5238"/>
                    <a:gd name="T48" fmla="*/ 7317 w 14388"/>
                    <a:gd name="T49" fmla="*/ 1200 h 5238"/>
                    <a:gd name="T50" fmla="*/ 7256 w 14388"/>
                    <a:gd name="T51" fmla="*/ 1199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88" h="5238">
                      <a:moveTo>
                        <a:pt x="7256" y="1199"/>
                      </a:moveTo>
                      <a:cubicBezTo>
                        <a:pt x="7234" y="1200"/>
                        <a:pt x="7215" y="1200"/>
                        <a:pt x="7196" y="1200"/>
                      </a:cubicBezTo>
                      <a:cubicBezTo>
                        <a:pt x="7030" y="1200"/>
                        <a:pt x="7030" y="1200"/>
                        <a:pt x="7030" y="1200"/>
                      </a:cubicBezTo>
                      <a:cubicBezTo>
                        <a:pt x="7029" y="1185"/>
                        <a:pt x="7029" y="1185"/>
                        <a:pt x="7029" y="1185"/>
                      </a:cubicBezTo>
                      <a:cubicBezTo>
                        <a:pt x="6803" y="1160"/>
                        <a:pt x="6574" y="1107"/>
                        <a:pt x="6347" y="1026"/>
                      </a:cubicBezTo>
                      <a:cubicBezTo>
                        <a:pt x="6113" y="943"/>
                        <a:pt x="5880" y="830"/>
                        <a:pt x="5656" y="691"/>
                      </a:cubicBezTo>
                      <a:cubicBezTo>
                        <a:pt x="5469" y="591"/>
                        <a:pt x="5304" y="471"/>
                        <a:pt x="5165" y="331"/>
                      </a:cubicBezTo>
                      <a:cubicBezTo>
                        <a:pt x="5069" y="248"/>
                        <a:pt x="4979" y="162"/>
                        <a:pt x="4906" y="82"/>
                      </a:cubicBezTo>
                      <a:cubicBezTo>
                        <a:pt x="4882" y="57"/>
                        <a:pt x="4858" y="29"/>
                        <a:pt x="4833" y="0"/>
                      </a:cubicBezTo>
                      <a:cubicBezTo>
                        <a:pt x="4305" y="257"/>
                        <a:pt x="2739" y="1020"/>
                        <a:pt x="1930" y="1442"/>
                      </a:cubicBezTo>
                      <a:cubicBezTo>
                        <a:pt x="978" y="1938"/>
                        <a:pt x="730" y="2368"/>
                        <a:pt x="353" y="3302"/>
                      </a:cubicBezTo>
                      <a:cubicBezTo>
                        <a:pt x="161" y="3780"/>
                        <a:pt x="74" y="4324"/>
                        <a:pt x="36" y="4696"/>
                      </a:cubicBezTo>
                      <a:cubicBezTo>
                        <a:pt x="13" y="4921"/>
                        <a:pt x="3" y="5112"/>
                        <a:pt x="0" y="5238"/>
                      </a:cubicBezTo>
                      <a:cubicBezTo>
                        <a:pt x="14388" y="5238"/>
                        <a:pt x="14388" y="5238"/>
                        <a:pt x="14388" y="5238"/>
                      </a:cubicBezTo>
                      <a:cubicBezTo>
                        <a:pt x="14384" y="5112"/>
                        <a:pt x="14375" y="4921"/>
                        <a:pt x="14352" y="4696"/>
                      </a:cubicBezTo>
                      <a:cubicBezTo>
                        <a:pt x="14313" y="4324"/>
                        <a:pt x="14227" y="3780"/>
                        <a:pt x="14034" y="3302"/>
                      </a:cubicBezTo>
                      <a:cubicBezTo>
                        <a:pt x="13658" y="2368"/>
                        <a:pt x="13410" y="1938"/>
                        <a:pt x="12458" y="1442"/>
                      </a:cubicBezTo>
                      <a:cubicBezTo>
                        <a:pt x="11625" y="1008"/>
                        <a:pt x="10056" y="263"/>
                        <a:pt x="9528" y="14"/>
                      </a:cubicBezTo>
                      <a:cubicBezTo>
                        <a:pt x="9507" y="38"/>
                        <a:pt x="9487" y="61"/>
                        <a:pt x="9467" y="82"/>
                      </a:cubicBezTo>
                      <a:cubicBezTo>
                        <a:pt x="9446" y="105"/>
                        <a:pt x="9425" y="128"/>
                        <a:pt x="9404" y="150"/>
                      </a:cubicBezTo>
                      <a:cubicBezTo>
                        <a:pt x="9308" y="265"/>
                        <a:pt x="9194" y="372"/>
                        <a:pt x="9067" y="468"/>
                      </a:cubicBezTo>
                      <a:cubicBezTo>
                        <a:pt x="8834" y="664"/>
                        <a:pt x="8589" y="823"/>
                        <a:pt x="8337" y="941"/>
                      </a:cubicBezTo>
                      <a:cubicBezTo>
                        <a:pt x="8062" y="1070"/>
                        <a:pt x="7776" y="1152"/>
                        <a:pt x="7486" y="1184"/>
                      </a:cubicBezTo>
                      <a:cubicBezTo>
                        <a:pt x="7486" y="1200"/>
                        <a:pt x="7486" y="1200"/>
                        <a:pt x="7486" y="1200"/>
                      </a:cubicBezTo>
                      <a:cubicBezTo>
                        <a:pt x="7317" y="1200"/>
                        <a:pt x="7317" y="1200"/>
                        <a:pt x="7317" y="1200"/>
                      </a:cubicBezTo>
                      <a:cubicBezTo>
                        <a:pt x="7298" y="1200"/>
                        <a:pt x="7279" y="1200"/>
                        <a:pt x="7256" y="119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325" name="Freeform 168"/>
              <p:cNvSpPr>
                <a:spLocks/>
              </p:cNvSpPr>
              <p:nvPr/>
            </p:nvSpPr>
            <p:spPr bwMode="auto">
              <a:xfrm>
                <a:off x="837846" y="1155594"/>
                <a:ext cx="144367" cy="266101"/>
              </a:xfrm>
              <a:custGeom>
                <a:avLst/>
                <a:gdLst>
                  <a:gd name="T0" fmla="*/ 6 w 43"/>
                  <a:gd name="T1" fmla="*/ 64 h 64"/>
                  <a:gd name="T2" fmla="*/ 37 w 43"/>
                  <a:gd name="T3" fmla="*/ 64 h 64"/>
                  <a:gd name="T4" fmla="*/ 30 w 43"/>
                  <a:gd name="T5" fmla="*/ 32 h 64"/>
                  <a:gd name="T6" fmla="*/ 43 w 43"/>
                  <a:gd name="T7" fmla="*/ 15 h 64"/>
                  <a:gd name="T8" fmla="*/ 21 w 43"/>
                  <a:gd name="T9" fmla="*/ 0 h 64"/>
                  <a:gd name="T10" fmla="*/ 0 w 43"/>
                  <a:gd name="T11" fmla="*/ 15 h 64"/>
                  <a:gd name="T12" fmla="*/ 13 w 43"/>
                  <a:gd name="T13" fmla="*/ 32 h 64"/>
                  <a:gd name="T14" fmla="*/ 6 w 43"/>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6" y="64"/>
                    </a:moveTo>
                    <a:cubicBezTo>
                      <a:pt x="37" y="64"/>
                      <a:pt x="37" y="64"/>
                      <a:pt x="37" y="64"/>
                    </a:cubicBezTo>
                    <a:cubicBezTo>
                      <a:pt x="30" y="32"/>
                      <a:pt x="30" y="32"/>
                      <a:pt x="30" y="32"/>
                    </a:cubicBezTo>
                    <a:cubicBezTo>
                      <a:pt x="43" y="15"/>
                      <a:pt x="43" y="15"/>
                      <a:pt x="43" y="15"/>
                    </a:cubicBezTo>
                    <a:cubicBezTo>
                      <a:pt x="43" y="15"/>
                      <a:pt x="30" y="0"/>
                      <a:pt x="21" y="0"/>
                    </a:cubicBezTo>
                    <a:cubicBezTo>
                      <a:pt x="13" y="0"/>
                      <a:pt x="0" y="15"/>
                      <a:pt x="0" y="15"/>
                    </a:cubicBezTo>
                    <a:cubicBezTo>
                      <a:pt x="13" y="32"/>
                      <a:pt x="13" y="32"/>
                      <a:pt x="13" y="32"/>
                    </a:cubicBezTo>
                    <a:lnTo>
                      <a:pt x="6" y="6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62" name="TextBox 261"/>
            <p:cNvSpPr txBox="1"/>
            <p:nvPr/>
          </p:nvSpPr>
          <p:spPr>
            <a:xfrm>
              <a:off x="4170271" y="1710914"/>
              <a:ext cx="1037437"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Custom Apps</a:t>
              </a:r>
            </a:p>
          </p:txBody>
        </p:sp>
        <p:cxnSp>
          <p:nvCxnSpPr>
            <p:cNvPr id="263" name="Straight Arrow Connector 262"/>
            <p:cNvCxnSpPr/>
            <p:nvPr/>
          </p:nvCxnSpPr>
          <p:spPr bwMode="auto">
            <a:xfrm>
              <a:off x="2041450" y="2444116"/>
              <a:ext cx="585734" cy="237972"/>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cxnSp>
          <p:nvCxnSpPr>
            <p:cNvPr id="264" name="Straight Arrow Connector 263"/>
            <p:cNvCxnSpPr/>
            <p:nvPr/>
          </p:nvCxnSpPr>
          <p:spPr bwMode="auto">
            <a:xfrm flipV="1">
              <a:off x="6712437" y="2448256"/>
              <a:ext cx="585734" cy="237972"/>
            </a:xfrm>
            <a:prstGeom prst="straightConnector1">
              <a:avLst/>
            </a:prstGeom>
            <a:solidFill>
              <a:srgbClr val="BBE0E3"/>
            </a:solidFill>
            <a:ln w="38100" cap="flat" cmpd="sng" algn="ctr">
              <a:solidFill>
                <a:srgbClr val="000000">
                  <a:lumMod val="65000"/>
                  <a:lumOff val="35000"/>
                </a:srgbClr>
              </a:solidFill>
              <a:prstDash val="solid"/>
              <a:round/>
              <a:headEnd type="none" w="med" len="med"/>
              <a:tailEnd type="triangle" w="med" len="med"/>
            </a:ln>
            <a:effectLst>
              <a:outerShdw blurRad="63500" sx="102000" sy="102000" algn="ctr" rotWithShape="0">
                <a:prstClr val="black">
                  <a:alpha val="40000"/>
                </a:prstClr>
              </a:outerShdw>
            </a:effectLst>
          </p:spPr>
        </p:cxnSp>
        <p:sp>
          <p:nvSpPr>
            <p:cNvPr id="265" name="Freeform 264"/>
            <p:cNvSpPr>
              <a:spLocks noChangeArrowheads="1"/>
            </p:cNvSpPr>
            <p:nvPr/>
          </p:nvSpPr>
          <p:spPr bwMode="auto">
            <a:xfrm>
              <a:off x="1946134" y="2173286"/>
              <a:ext cx="3524902" cy="2053663"/>
            </a:xfrm>
            <a:custGeom>
              <a:avLst/>
              <a:gdLst>
                <a:gd name="T0" fmla="*/ 605367 w 3313642"/>
                <a:gd name="T1" fmla="*/ 820208 h 1931458"/>
                <a:gd name="T2" fmla="*/ 599017 w 3313642"/>
                <a:gd name="T3" fmla="*/ 724958 h 1931458"/>
                <a:gd name="T4" fmla="*/ 618067 w 3313642"/>
                <a:gd name="T5" fmla="*/ 610658 h 1931458"/>
                <a:gd name="T6" fmla="*/ 675217 w 3313642"/>
                <a:gd name="T7" fmla="*/ 502708 h 1931458"/>
                <a:gd name="T8" fmla="*/ 764117 w 3313642"/>
                <a:gd name="T9" fmla="*/ 407458 h 1931458"/>
                <a:gd name="T10" fmla="*/ 859367 w 3313642"/>
                <a:gd name="T11" fmla="*/ 343958 h 1931458"/>
                <a:gd name="T12" fmla="*/ 980017 w 3313642"/>
                <a:gd name="T13" fmla="*/ 305858 h 1931458"/>
                <a:gd name="T14" fmla="*/ 1126067 w 3313642"/>
                <a:gd name="T15" fmla="*/ 305858 h 1931458"/>
                <a:gd name="T16" fmla="*/ 1202267 w 3313642"/>
                <a:gd name="T17" fmla="*/ 324908 h 1931458"/>
                <a:gd name="T18" fmla="*/ 1234017 w 3313642"/>
                <a:gd name="T19" fmla="*/ 267758 h 1931458"/>
                <a:gd name="T20" fmla="*/ 1316567 w 3313642"/>
                <a:gd name="T21" fmla="*/ 166158 h 1931458"/>
                <a:gd name="T22" fmla="*/ 1411817 w 3313642"/>
                <a:gd name="T23" fmla="*/ 83608 h 1931458"/>
                <a:gd name="T24" fmla="*/ 1551517 w 3313642"/>
                <a:gd name="T25" fmla="*/ 26458 h 1931458"/>
                <a:gd name="T26" fmla="*/ 1716617 w 3313642"/>
                <a:gd name="T27" fmla="*/ 1058 h 1931458"/>
                <a:gd name="T28" fmla="*/ 1913467 w 3313642"/>
                <a:gd name="T29" fmla="*/ 32808 h 1931458"/>
                <a:gd name="T30" fmla="*/ 2097617 w 3313642"/>
                <a:gd name="T31" fmla="*/ 147108 h 1931458"/>
                <a:gd name="T32" fmla="*/ 2224617 w 3313642"/>
                <a:gd name="T33" fmla="*/ 318558 h 1931458"/>
                <a:gd name="T34" fmla="*/ 2256367 w 3313642"/>
                <a:gd name="T35" fmla="*/ 451908 h 1931458"/>
                <a:gd name="T36" fmla="*/ 2313517 w 3313642"/>
                <a:gd name="T37" fmla="*/ 426508 h 1931458"/>
                <a:gd name="T38" fmla="*/ 2465917 w 3313642"/>
                <a:gd name="T39" fmla="*/ 394758 h 1931458"/>
                <a:gd name="T40" fmla="*/ 2650067 w 3313642"/>
                <a:gd name="T41" fmla="*/ 432858 h 1931458"/>
                <a:gd name="T42" fmla="*/ 2815167 w 3313642"/>
                <a:gd name="T43" fmla="*/ 540808 h 1931458"/>
                <a:gd name="T44" fmla="*/ 2923117 w 3313642"/>
                <a:gd name="T45" fmla="*/ 705908 h 1931458"/>
                <a:gd name="T46" fmla="*/ 2948517 w 3313642"/>
                <a:gd name="T47" fmla="*/ 864658 h 1931458"/>
                <a:gd name="T48" fmla="*/ 3018367 w 3313642"/>
                <a:gd name="T49" fmla="*/ 896408 h 1931458"/>
                <a:gd name="T50" fmla="*/ 3177117 w 3313642"/>
                <a:gd name="T51" fmla="*/ 1023408 h 1931458"/>
                <a:gd name="T52" fmla="*/ 3291417 w 3313642"/>
                <a:gd name="T53" fmla="*/ 1220258 h 1931458"/>
                <a:gd name="T54" fmla="*/ 3304117 w 3313642"/>
                <a:gd name="T55" fmla="*/ 1442508 h 1931458"/>
                <a:gd name="T56" fmla="*/ 3234267 w 3313642"/>
                <a:gd name="T57" fmla="*/ 1639358 h 1931458"/>
                <a:gd name="T58" fmla="*/ 3100917 w 3313642"/>
                <a:gd name="T59" fmla="*/ 1791758 h 1931458"/>
                <a:gd name="T60" fmla="*/ 2935817 w 3313642"/>
                <a:gd name="T61" fmla="*/ 1887008 h 1931458"/>
                <a:gd name="T62" fmla="*/ 2650067 w 3313642"/>
                <a:gd name="T63" fmla="*/ 1899708 h 1931458"/>
                <a:gd name="T64" fmla="*/ 491067 w 3313642"/>
                <a:gd name="T65" fmla="*/ 1906058 h 1931458"/>
                <a:gd name="T66" fmla="*/ 2117 w 3313642"/>
                <a:gd name="T67" fmla="*/ 1340908 h 1931458"/>
                <a:gd name="T68" fmla="*/ 84667 w 3313642"/>
                <a:gd name="T69" fmla="*/ 1099608 h 1931458"/>
                <a:gd name="T70" fmla="*/ 211667 w 3313642"/>
                <a:gd name="T71" fmla="*/ 940858 h 1931458"/>
                <a:gd name="T72" fmla="*/ 395817 w 3313642"/>
                <a:gd name="T73" fmla="*/ 839258 h 1931458"/>
                <a:gd name="T74" fmla="*/ 605367 w 3313642"/>
                <a:gd name="T75" fmla="*/ 82020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BBE0E3"/>
                </a:gs>
                <a:gs pos="23000">
                  <a:srgbClr val="DAEDEF"/>
                </a:gs>
                <a:gs pos="100000">
                  <a:srgbClr val="D9D9D9">
                    <a:alpha val="0"/>
                  </a:srgbClr>
                </a:gs>
              </a:gsLst>
              <a:lin ang="5400000"/>
            </a:gradFill>
            <a:ln>
              <a:noFill/>
            </a:ln>
            <a:effectLst>
              <a:outerShdw blurRad="40000" dist="23000" dir="5400000" rotWithShape="0">
                <a:srgbClr val="808080">
                  <a:alpha val="34999"/>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itchFamily="-105" charset="0"/>
              </a:endParaRPr>
            </a:p>
          </p:txBody>
        </p:sp>
        <p:sp>
          <p:nvSpPr>
            <p:cNvPr id="266" name="Rektangel med afrundet, diagonalt hjørne 23"/>
            <p:cNvSpPr/>
            <p:nvPr/>
          </p:nvSpPr>
          <p:spPr>
            <a:xfrm>
              <a:off x="521398" y="5309878"/>
              <a:ext cx="8041130" cy="733113"/>
            </a:xfrm>
            <a:prstGeom prst="roundRect">
              <a:avLst/>
            </a:prstGeom>
            <a:gradFill flip="none" rotWithShape="1">
              <a:gsLst>
                <a:gs pos="0">
                  <a:srgbClr val="2D2D8A">
                    <a:lumMod val="60000"/>
                    <a:lumOff val="40000"/>
                    <a:shade val="30000"/>
                    <a:satMod val="115000"/>
                  </a:srgbClr>
                </a:gs>
                <a:gs pos="62653">
                  <a:srgbClr val="8989D3"/>
                </a:gs>
                <a:gs pos="32000">
                  <a:srgbClr val="7C7CC6"/>
                </a:gs>
                <a:gs pos="100000">
                  <a:srgbClr val="2D2D8A">
                    <a:lumMod val="60000"/>
                    <a:lumOff val="40000"/>
                    <a:shade val="100000"/>
                    <a:satMod val="115000"/>
                  </a:srgbClr>
                </a:gs>
              </a:gsLst>
              <a:lin ang="16200000" scaled="1"/>
              <a:tileRect/>
            </a:gradFill>
            <a:ln w="19050" cap="flat" cmpd="sng" algn="ctr">
              <a:noFill/>
              <a:prstDash val="solid"/>
            </a:ln>
            <a:effectLst>
              <a:outerShdw blurRad="44450" dist="27940" dir="5400000" algn="ctr">
                <a:srgbClr val="000000">
                  <a:alpha val="32000"/>
                </a:srgbClr>
              </a:outerShdw>
              <a:reflection blurRad="6350" stA="52000" endA="300" endPos="21000" dir="5400000" sy="-100000" algn="bl" rotWithShape="0"/>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2D2D8A">
                      <a:lumMod val="75000"/>
                    </a:srgbClr>
                  </a:solidFill>
                  <a:effectLst/>
                  <a:uLnTx/>
                  <a:uFillTx/>
                  <a:latin typeface="Calibri" pitchFamily="34" charset="0"/>
                  <a:ea typeface="+mn-ea"/>
                  <a:cs typeface="Calibri" pitchFamily="34" charset="0"/>
                </a:rPr>
                <a:t>Alma Extensible Architecture</a:t>
              </a: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cxnSp>
          <p:nvCxnSpPr>
            <p:cNvPr id="267" name="Straight Arrow Connector 266"/>
            <p:cNvCxnSpPr/>
            <p:nvPr/>
          </p:nvCxnSpPr>
          <p:spPr bwMode="auto">
            <a:xfrm flipH="1">
              <a:off x="4589746" y="2035557"/>
              <a:ext cx="1" cy="626621"/>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sp>
          <p:nvSpPr>
            <p:cNvPr id="268" name="Freeform 267"/>
            <p:cNvSpPr>
              <a:spLocks noChangeArrowheads="1"/>
            </p:cNvSpPr>
            <p:nvPr/>
          </p:nvSpPr>
          <p:spPr bwMode="auto">
            <a:xfrm>
              <a:off x="3498113" y="2217561"/>
              <a:ext cx="3317552" cy="2053663"/>
            </a:xfrm>
            <a:custGeom>
              <a:avLst/>
              <a:gdLst>
                <a:gd name="T0" fmla="*/ 605367 w 3313642"/>
                <a:gd name="T1" fmla="*/ 820208 h 1931458"/>
                <a:gd name="T2" fmla="*/ 599017 w 3313642"/>
                <a:gd name="T3" fmla="*/ 724958 h 1931458"/>
                <a:gd name="T4" fmla="*/ 618067 w 3313642"/>
                <a:gd name="T5" fmla="*/ 610658 h 1931458"/>
                <a:gd name="T6" fmla="*/ 675217 w 3313642"/>
                <a:gd name="T7" fmla="*/ 502708 h 1931458"/>
                <a:gd name="T8" fmla="*/ 764117 w 3313642"/>
                <a:gd name="T9" fmla="*/ 407458 h 1931458"/>
                <a:gd name="T10" fmla="*/ 859367 w 3313642"/>
                <a:gd name="T11" fmla="*/ 343958 h 1931458"/>
                <a:gd name="T12" fmla="*/ 980017 w 3313642"/>
                <a:gd name="T13" fmla="*/ 305858 h 1931458"/>
                <a:gd name="T14" fmla="*/ 1126067 w 3313642"/>
                <a:gd name="T15" fmla="*/ 305858 h 1931458"/>
                <a:gd name="T16" fmla="*/ 1202267 w 3313642"/>
                <a:gd name="T17" fmla="*/ 324908 h 1931458"/>
                <a:gd name="T18" fmla="*/ 1234017 w 3313642"/>
                <a:gd name="T19" fmla="*/ 267758 h 1931458"/>
                <a:gd name="T20" fmla="*/ 1316567 w 3313642"/>
                <a:gd name="T21" fmla="*/ 166158 h 1931458"/>
                <a:gd name="T22" fmla="*/ 1411817 w 3313642"/>
                <a:gd name="T23" fmla="*/ 83608 h 1931458"/>
                <a:gd name="T24" fmla="*/ 1551517 w 3313642"/>
                <a:gd name="T25" fmla="*/ 26458 h 1931458"/>
                <a:gd name="T26" fmla="*/ 1716617 w 3313642"/>
                <a:gd name="T27" fmla="*/ 1058 h 1931458"/>
                <a:gd name="T28" fmla="*/ 1913467 w 3313642"/>
                <a:gd name="T29" fmla="*/ 32808 h 1931458"/>
                <a:gd name="T30" fmla="*/ 2097617 w 3313642"/>
                <a:gd name="T31" fmla="*/ 147108 h 1931458"/>
                <a:gd name="T32" fmla="*/ 2224617 w 3313642"/>
                <a:gd name="T33" fmla="*/ 318558 h 1931458"/>
                <a:gd name="T34" fmla="*/ 2256367 w 3313642"/>
                <a:gd name="T35" fmla="*/ 451908 h 1931458"/>
                <a:gd name="T36" fmla="*/ 2313517 w 3313642"/>
                <a:gd name="T37" fmla="*/ 426508 h 1931458"/>
                <a:gd name="T38" fmla="*/ 2465917 w 3313642"/>
                <a:gd name="T39" fmla="*/ 394758 h 1931458"/>
                <a:gd name="T40" fmla="*/ 2650067 w 3313642"/>
                <a:gd name="T41" fmla="*/ 432858 h 1931458"/>
                <a:gd name="T42" fmla="*/ 2815167 w 3313642"/>
                <a:gd name="T43" fmla="*/ 540808 h 1931458"/>
                <a:gd name="T44" fmla="*/ 2923117 w 3313642"/>
                <a:gd name="T45" fmla="*/ 705908 h 1931458"/>
                <a:gd name="T46" fmla="*/ 2948517 w 3313642"/>
                <a:gd name="T47" fmla="*/ 864658 h 1931458"/>
                <a:gd name="T48" fmla="*/ 3018367 w 3313642"/>
                <a:gd name="T49" fmla="*/ 896408 h 1931458"/>
                <a:gd name="T50" fmla="*/ 3177117 w 3313642"/>
                <a:gd name="T51" fmla="*/ 1023408 h 1931458"/>
                <a:gd name="T52" fmla="*/ 3291417 w 3313642"/>
                <a:gd name="T53" fmla="*/ 1220258 h 1931458"/>
                <a:gd name="T54" fmla="*/ 3304117 w 3313642"/>
                <a:gd name="T55" fmla="*/ 1442508 h 1931458"/>
                <a:gd name="T56" fmla="*/ 3234267 w 3313642"/>
                <a:gd name="T57" fmla="*/ 1639358 h 1931458"/>
                <a:gd name="T58" fmla="*/ 3100917 w 3313642"/>
                <a:gd name="T59" fmla="*/ 1791758 h 1931458"/>
                <a:gd name="T60" fmla="*/ 2935817 w 3313642"/>
                <a:gd name="T61" fmla="*/ 1887008 h 1931458"/>
                <a:gd name="T62" fmla="*/ 2650067 w 3313642"/>
                <a:gd name="T63" fmla="*/ 1899708 h 1931458"/>
                <a:gd name="T64" fmla="*/ 491067 w 3313642"/>
                <a:gd name="T65" fmla="*/ 1906058 h 1931458"/>
                <a:gd name="T66" fmla="*/ 2117 w 3313642"/>
                <a:gd name="T67" fmla="*/ 1340908 h 1931458"/>
                <a:gd name="T68" fmla="*/ 84667 w 3313642"/>
                <a:gd name="T69" fmla="*/ 1099608 h 1931458"/>
                <a:gd name="T70" fmla="*/ 211667 w 3313642"/>
                <a:gd name="T71" fmla="*/ 940858 h 1931458"/>
                <a:gd name="T72" fmla="*/ 395817 w 3313642"/>
                <a:gd name="T73" fmla="*/ 839258 h 1931458"/>
                <a:gd name="T74" fmla="*/ 605367 w 3313642"/>
                <a:gd name="T75" fmla="*/ 82020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44000">
                  <a:srgbClr val="DAE4E5"/>
                </a:gs>
                <a:gs pos="0">
                  <a:srgbClr val="BBE0E3"/>
                </a:gs>
                <a:gs pos="23000">
                  <a:srgbClr val="DAEDEF"/>
                </a:gs>
                <a:gs pos="100000">
                  <a:srgbClr val="D9D9D9">
                    <a:alpha val="0"/>
                  </a:srgbClr>
                </a:gs>
              </a:gsLst>
              <a:lin ang="5400000"/>
            </a:gradFill>
            <a:ln>
              <a:noFill/>
            </a:ln>
            <a:effectLst>
              <a:outerShdw blurRad="40000" dist="23000" dir="5400000" rotWithShape="0">
                <a:srgbClr val="808080">
                  <a:alpha val="34999"/>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itchFamily="-105" charset="0"/>
              </a:endParaRPr>
            </a:p>
          </p:txBody>
        </p:sp>
        <p:sp>
          <p:nvSpPr>
            <p:cNvPr id="269" name="Rektangel med afrundet, diagonalt hjørne 23"/>
            <p:cNvSpPr/>
            <p:nvPr/>
          </p:nvSpPr>
          <p:spPr>
            <a:xfrm>
              <a:off x="546535" y="3162808"/>
              <a:ext cx="5548319" cy="714723"/>
            </a:xfrm>
            <a:prstGeom prst="roundRect">
              <a:avLst/>
            </a:prstGeom>
            <a:gradFill flip="none" rotWithShape="1">
              <a:gsLst>
                <a:gs pos="0">
                  <a:srgbClr val="FFFFFF">
                    <a:lumMod val="85000"/>
                    <a:shade val="30000"/>
                    <a:satMod val="115000"/>
                  </a:srgbClr>
                </a:gs>
                <a:gs pos="66000">
                  <a:srgbClr val="D9D9D9"/>
                </a:gs>
                <a:gs pos="37000">
                  <a:srgbClr val="FFFFFF">
                    <a:lumMod val="85000"/>
                  </a:srgbClr>
                </a:gs>
                <a:gs pos="100000">
                  <a:srgbClr val="FFFFFF">
                    <a:lumMod val="65000"/>
                  </a:srgbClr>
                </a:gs>
              </a:gsLst>
              <a:lin ang="16200000" scaled="1"/>
              <a:tileRect/>
            </a:gradFill>
            <a:ln w="19050" cap="flat" cmpd="sng" algn="ctr">
              <a:noFill/>
              <a:prstDash val="solid"/>
            </a:ln>
            <a:effectLst>
              <a:outerShdw blurRad="44450" dist="27940" dir="5400000" algn="ctr">
                <a:srgbClr val="000000">
                  <a:alpha val="32000"/>
                </a:srgbClr>
              </a:outerShdw>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2D2D8A">
                      <a:lumMod val="75000"/>
                    </a:srgbClr>
                  </a:solidFill>
                  <a:effectLst/>
                  <a:uLnTx/>
                  <a:uFillTx/>
                  <a:latin typeface="Calibri" pitchFamily="34" charset="0"/>
                  <a:ea typeface="+mn-ea"/>
                  <a:cs typeface="Calibri" pitchFamily="34" charset="0"/>
                </a:rPr>
                <a:t>Cloud Integration Templates</a:t>
              </a: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270" name="Rektangel med afrundet, diagonalt hjørne 23"/>
            <p:cNvSpPr/>
            <p:nvPr/>
          </p:nvSpPr>
          <p:spPr>
            <a:xfrm>
              <a:off x="546535" y="3162808"/>
              <a:ext cx="5548319" cy="714723"/>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271" name="Rektangel med afrundet, diagonalt hjørne 23"/>
            <p:cNvSpPr/>
            <p:nvPr/>
          </p:nvSpPr>
          <p:spPr>
            <a:xfrm>
              <a:off x="521398" y="5309878"/>
              <a:ext cx="8034210" cy="733113"/>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grpSp>
          <p:nvGrpSpPr>
            <p:cNvPr id="272" name="Group 271"/>
            <p:cNvGrpSpPr/>
            <p:nvPr/>
          </p:nvGrpSpPr>
          <p:grpSpPr>
            <a:xfrm>
              <a:off x="546536" y="4038002"/>
              <a:ext cx="4153551" cy="1083313"/>
              <a:chOff x="546535" y="4016183"/>
              <a:chExt cx="5006087" cy="1083313"/>
            </a:xfrm>
          </p:grpSpPr>
          <p:sp>
            <p:nvSpPr>
              <p:cNvPr id="321" name="Rektangel med afrundet, diagonalt hjørne 23"/>
              <p:cNvSpPr/>
              <p:nvPr/>
            </p:nvSpPr>
            <p:spPr>
              <a:xfrm>
                <a:off x="546535" y="4020798"/>
                <a:ext cx="1599725"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Web </a:t>
                </a:r>
                <a:r>
                  <a:rPr kumimoji="0" lang="en-US" sz="1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Services,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Rest API</a:t>
                </a: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322" name="Rektangel med afrundet, diagonalt hjørne 23"/>
              <p:cNvSpPr/>
              <p:nvPr/>
            </p:nvSpPr>
            <p:spPr>
              <a:xfrm>
                <a:off x="3952896" y="4016183"/>
                <a:ext cx="1599726"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pitchFamily="34" charset="0"/>
                    <a:cs typeface="Calibri" pitchFamily="34" charset="0"/>
                  </a:rPr>
                  <a:t>Adapters &amp; Interfaces</a:t>
                </a:r>
              </a:p>
            </p:txBody>
          </p:sp>
          <p:sp>
            <p:nvSpPr>
              <p:cNvPr id="323" name="Rektangel med afrundet, diagonalt hjørne 23"/>
              <p:cNvSpPr/>
              <p:nvPr/>
            </p:nvSpPr>
            <p:spPr>
              <a:xfrm>
                <a:off x="2260238" y="4021914"/>
                <a:ext cx="1599724"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pitchFamily="34" charset="0"/>
                    <a:cs typeface="Calibri" pitchFamily="34" charset="0"/>
                  </a:rPr>
                  <a:t>Publishing Services</a:t>
                </a:r>
              </a:p>
            </p:txBody>
          </p:sp>
        </p:grpSp>
        <p:sp>
          <p:nvSpPr>
            <p:cNvPr id="273" name="Freeform 78"/>
            <p:cNvSpPr>
              <a:spLocks noEditPoints="1"/>
            </p:cNvSpPr>
            <p:nvPr/>
          </p:nvSpPr>
          <p:spPr bwMode="auto">
            <a:xfrm>
              <a:off x="2136532" y="1473323"/>
              <a:ext cx="349474" cy="349474"/>
            </a:xfrm>
            <a:custGeom>
              <a:avLst/>
              <a:gdLst>
                <a:gd name="T0" fmla="*/ 1328 w 1353"/>
                <a:gd name="T1" fmla="*/ 1159 h 1353"/>
                <a:gd name="T2" fmla="*/ 1072 w 1353"/>
                <a:gd name="T3" fmla="*/ 903 h 1353"/>
                <a:gd name="T4" fmla="*/ 995 w 1353"/>
                <a:gd name="T5" fmla="*/ 826 h 1353"/>
                <a:gd name="T6" fmla="*/ 973 w 1353"/>
                <a:gd name="T7" fmla="*/ 804 h 1353"/>
                <a:gd name="T8" fmla="*/ 912 w 1353"/>
                <a:gd name="T9" fmla="*/ 779 h 1353"/>
                <a:gd name="T10" fmla="*/ 895 w 1353"/>
                <a:gd name="T11" fmla="*/ 781 h 1353"/>
                <a:gd name="T12" fmla="*/ 891 w 1353"/>
                <a:gd name="T13" fmla="*/ 781 h 1353"/>
                <a:gd name="T14" fmla="*/ 888 w 1353"/>
                <a:gd name="T15" fmla="*/ 779 h 1353"/>
                <a:gd name="T16" fmla="*/ 850 w 1353"/>
                <a:gd name="T17" fmla="*/ 741 h 1353"/>
                <a:gd name="T18" fmla="*/ 839 w 1353"/>
                <a:gd name="T19" fmla="*/ 677 h 1353"/>
                <a:gd name="T20" fmla="*/ 904 w 1353"/>
                <a:gd name="T21" fmla="*/ 451 h 1353"/>
                <a:gd name="T22" fmla="*/ 771 w 1353"/>
                <a:gd name="T23" fmla="*/ 132 h 1353"/>
                <a:gd name="T24" fmla="*/ 452 w 1353"/>
                <a:gd name="T25" fmla="*/ 0 h 1353"/>
                <a:gd name="T26" fmla="*/ 303 w 1353"/>
                <a:gd name="T27" fmla="*/ 25 h 1353"/>
                <a:gd name="T28" fmla="*/ 133 w 1353"/>
                <a:gd name="T29" fmla="*/ 132 h 1353"/>
                <a:gd name="T30" fmla="*/ 0 w 1353"/>
                <a:gd name="T31" fmla="*/ 451 h 1353"/>
                <a:gd name="T32" fmla="*/ 133 w 1353"/>
                <a:gd name="T33" fmla="*/ 771 h 1353"/>
                <a:gd name="T34" fmla="*/ 452 w 1353"/>
                <a:gd name="T35" fmla="*/ 903 h 1353"/>
                <a:gd name="T36" fmla="*/ 592 w 1353"/>
                <a:gd name="T37" fmla="*/ 881 h 1353"/>
                <a:gd name="T38" fmla="*/ 679 w 1353"/>
                <a:gd name="T39" fmla="*/ 840 h 1353"/>
                <a:gd name="T40" fmla="*/ 705 w 1353"/>
                <a:gd name="T41" fmla="*/ 833 h 1353"/>
                <a:gd name="T42" fmla="*/ 743 w 1353"/>
                <a:gd name="T43" fmla="*/ 848 h 1353"/>
                <a:gd name="T44" fmla="*/ 780 w 1353"/>
                <a:gd name="T45" fmla="*/ 884 h 1353"/>
                <a:gd name="T46" fmla="*/ 783 w 1353"/>
                <a:gd name="T47" fmla="*/ 887 h 1353"/>
                <a:gd name="T48" fmla="*/ 782 w 1353"/>
                <a:gd name="T49" fmla="*/ 891 h 1353"/>
                <a:gd name="T50" fmla="*/ 805 w 1353"/>
                <a:gd name="T51" fmla="*/ 972 h 1353"/>
                <a:gd name="T52" fmla="*/ 992 w 1353"/>
                <a:gd name="T53" fmla="*/ 1159 h 1353"/>
                <a:gd name="T54" fmla="*/ 1052 w 1353"/>
                <a:gd name="T55" fmla="*/ 1219 h 1353"/>
                <a:gd name="T56" fmla="*/ 1160 w 1353"/>
                <a:gd name="T57" fmla="*/ 1328 h 1353"/>
                <a:gd name="T58" fmla="*/ 1221 w 1353"/>
                <a:gd name="T59" fmla="*/ 1353 h 1353"/>
                <a:gd name="T60" fmla="*/ 1282 w 1353"/>
                <a:gd name="T61" fmla="*/ 1328 h 1353"/>
                <a:gd name="T62" fmla="*/ 1328 w 1353"/>
                <a:gd name="T63" fmla="*/ 1281 h 1353"/>
                <a:gd name="T64" fmla="*/ 1353 w 1353"/>
                <a:gd name="T65" fmla="*/ 1220 h 1353"/>
                <a:gd name="T66" fmla="*/ 1328 w 1353"/>
                <a:gd name="T67" fmla="*/ 1159 h 1353"/>
                <a:gd name="T68" fmla="*/ 701 w 1353"/>
                <a:gd name="T69" fmla="*/ 700 h 1353"/>
                <a:gd name="T70" fmla="*/ 567 w 1353"/>
                <a:gd name="T71" fmla="*/ 784 h 1353"/>
                <a:gd name="T72" fmla="*/ 452 w 1353"/>
                <a:gd name="T73" fmla="*/ 803 h 1353"/>
                <a:gd name="T74" fmla="*/ 203 w 1353"/>
                <a:gd name="T75" fmla="*/ 700 h 1353"/>
                <a:gd name="T76" fmla="*/ 203 w 1353"/>
                <a:gd name="T77" fmla="*/ 202 h 1353"/>
                <a:gd name="T78" fmla="*/ 316 w 1353"/>
                <a:gd name="T79" fmla="*/ 127 h 1353"/>
                <a:gd name="T80" fmla="*/ 452 w 1353"/>
                <a:gd name="T81" fmla="*/ 99 h 1353"/>
                <a:gd name="T82" fmla="*/ 701 w 1353"/>
                <a:gd name="T83" fmla="*/ 202 h 1353"/>
                <a:gd name="T84" fmla="*/ 804 w 1353"/>
                <a:gd name="T85" fmla="*/ 451 h 1353"/>
                <a:gd name="T86" fmla="*/ 701 w 1353"/>
                <a:gd name="T87" fmla="*/ 70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353">
                  <a:moveTo>
                    <a:pt x="1328" y="1159"/>
                  </a:moveTo>
                  <a:cubicBezTo>
                    <a:pt x="1072" y="903"/>
                    <a:pt x="1072" y="903"/>
                    <a:pt x="1072" y="903"/>
                  </a:cubicBezTo>
                  <a:cubicBezTo>
                    <a:pt x="995" y="826"/>
                    <a:pt x="995" y="826"/>
                    <a:pt x="995" y="826"/>
                  </a:cubicBezTo>
                  <a:cubicBezTo>
                    <a:pt x="973" y="804"/>
                    <a:pt x="973" y="804"/>
                    <a:pt x="973" y="804"/>
                  </a:cubicBezTo>
                  <a:cubicBezTo>
                    <a:pt x="957" y="788"/>
                    <a:pt x="935" y="779"/>
                    <a:pt x="912" y="779"/>
                  </a:cubicBezTo>
                  <a:cubicBezTo>
                    <a:pt x="906" y="779"/>
                    <a:pt x="901" y="779"/>
                    <a:pt x="895" y="781"/>
                  </a:cubicBezTo>
                  <a:cubicBezTo>
                    <a:pt x="891" y="781"/>
                    <a:pt x="891" y="781"/>
                    <a:pt x="891" y="781"/>
                  </a:cubicBezTo>
                  <a:cubicBezTo>
                    <a:pt x="888" y="779"/>
                    <a:pt x="888" y="779"/>
                    <a:pt x="888" y="779"/>
                  </a:cubicBezTo>
                  <a:cubicBezTo>
                    <a:pt x="850" y="741"/>
                    <a:pt x="850" y="741"/>
                    <a:pt x="850" y="741"/>
                  </a:cubicBezTo>
                  <a:cubicBezTo>
                    <a:pt x="834" y="725"/>
                    <a:pt x="829" y="697"/>
                    <a:pt x="839" y="677"/>
                  </a:cubicBezTo>
                  <a:cubicBezTo>
                    <a:pt x="839" y="676"/>
                    <a:pt x="904" y="543"/>
                    <a:pt x="904" y="451"/>
                  </a:cubicBezTo>
                  <a:cubicBezTo>
                    <a:pt x="904" y="331"/>
                    <a:pt x="857" y="217"/>
                    <a:pt x="771" y="132"/>
                  </a:cubicBezTo>
                  <a:cubicBezTo>
                    <a:pt x="686" y="47"/>
                    <a:pt x="573" y="0"/>
                    <a:pt x="452" y="0"/>
                  </a:cubicBezTo>
                  <a:cubicBezTo>
                    <a:pt x="401" y="0"/>
                    <a:pt x="351" y="8"/>
                    <a:pt x="303" y="25"/>
                  </a:cubicBezTo>
                  <a:cubicBezTo>
                    <a:pt x="239" y="47"/>
                    <a:pt x="181" y="83"/>
                    <a:pt x="133" y="132"/>
                  </a:cubicBezTo>
                  <a:cubicBezTo>
                    <a:pt x="47" y="217"/>
                    <a:pt x="0" y="331"/>
                    <a:pt x="0" y="451"/>
                  </a:cubicBezTo>
                  <a:cubicBezTo>
                    <a:pt x="0" y="572"/>
                    <a:pt x="47" y="685"/>
                    <a:pt x="133" y="771"/>
                  </a:cubicBezTo>
                  <a:cubicBezTo>
                    <a:pt x="218" y="856"/>
                    <a:pt x="331" y="903"/>
                    <a:pt x="452" y="903"/>
                  </a:cubicBezTo>
                  <a:cubicBezTo>
                    <a:pt x="499" y="903"/>
                    <a:pt x="547" y="895"/>
                    <a:pt x="592" y="881"/>
                  </a:cubicBezTo>
                  <a:cubicBezTo>
                    <a:pt x="633" y="867"/>
                    <a:pt x="679" y="840"/>
                    <a:pt x="679" y="840"/>
                  </a:cubicBezTo>
                  <a:cubicBezTo>
                    <a:pt x="687" y="836"/>
                    <a:pt x="696" y="833"/>
                    <a:pt x="705" y="833"/>
                  </a:cubicBezTo>
                  <a:cubicBezTo>
                    <a:pt x="720" y="833"/>
                    <a:pt x="734" y="839"/>
                    <a:pt x="743" y="848"/>
                  </a:cubicBezTo>
                  <a:cubicBezTo>
                    <a:pt x="780" y="884"/>
                    <a:pt x="780" y="884"/>
                    <a:pt x="780" y="884"/>
                  </a:cubicBezTo>
                  <a:cubicBezTo>
                    <a:pt x="783" y="887"/>
                    <a:pt x="783" y="887"/>
                    <a:pt x="783" y="887"/>
                  </a:cubicBezTo>
                  <a:cubicBezTo>
                    <a:pt x="782" y="891"/>
                    <a:pt x="782" y="891"/>
                    <a:pt x="782" y="891"/>
                  </a:cubicBezTo>
                  <a:cubicBezTo>
                    <a:pt x="775" y="920"/>
                    <a:pt x="783" y="951"/>
                    <a:pt x="805" y="972"/>
                  </a:cubicBezTo>
                  <a:cubicBezTo>
                    <a:pt x="992" y="1159"/>
                    <a:pt x="992" y="1159"/>
                    <a:pt x="992" y="1159"/>
                  </a:cubicBezTo>
                  <a:cubicBezTo>
                    <a:pt x="1052" y="1219"/>
                    <a:pt x="1052" y="1219"/>
                    <a:pt x="1052" y="1219"/>
                  </a:cubicBezTo>
                  <a:cubicBezTo>
                    <a:pt x="1160" y="1328"/>
                    <a:pt x="1160" y="1328"/>
                    <a:pt x="1160" y="1328"/>
                  </a:cubicBezTo>
                  <a:cubicBezTo>
                    <a:pt x="1176" y="1344"/>
                    <a:pt x="1198" y="1353"/>
                    <a:pt x="1221" y="1353"/>
                  </a:cubicBezTo>
                  <a:cubicBezTo>
                    <a:pt x="1244" y="1353"/>
                    <a:pt x="1266" y="1344"/>
                    <a:pt x="1282" y="1328"/>
                  </a:cubicBezTo>
                  <a:cubicBezTo>
                    <a:pt x="1328" y="1281"/>
                    <a:pt x="1328" y="1281"/>
                    <a:pt x="1328" y="1281"/>
                  </a:cubicBezTo>
                  <a:cubicBezTo>
                    <a:pt x="1344" y="1265"/>
                    <a:pt x="1353" y="1243"/>
                    <a:pt x="1353" y="1220"/>
                  </a:cubicBezTo>
                  <a:cubicBezTo>
                    <a:pt x="1353" y="1197"/>
                    <a:pt x="1344" y="1175"/>
                    <a:pt x="1328" y="1159"/>
                  </a:cubicBezTo>
                  <a:close/>
                  <a:moveTo>
                    <a:pt x="701" y="700"/>
                  </a:moveTo>
                  <a:cubicBezTo>
                    <a:pt x="663" y="738"/>
                    <a:pt x="618" y="766"/>
                    <a:pt x="567" y="784"/>
                  </a:cubicBezTo>
                  <a:cubicBezTo>
                    <a:pt x="529" y="797"/>
                    <a:pt x="491" y="803"/>
                    <a:pt x="452" y="803"/>
                  </a:cubicBezTo>
                  <a:cubicBezTo>
                    <a:pt x="358" y="803"/>
                    <a:pt x="270" y="767"/>
                    <a:pt x="203" y="700"/>
                  </a:cubicBezTo>
                  <a:cubicBezTo>
                    <a:pt x="66" y="563"/>
                    <a:pt x="66" y="340"/>
                    <a:pt x="203" y="202"/>
                  </a:cubicBezTo>
                  <a:cubicBezTo>
                    <a:pt x="236" y="170"/>
                    <a:pt x="273" y="144"/>
                    <a:pt x="316" y="127"/>
                  </a:cubicBezTo>
                  <a:cubicBezTo>
                    <a:pt x="359" y="108"/>
                    <a:pt x="405" y="99"/>
                    <a:pt x="452" y="99"/>
                  </a:cubicBezTo>
                  <a:cubicBezTo>
                    <a:pt x="546" y="99"/>
                    <a:pt x="634" y="136"/>
                    <a:pt x="701" y="202"/>
                  </a:cubicBezTo>
                  <a:cubicBezTo>
                    <a:pt x="767" y="269"/>
                    <a:pt x="804" y="357"/>
                    <a:pt x="804" y="451"/>
                  </a:cubicBezTo>
                  <a:cubicBezTo>
                    <a:pt x="804" y="545"/>
                    <a:pt x="767" y="634"/>
                    <a:pt x="701" y="700"/>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glow rad="63500">
                <a:srgbClr val="BBE0E3">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pic>
          <p:nvPicPr>
            <p:cNvPr id="274" name="Picture 2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4522" y="934737"/>
              <a:ext cx="772767" cy="713323"/>
            </a:xfrm>
            <a:prstGeom prst="rect">
              <a:avLst/>
            </a:prstGeom>
            <a:effectLst/>
          </p:spPr>
        </p:pic>
        <p:sp>
          <p:nvSpPr>
            <p:cNvPr id="275" name="Freeform 6"/>
            <p:cNvSpPr>
              <a:spLocks/>
            </p:cNvSpPr>
            <p:nvPr/>
          </p:nvSpPr>
          <p:spPr bwMode="auto">
            <a:xfrm>
              <a:off x="4609202" y="1201128"/>
              <a:ext cx="154975" cy="210999"/>
            </a:xfrm>
            <a:custGeom>
              <a:avLst/>
              <a:gdLst>
                <a:gd name="T0" fmla="*/ 213 w 213"/>
                <a:gd name="T1" fmla="*/ 174 h 290"/>
                <a:gd name="T2" fmla="*/ 2 w 213"/>
                <a:gd name="T3" fmla="*/ 0 h 290"/>
                <a:gd name="T4" fmla="*/ 0 w 213"/>
                <a:gd name="T5" fmla="*/ 262 h 290"/>
                <a:gd name="T6" fmla="*/ 78 w 213"/>
                <a:gd name="T7" fmla="*/ 206 h 290"/>
                <a:gd name="T8" fmla="*/ 119 w 213"/>
                <a:gd name="T9" fmla="*/ 290 h 290"/>
                <a:gd name="T10" fmla="*/ 167 w 213"/>
                <a:gd name="T11" fmla="*/ 262 h 290"/>
                <a:gd name="T12" fmla="*/ 125 w 213"/>
                <a:gd name="T13" fmla="*/ 188 h 290"/>
                <a:gd name="T14" fmla="*/ 213 w 213"/>
                <a:gd name="T15" fmla="*/ 174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90">
                  <a:moveTo>
                    <a:pt x="213" y="174"/>
                  </a:moveTo>
                  <a:lnTo>
                    <a:pt x="2" y="0"/>
                  </a:lnTo>
                  <a:lnTo>
                    <a:pt x="0" y="262"/>
                  </a:lnTo>
                  <a:lnTo>
                    <a:pt x="78" y="206"/>
                  </a:lnTo>
                  <a:lnTo>
                    <a:pt x="119" y="290"/>
                  </a:lnTo>
                  <a:lnTo>
                    <a:pt x="167" y="262"/>
                  </a:lnTo>
                  <a:lnTo>
                    <a:pt x="125" y="188"/>
                  </a:lnTo>
                  <a:lnTo>
                    <a:pt x="213" y="174"/>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glow rad="63500">
                <a:srgbClr val="BBE0E3">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76" name="TextBox 275"/>
            <p:cNvSpPr txBox="1"/>
            <p:nvPr/>
          </p:nvSpPr>
          <p:spPr>
            <a:xfrm>
              <a:off x="2917020" y="2687832"/>
              <a:ext cx="3325995" cy="400110"/>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0000">
                      <a:lumMod val="75000"/>
                      <a:lumOff val="25000"/>
                    </a:srgbClr>
                  </a:solidFill>
                  <a:effectLst/>
                  <a:uLnTx/>
                  <a:uFillTx/>
                  <a:latin typeface="Dax-Medium" pitchFamily="2" charset="0"/>
                </a:rPr>
                <a:t>Alma Developers Platform</a:t>
              </a:r>
            </a:p>
          </p:txBody>
        </p:sp>
        <p:sp>
          <p:nvSpPr>
            <p:cNvPr id="277" name="Rektangel med afrundet, diagonalt hjørne 23"/>
            <p:cNvSpPr/>
            <p:nvPr/>
          </p:nvSpPr>
          <p:spPr>
            <a:xfrm>
              <a:off x="6205272" y="3154857"/>
              <a:ext cx="1102041" cy="1965783"/>
            </a:xfrm>
            <a:prstGeom prst="roundRect">
              <a:avLst/>
            </a:prstGeom>
            <a:gradFill flip="none" rotWithShape="1">
              <a:gsLst>
                <a:gs pos="0">
                  <a:srgbClr val="E2AC00"/>
                </a:gs>
                <a:gs pos="60640">
                  <a:srgbClr val="FFE585"/>
                </a:gs>
                <a:gs pos="29000">
                  <a:srgbClr val="FFDE75"/>
                </a:gs>
                <a:gs pos="100000">
                  <a:srgbClr val="FFC000"/>
                </a:gs>
              </a:gsLst>
              <a:lin ang="16200000" scaled="1"/>
              <a:tileRect/>
            </a:gradFill>
            <a:ln w="19050" cap="flat" cmpd="sng" algn="ctr">
              <a:noFill/>
              <a:prstDash val="solid"/>
            </a:ln>
            <a:effectLst>
              <a:outerShdw blurRad="44450" dist="27940" dir="5400000" algn="ctr">
                <a:srgbClr val="000000">
                  <a:alpha val="32000"/>
                </a:srgbClr>
              </a:outerShdw>
              <a:reflection stA="48000" endPos="7000" dir="5400000" sy="-100000" algn="bl" rotWithShape="0"/>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2D2D8A">
                      <a:lumMod val="75000"/>
                    </a:srgbClr>
                  </a:solidFill>
                  <a:effectLst/>
                  <a:uLnTx/>
                  <a:uFillTx/>
                  <a:latin typeface="Calibri" pitchFamily="34" charset="0"/>
                  <a:ea typeface="+mn-ea"/>
                  <a:cs typeface="Calibri" pitchFamily="34" charset="0"/>
                </a:rPr>
                <a:t>Apps &amp;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2D2D8A">
                      <a:lumMod val="75000"/>
                    </a:srgbClr>
                  </a:solidFill>
                  <a:effectLst/>
                  <a:uLnTx/>
                  <a:uFillTx/>
                  <a:latin typeface="Calibri" pitchFamily="34" charset="0"/>
                  <a:ea typeface="+mn-ea"/>
                  <a:cs typeface="Calibri" pitchFamily="34" charset="0"/>
                </a:rPr>
                <a:t>Extensions</a:t>
              </a:r>
              <a:endParaRPr kumimoji="0" lang="en-US" sz="14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278" name="Rektangel med afrundet, diagonalt hjørne 23"/>
            <p:cNvSpPr/>
            <p:nvPr/>
          </p:nvSpPr>
          <p:spPr>
            <a:xfrm rot="16200000">
              <a:off x="7008334" y="3591910"/>
              <a:ext cx="1965783" cy="1091675"/>
            </a:xfrm>
            <a:prstGeom prst="roundRect">
              <a:avLst/>
            </a:prstGeom>
            <a:gradFill flip="none" rotWithShape="1">
              <a:gsLst>
                <a:gs pos="0">
                  <a:srgbClr val="000000">
                    <a:lumMod val="65000"/>
                    <a:lumOff val="35000"/>
                  </a:srgbClr>
                </a:gs>
                <a:gs pos="50000">
                  <a:srgbClr val="828282"/>
                </a:gs>
                <a:gs pos="100000">
                  <a:srgbClr val="000000">
                    <a:lumMod val="75000"/>
                    <a:lumOff val="25000"/>
                    <a:shade val="100000"/>
                    <a:satMod val="115000"/>
                  </a:srgbClr>
                </a:gs>
              </a:gsLst>
              <a:lin ang="10800000" scaled="0"/>
              <a:tileRect/>
            </a:gradFill>
            <a:ln w="19050" cap="flat" cmpd="sng" algn="ctr">
              <a:noFill/>
              <a:prstDash val="solid"/>
            </a:ln>
            <a:effectLst>
              <a:outerShdw blurRad="44450" dist="27940" dir="5400000" algn="ctr">
                <a:srgbClr val="000000">
                  <a:alpha val="32000"/>
                </a:srgbClr>
              </a:outerShdw>
            </a:effectLst>
          </p:spPr>
          <p:txBody>
            <a:bodyPr vert="vert"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Alma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Developers  Network</a:t>
              </a: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279" name="Rektangel med afrundet, diagonalt hjørne 23"/>
            <p:cNvSpPr/>
            <p:nvPr/>
          </p:nvSpPr>
          <p:spPr>
            <a:xfrm>
              <a:off x="7445388" y="3154857"/>
              <a:ext cx="1110220" cy="1965784"/>
            </a:xfrm>
            <a:prstGeom prst="roundRect">
              <a:avLst>
                <a:gd name="adj" fmla="val 14319"/>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pic>
          <p:nvPicPr>
            <p:cNvPr id="280" name="תמונה 94" descr="Exlibris icons.png"/>
            <p:cNvPicPr>
              <a:picLocks noChangeAspect="1"/>
            </p:cNvPicPr>
            <p:nvPr/>
          </p:nvPicPr>
          <p:blipFill>
            <a:blip r:embed="rId4"/>
            <a:srcRect/>
            <a:stretch>
              <a:fillRect/>
            </a:stretch>
          </p:blipFill>
          <p:spPr bwMode="auto">
            <a:xfrm>
              <a:off x="5496243" y="1106944"/>
              <a:ext cx="465645" cy="425375"/>
            </a:xfrm>
            <a:prstGeom prst="rect">
              <a:avLst/>
            </a:prstGeom>
            <a:noFill/>
            <a:ln w="9525">
              <a:noFill/>
              <a:miter lim="800000"/>
              <a:headEnd/>
              <a:tailEnd/>
            </a:ln>
          </p:spPr>
        </p:pic>
        <p:pic>
          <p:nvPicPr>
            <p:cNvPr id="281" name="Picture 3"/>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065648" y="5398720"/>
              <a:ext cx="681434" cy="55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2" name="Group 281"/>
            <p:cNvGrpSpPr/>
            <p:nvPr/>
          </p:nvGrpSpPr>
          <p:grpSpPr>
            <a:xfrm>
              <a:off x="1024425" y="4610952"/>
              <a:ext cx="391415" cy="391416"/>
              <a:chOff x="10809288" y="1477963"/>
              <a:chExt cx="3124200" cy="3124200"/>
            </a:xfrm>
            <a:solidFill>
              <a:srgbClr val="FFFFFF"/>
            </a:solidFill>
          </p:grpSpPr>
          <p:sp>
            <p:nvSpPr>
              <p:cNvPr id="319" name="Freeform 64"/>
              <p:cNvSpPr>
                <a:spLocks noEditPoints="1"/>
              </p:cNvSpPr>
              <p:nvPr/>
            </p:nvSpPr>
            <p:spPr bwMode="auto">
              <a:xfrm>
                <a:off x="10809288" y="1477963"/>
                <a:ext cx="3124200" cy="3124200"/>
              </a:xfrm>
              <a:custGeom>
                <a:avLst/>
                <a:gdLst>
                  <a:gd name="T0" fmla="*/ 819 w 833"/>
                  <a:gd name="T1" fmla="*/ 347 h 833"/>
                  <a:gd name="T2" fmla="*/ 709 w 833"/>
                  <a:gd name="T3" fmla="*/ 347 h 833"/>
                  <a:gd name="T4" fmla="*/ 673 w 833"/>
                  <a:gd name="T5" fmla="*/ 259 h 833"/>
                  <a:gd name="T6" fmla="*/ 750 w 833"/>
                  <a:gd name="T7" fmla="*/ 181 h 833"/>
                  <a:gd name="T8" fmla="*/ 750 w 833"/>
                  <a:gd name="T9" fmla="*/ 162 h 833"/>
                  <a:gd name="T10" fmla="*/ 671 w 833"/>
                  <a:gd name="T11" fmla="*/ 83 h 833"/>
                  <a:gd name="T12" fmla="*/ 652 w 833"/>
                  <a:gd name="T13" fmla="*/ 83 h 833"/>
                  <a:gd name="T14" fmla="*/ 574 w 833"/>
                  <a:gd name="T15" fmla="*/ 160 h 833"/>
                  <a:gd name="T16" fmla="*/ 486 w 833"/>
                  <a:gd name="T17" fmla="*/ 124 h 833"/>
                  <a:gd name="T18" fmla="*/ 486 w 833"/>
                  <a:gd name="T19" fmla="*/ 14 h 833"/>
                  <a:gd name="T20" fmla="*/ 472 w 833"/>
                  <a:gd name="T21" fmla="*/ 0 h 833"/>
                  <a:gd name="T22" fmla="*/ 360 w 833"/>
                  <a:gd name="T23" fmla="*/ 0 h 833"/>
                  <a:gd name="T24" fmla="*/ 346 w 833"/>
                  <a:gd name="T25" fmla="*/ 14 h 833"/>
                  <a:gd name="T26" fmla="*/ 346 w 833"/>
                  <a:gd name="T27" fmla="*/ 124 h 833"/>
                  <a:gd name="T28" fmla="*/ 258 w 833"/>
                  <a:gd name="T29" fmla="*/ 160 h 833"/>
                  <a:gd name="T30" fmla="*/ 181 w 833"/>
                  <a:gd name="T31" fmla="*/ 83 h 833"/>
                  <a:gd name="T32" fmla="*/ 161 w 833"/>
                  <a:gd name="T33" fmla="*/ 83 h 833"/>
                  <a:gd name="T34" fmla="*/ 82 w 833"/>
                  <a:gd name="T35" fmla="*/ 162 h 833"/>
                  <a:gd name="T36" fmla="*/ 82 w 833"/>
                  <a:gd name="T37" fmla="*/ 181 h 833"/>
                  <a:gd name="T38" fmla="*/ 160 w 833"/>
                  <a:gd name="T39" fmla="*/ 259 h 833"/>
                  <a:gd name="T40" fmla="*/ 123 w 833"/>
                  <a:gd name="T41" fmla="*/ 347 h 833"/>
                  <a:gd name="T42" fmla="*/ 14 w 833"/>
                  <a:gd name="T43" fmla="*/ 347 h 833"/>
                  <a:gd name="T44" fmla="*/ 0 w 833"/>
                  <a:gd name="T45" fmla="*/ 361 h 833"/>
                  <a:gd name="T46" fmla="*/ 0 w 833"/>
                  <a:gd name="T47" fmla="*/ 473 h 833"/>
                  <a:gd name="T48" fmla="*/ 14 w 833"/>
                  <a:gd name="T49" fmla="*/ 487 h 833"/>
                  <a:gd name="T50" fmla="*/ 123 w 833"/>
                  <a:gd name="T51" fmla="*/ 487 h 833"/>
                  <a:gd name="T52" fmla="*/ 160 w 833"/>
                  <a:gd name="T53" fmla="*/ 575 h 833"/>
                  <a:gd name="T54" fmla="*/ 82 w 833"/>
                  <a:gd name="T55" fmla="*/ 652 h 833"/>
                  <a:gd name="T56" fmla="*/ 82 w 833"/>
                  <a:gd name="T57" fmla="*/ 671 h 833"/>
                  <a:gd name="T58" fmla="*/ 161 w 833"/>
                  <a:gd name="T59" fmla="*/ 751 h 833"/>
                  <a:gd name="T60" fmla="*/ 181 w 833"/>
                  <a:gd name="T61" fmla="*/ 751 h 833"/>
                  <a:gd name="T62" fmla="*/ 258 w 833"/>
                  <a:gd name="T63" fmla="*/ 673 h 833"/>
                  <a:gd name="T64" fmla="*/ 346 w 833"/>
                  <a:gd name="T65" fmla="*/ 710 h 833"/>
                  <a:gd name="T66" fmla="*/ 346 w 833"/>
                  <a:gd name="T67" fmla="*/ 819 h 833"/>
                  <a:gd name="T68" fmla="*/ 360 w 833"/>
                  <a:gd name="T69" fmla="*/ 833 h 833"/>
                  <a:gd name="T70" fmla="*/ 472 w 833"/>
                  <a:gd name="T71" fmla="*/ 833 h 833"/>
                  <a:gd name="T72" fmla="*/ 486 w 833"/>
                  <a:gd name="T73" fmla="*/ 819 h 833"/>
                  <a:gd name="T74" fmla="*/ 486 w 833"/>
                  <a:gd name="T75" fmla="*/ 710 h 833"/>
                  <a:gd name="T76" fmla="*/ 574 w 833"/>
                  <a:gd name="T77" fmla="*/ 673 h 833"/>
                  <a:gd name="T78" fmla="*/ 652 w 833"/>
                  <a:gd name="T79" fmla="*/ 751 h 833"/>
                  <a:gd name="T80" fmla="*/ 671 w 833"/>
                  <a:gd name="T81" fmla="*/ 751 h 833"/>
                  <a:gd name="T82" fmla="*/ 750 w 833"/>
                  <a:gd name="T83" fmla="*/ 671 h 833"/>
                  <a:gd name="T84" fmla="*/ 750 w 833"/>
                  <a:gd name="T85" fmla="*/ 652 h 833"/>
                  <a:gd name="T86" fmla="*/ 673 w 833"/>
                  <a:gd name="T87" fmla="*/ 575 h 833"/>
                  <a:gd name="T88" fmla="*/ 709 w 833"/>
                  <a:gd name="T89" fmla="*/ 487 h 833"/>
                  <a:gd name="T90" fmla="*/ 819 w 833"/>
                  <a:gd name="T91" fmla="*/ 487 h 833"/>
                  <a:gd name="T92" fmla="*/ 833 w 833"/>
                  <a:gd name="T93" fmla="*/ 473 h 833"/>
                  <a:gd name="T94" fmla="*/ 833 w 833"/>
                  <a:gd name="T95" fmla="*/ 361 h 833"/>
                  <a:gd name="T96" fmla="*/ 819 w 833"/>
                  <a:gd name="T97" fmla="*/ 347 h 833"/>
                  <a:gd name="T98" fmla="*/ 416 w 833"/>
                  <a:gd name="T99" fmla="*/ 637 h 833"/>
                  <a:gd name="T100" fmla="*/ 196 w 833"/>
                  <a:gd name="T101" fmla="*/ 417 h 833"/>
                  <a:gd name="T102" fmla="*/ 416 w 833"/>
                  <a:gd name="T103" fmla="*/ 197 h 833"/>
                  <a:gd name="T104" fmla="*/ 636 w 833"/>
                  <a:gd name="T105" fmla="*/ 417 h 833"/>
                  <a:gd name="T106" fmla="*/ 416 w 833"/>
                  <a:gd name="T107" fmla="*/ 637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3" h="833">
                    <a:moveTo>
                      <a:pt x="819" y="347"/>
                    </a:moveTo>
                    <a:cubicBezTo>
                      <a:pt x="709" y="347"/>
                      <a:pt x="709" y="347"/>
                      <a:pt x="709" y="347"/>
                    </a:cubicBezTo>
                    <a:cubicBezTo>
                      <a:pt x="702" y="316"/>
                      <a:pt x="690" y="286"/>
                      <a:pt x="673" y="259"/>
                    </a:cubicBezTo>
                    <a:cubicBezTo>
                      <a:pt x="750" y="181"/>
                      <a:pt x="750" y="181"/>
                      <a:pt x="750" y="181"/>
                    </a:cubicBezTo>
                    <a:cubicBezTo>
                      <a:pt x="756" y="176"/>
                      <a:pt x="756" y="167"/>
                      <a:pt x="750" y="162"/>
                    </a:cubicBezTo>
                    <a:cubicBezTo>
                      <a:pt x="671" y="83"/>
                      <a:pt x="671" y="83"/>
                      <a:pt x="671" y="83"/>
                    </a:cubicBezTo>
                    <a:cubicBezTo>
                      <a:pt x="666" y="77"/>
                      <a:pt x="657" y="77"/>
                      <a:pt x="652" y="83"/>
                    </a:cubicBezTo>
                    <a:cubicBezTo>
                      <a:pt x="574" y="160"/>
                      <a:pt x="574" y="160"/>
                      <a:pt x="574" y="160"/>
                    </a:cubicBezTo>
                    <a:cubicBezTo>
                      <a:pt x="547" y="143"/>
                      <a:pt x="517" y="131"/>
                      <a:pt x="486" y="124"/>
                    </a:cubicBezTo>
                    <a:cubicBezTo>
                      <a:pt x="486" y="14"/>
                      <a:pt x="486" y="14"/>
                      <a:pt x="486" y="14"/>
                    </a:cubicBezTo>
                    <a:cubicBezTo>
                      <a:pt x="486" y="6"/>
                      <a:pt x="480" y="0"/>
                      <a:pt x="472" y="0"/>
                    </a:cubicBezTo>
                    <a:cubicBezTo>
                      <a:pt x="360" y="0"/>
                      <a:pt x="360" y="0"/>
                      <a:pt x="360" y="0"/>
                    </a:cubicBezTo>
                    <a:cubicBezTo>
                      <a:pt x="352" y="0"/>
                      <a:pt x="346" y="6"/>
                      <a:pt x="346" y="14"/>
                    </a:cubicBezTo>
                    <a:cubicBezTo>
                      <a:pt x="346" y="124"/>
                      <a:pt x="346" y="124"/>
                      <a:pt x="346" y="124"/>
                    </a:cubicBezTo>
                    <a:cubicBezTo>
                      <a:pt x="315" y="131"/>
                      <a:pt x="286" y="143"/>
                      <a:pt x="258" y="160"/>
                    </a:cubicBezTo>
                    <a:cubicBezTo>
                      <a:pt x="181" y="83"/>
                      <a:pt x="181" y="83"/>
                      <a:pt x="181" y="83"/>
                    </a:cubicBezTo>
                    <a:cubicBezTo>
                      <a:pt x="175" y="77"/>
                      <a:pt x="167" y="77"/>
                      <a:pt x="161" y="83"/>
                    </a:cubicBezTo>
                    <a:cubicBezTo>
                      <a:pt x="82" y="162"/>
                      <a:pt x="82" y="162"/>
                      <a:pt x="82" y="162"/>
                    </a:cubicBezTo>
                    <a:cubicBezTo>
                      <a:pt x="77" y="167"/>
                      <a:pt x="77" y="176"/>
                      <a:pt x="82" y="181"/>
                    </a:cubicBezTo>
                    <a:cubicBezTo>
                      <a:pt x="160" y="259"/>
                      <a:pt x="160" y="259"/>
                      <a:pt x="160" y="259"/>
                    </a:cubicBezTo>
                    <a:cubicBezTo>
                      <a:pt x="143" y="286"/>
                      <a:pt x="130" y="316"/>
                      <a:pt x="123" y="347"/>
                    </a:cubicBezTo>
                    <a:cubicBezTo>
                      <a:pt x="14" y="347"/>
                      <a:pt x="14" y="347"/>
                      <a:pt x="14" y="347"/>
                    </a:cubicBezTo>
                    <a:cubicBezTo>
                      <a:pt x="6" y="347"/>
                      <a:pt x="0" y="353"/>
                      <a:pt x="0" y="361"/>
                    </a:cubicBezTo>
                    <a:cubicBezTo>
                      <a:pt x="0" y="473"/>
                      <a:pt x="0" y="473"/>
                      <a:pt x="0" y="473"/>
                    </a:cubicBezTo>
                    <a:cubicBezTo>
                      <a:pt x="0" y="481"/>
                      <a:pt x="6" y="487"/>
                      <a:pt x="14" y="487"/>
                    </a:cubicBezTo>
                    <a:cubicBezTo>
                      <a:pt x="123" y="487"/>
                      <a:pt x="123" y="487"/>
                      <a:pt x="123" y="487"/>
                    </a:cubicBezTo>
                    <a:cubicBezTo>
                      <a:pt x="131" y="518"/>
                      <a:pt x="143" y="547"/>
                      <a:pt x="160" y="575"/>
                    </a:cubicBezTo>
                    <a:cubicBezTo>
                      <a:pt x="82" y="652"/>
                      <a:pt x="82" y="652"/>
                      <a:pt x="82" y="652"/>
                    </a:cubicBezTo>
                    <a:cubicBezTo>
                      <a:pt x="77" y="657"/>
                      <a:pt x="77" y="666"/>
                      <a:pt x="82" y="671"/>
                    </a:cubicBezTo>
                    <a:cubicBezTo>
                      <a:pt x="161" y="751"/>
                      <a:pt x="161" y="751"/>
                      <a:pt x="161" y="751"/>
                    </a:cubicBezTo>
                    <a:cubicBezTo>
                      <a:pt x="167" y="756"/>
                      <a:pt x="175" y="756"/>
                      <a:pt x="181" y="751"/>
                    </a:cubicBezTo>
                    <a:cubicBezTo>
                      <a:pt x="258" y="673"/>
                      <a:pt x="258" y="673"/>
                      <a:pt x="258" y="673"/>
                    </a:cubicBezTo>
                    <a:cubicBezTo>
                      <a:pt x="286" y="690"/>
                      <a:pt x="315" y="702"/>
                      <a:pt x="346" y="710"/>
                    </a:cubicBezTo>
                    <a:cubicBezTo>
                      <a:pt x="346" y="819"/>
                      <a:pt x="346" y="819"/>
                      <a:pt x="346" y="819"/>
                    </a:cubicBezTo>
                    <a:cubicBezTo>
                      <a:pt x="346" y="827"/>
                      <a:pt x="352" y="833"/>
                      <a:pt x="360" y="833"/>
                    </a:cubicBezTo>
                    <a:cubicBezTo>
                      <a:pt x="472" y="833"/>
                      <a:pt x="472" y="833"/>
                      <a:pt x="472" y="833"/>
                    </a:cubicBezTo>
                    <a:cubicBezTo>
                      <a:pt x="480" y="833"/>
                      <a:pt x="486" y="827"/>
                      <a:pt x="486" y="819"/>
                    </a:cubicBezTo>
                    <a:cubicBezTo>
                      <a:pt x="486" y="710"/>
                      <a:pt x="486" y="710"/>
                      <a:pt x="486" y="710"/>
                    </a:cubicBezTo>
                    <a:cubicBezTo>
                      <a:pt x="517" y="702"/>
                      <a:pt x="547" y="690"/>
                      <a:pt x="574" y="673"/>
                    </a:cubicBezTo>
                    <a:cubicBezTo>
                      <a:pt x="652" y="751"/>
                      <a:pt x="652" y="751"/>
                      <a:pt x="652" y="751"/>
                    </a:cubicBezTo>
                    <a:cubicBezTo>
                      <a:pt x="657" y="756"/>
                      <a:pt x="666" y="756"/>
                      <a:pt x="671" y="751"/>
                    </a:cubicBezTo>
                    <a:cubicBezTo>
                      <a:pt x="750" y="671"/>
                      <a:pt x="750" y="671"/>
                      <a:pt x="750" y="671"/>
                    </a:cubicBezTo>
                    <a:cubicBezTo>
                      <a:pt x="756" y="666"/>
                      <a:pt x="756" y="657"/>
                      <a:pt x="750" y="652"/>
                    </a:cubicBezTo>
                    <a:cubicBezTo>
                      <a:pt x="673" y="575"/>
                      <a:pt x="673" y="575"/>
                      <a:pt x="673" y="575"/>
                    </a:cubicBezTo>
                    <a:cubicBezTo>
                      <a:pt x="690" y="547"/>
                      <a:pt x="702" y="518"/>
                      <a:pt x="709" y="487"/>
                    </a:cubicBezTo>
                    <a:cubicBezTo>
                      <a:pt x="819" y="487"/>
                      <a:pt x="819" y="487"/>
                      <a:pt x="819" y="487"/>
                    </a:cubicBezTo>
                    <a:cubicBezTo>
                      <a:pt x="827" y="487"/>
                      <a:pt x="833" y="481"/>
                      <a:pt x="833" y="473"/>
                    </a:cubicBezTo>
                    <a:cubicBezTo>
                      <a:pt x="833" y="361"/>
                      <a:pt x="833" y="361"/>
                      <a:pt x="833" y="361"/>
                    </a:cubicBezTo>
                    <a:cubicBezTo>
                      <a:pt x="833" y="353"/>
                      <a:pt x="827" y="347"/>
                      <a:pt x="819" y="347"/>
                    </a:cubicBezTo>
                    <a:close/>
                    <a:moveTo>
                      <a:pt x="416" y="637"/>
                    </a:moveTo>
                    <a:cubicBezTo>
                      <a:pt x="295" y="637"/>
                      <a:pt x="196" y="538"/>
                      <a:pt x="196" y="417"/>
                    </a:cubicBezTo>
                    <a:cubicBezTo>
                      <a:pt x="196" y="295"/>
                      <a:pt x="295" y="197"/>
                      <a:pt x="416" y="197"/>
                    </a:cubicBezTo>
                    <a:cubicBezTo>
                      <a:pt x="538" y="197"/>
                      <a:pt x="636" y="295"/>
                      <a:pt x="636" y="417"/>
                    </a:cubicBezTo>
                    <a:cubicBezTo>
                      <a:pt x="636" y="538"/>
                      <a:pt x="538" y="637"/>
                      <a:pt x="416" y="6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20" name="Freeform 65"/>
              <p:cNvSpPr>
                <a:spLocks noEditPoints="1"/>
              </p:cNvSpPr>
              <p:nvPr/>
            </p:nvSpPr>
            <p:spPr bwMode="auto">
              <a:xfrm>
                <a:off x="11682413" y="2352675"/>
                <a:ext cx="1376363" cy="1376363"/>
              </a:xfrm>
              <a:custGeom>
                <a:avLst/>
                <a:gdLst>
                  <a:gd name="T0" fmla="*/ 183 w 367"/>
                  <a:gd name="T1" fmla="*/ 0 h 367"/>
                  <a:gd name="T2" fmla="*/ 0 w 367"/>
                  <a:gd name="T3" fmla="*/ 184 h 367"/>
                  <a:gd name="T4" fmla="*/ 183 w 367"/>
                  <a:gd name="T5" fmla="*/ 367 h 367"/>
                  <a:gd name="T6" fmla="*/ 367 w 367"/>
                  <a:gd name="T7" fmla="*/ 184 h 367"/>
                  <a:gd name="T8" fmla="*/ 183 w 367"/>
                  <a:gd name="T9" fmla="*/ 0 h 367"/>
                  <a:gd name="T10" fmla="*/ 183 w 367"/>
                  <a:gd name="T11" fmla="*/ 337 h 367"/>
                  <a:gd name="T12" fmla="*/ 30 w 367"/>
                  <a:gd name="T13" fmla="*/ 184 h 367"/>
                  <a:gd name="T14" fmla="*/ 183 w 367"/>
                  <a:gd name="T15" fmla="*/ 30 h 367"/>
                  <a:gd name="T16" fmla="*/ 337 w 367"/>
                  <a:gd name="T17" fmla="*/ 184 h 367"/>
                  <a:gd name="T18" fmla="*/ 183 w 367"/>
                  <a:gd name="T19"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7">
                    <a:moveTo>
                      <a:pt x="183" y="0"/>
                    </a:moveTo>
                    <a:cubicBezTo>
                      <a:pt x="82" y="0"/>
                      <a:pt x="0" y="82"/>
                      <a:pt x="0" y="184"/>
                    </a:cubicBezTo>
                    <a:cubicBezTo>
                      <a:pt x="0" y="285"/>
                      <a:pt x="82" y="367"/>
                      <a:pt x="183" y="367"/>
                    </a:cubicBezTo>
                    <a:cubicBezTo>
                      <a:pt x="285" y="367"/>
                      <a:pt x="367" y="285"/>
                      <a:pt x="367" y="184"/>
                    </a:cubicBezTo>
                    <a:cubicBezTo>
                      <a:pt x="367" y="82"/>
                      <a:pt x="285" y="0"/>
                      <a:pt x="183" y="0"/>
                    </a:cubicBezTo>
                    <a:close/>
                    <a:moveTo>
                      <a:pt x="183" y="337"/>
                    </a:moveTo>
                    <a:cubicBezTo>
                      <a:pt x="98" y="337"/>
                      <a:pt x="30" y="268"/>
                      <a:pt x="30" y="184"/>
                    </a:cubicBezTo>
                    <a:cubicBezTo>
                      <a:pt x="30" y="99"/>
                      <a:pt x="98" y="30"/>
                      <a:pt x="183" y="30"/>
                    </a:cubicBezTo>
                    <a:cubicBezTo>
                      <a:pt x="268" y="30"/>
                      <a:pt x="337" y="99"/>
                      <a:pt x="337" y="184"/>
                    </a:cubicBezTo>
                    <a:cubicBezTo>
                      <a:pt x="337" y="268"/>
                      <a:pt x="268" y="337"/>
                      <a:pt x="183" y="337"/>
                    </a:cubicBezTo>
                    <a:close/>
                  </a:path>
                </a:pathLst>
              </a:custGeom>
              <a:solidFill>
                <a:srgbClr val="2D2D8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83" name="Rektangel med afrundet, diagonalt hjørne 23"/>
            <p:cNvSpPr/>
            <p:nvPr/>
          </p:nvSpPr>
          <p:spPr>
            <a:xfrm>
              <a:off x="4777289" y="4038002"/>
              <a:ext cx="1327293"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pitchFamily="34" charset="0"/>
                  <a:cs typeface="Calibri" pitchFamily="34" charset="0"/>
                </a:rPr>
                <a:t>Export &amp; Import Services</a:t>
              </a:r>
            </a:p>
          </p:txBody>
        </p:sp>
        <p:sp>
          <p:nvSpPr>
            <p:cNvPr id="284" name="Rektangel med afrundet, diagonalt hjørne 23"/>
            <p:cNvSpPr/>
            <p:nvPr/>
          </p:nvSpPr>
          <p:spPr>
            <a:xfrm>
              <a:off x="549495" y="4050358"/>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285" name="Rektangel med afrundet, diagonalt hjørne 23"/>
            <p:cNvSpPr/>
            <p:nvPr/>
          </p:nvSpPr>
          <p:spPr>
            <a:xfrm>
              <a:off x="1976073" y="4037666"/>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286" name="Rektangel med afrundet, diagonalt hjørne 23"/>
            <p:cNvSpPr/>
            <p:nvPr/>
          </p:nvSpPr>
          <p:spPr>
            <a:xfrm>
              <a:off x="3375756" y="4034005"/>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287" name="Rektangel med afrundet, diagonalt hjørne 23"/>
            <p:cNvSpPr/>
            <p:nvPr/>
          </p:nvSpPr>
          <p:spPr>
            <a:xfrm>
              <a:off x="4782020" y="4040630"/>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grpSp>
          <p:nvGrpSpPr>
            <p:cNvPr id="288" name="Group 287"/>
            <p:cNvGrpSpPr/>
            <p:nvPr/>
          </p:nvGrpSpPr>
          <p:grpSpPr>
            <a:xfrm rot="2266968">
              <a:off x="4803518" y="3273236"/>
              <a:ext cx="561952" cy="498493"/>
              <a:chOff x="3882555" y="342866"/>
              <a:chExt cx="1166813" cy="1035050"/>
            </a:xfrm>
            <a:solidFill>
              <a:srgbClr val="FFFFFF"/>
            </a:solidFill>
          </p:grpSpPr>
          <p:sp>
            <p:nvSpPr>
              <p:cNvPr id="316" name="Freeform 30"/>
              <p:cNvSpPr>
                <a:spLocks/>
              </p:cNvSpPr>
              <p:nvPr/>
            </p:nvSpPr>
            <p:spPr bwMode="auto">
              <a:xfrm>
                <a:off x="4214342" y="668303"/>
                <a:ext cx="484188" cy="390525"/>
              </a:xfrm>
              <a:custGeom>
                <a:avLst/>
                <a:gdLst>
                  <a:gd name="T0" fmla="*/ 6 w 157"/>
                  <a:gd name="T1" fmla="*/ 95 h 127"/>
                  <a:gd name="T2" fmla="*/ 129 w 157"/>
                  <a:gd name="T3" fmla="*/ 3 h 127"/>
                  <a:gd name="T4" fmla="*/ 139 w 157"/>
                  <a:gd name="T5" fmla="*/ 1 h 127"/>
                  <a:gd name="T6" fmla="*/ 152 w 157"/>
                  <a:gd name="T7" fmla="*/ 9 h 127"/>
                  <a:gd name="T8" fmla="*/ 156 w 157"/>
                  <a:gd name="T9" fmla="*/ 23 h 127"/>
                  <a:gd name="T10" fmla="*/ 151 w 157"/>
                  <a:gd name="T11" fmla="*/ 32 h 127"/>
                  <a:gd name="T12" fmla="*/ 28 w 157"/>
                  <a:gd name="T13" fmla="*/ 124 h 127"/>
                  <a:gd name="T14" fmla="*/ 16 w 157"/>
                  <a:gd name="T15" fmla="*/ 126 h 127"/>
                  <a:gd name="T16" fmla="*/ 5 w 157"/>
                  <a:gd name="T17" fmla="*/ 119 h 127"/>
                  <a:gd name="T18" fmla="*/ 0 w 157"/>
                  <a:gd name="T19" fmla="*/ 104 h 127"/>
                  <a:gd name="T20" fmla="*/ 6 w 157"/>
                  <a:gd name="T21"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27">
                    <a:moveTo>
                      <a:pt x="6" y="95"/>
                    </a:moveTo>
                    <a:cubicBezTo>
                      <a:pt x="129" y="3"/>
                      <a:pt x="129" y="3"/>
                      <a:pt x="129" y="3"/>
                    </a:cubicBezTo>
                    <a:cubicBezTo>
                      <a:pt x="132" y="1"/>
                      <a:pt x="136" y="0"/>
                      <a:pt x="139" y="1"/>
                    </a:cubicBezTo>
                    <a:cubicBezTo>
                      <a:pt x="144" y="2"/>
                      <a:pt x="149" y="5"/>
                      <a:pt x="152" y="9"/>
                    </a:cubicBezTo>
                    <a:cubicBezTo>
                      <a:pt x="156" y="13"/>
                      <a:pt x="157" y="18"/>
                      <a:pt x="156" y="23"/>
                    </a:cubicBezTo>
                    <a:cubicBezTo>
                      <a:pt x="156" y="27"/>
                      <a:pt x="154" y="30"/>
                      <a:pt x="151" y="32"/>
                    </a:cubicBezTo>
                    <a:cubicBezTo>
                      <a:pt x="28" y="124"/>
                      <a:pt x="28" y="124"/>
                      <a:pt x="28" y="124"/>
                    </a:cubicBezTo>
                    <a:cubicBezTo>
                      <a:pt x="25" y="127"/>
                      <a:pt x="20" y="127"/>
                      <a:pt x="16" y="126"/>
                    </a:cubicBezTo>
                    <a:cubicBezTo>
                      <a:pt x="12" y="125"/>
                      <a:pt x="8" y="123"/>
                      <a:pt x="5" y="119"/>
                    </a:cubicBezTo>
                    <a:cubicBezTo>
                      <a:pt x="1" y="114"/>
                      <a:pt x="0" y="109"/>
                      <a:pt x="0" y="104"/>
                    </a:cubicBezTo>
                    <a:cubicBezTo>
                      <a:pt x="1" y="101"/>
                      <a:pt x="3" y="97"/>
                      <a:pt x="6" y="9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7" name="Freeform 31"/>
              <p:cNvSpPr>
                <a:spLocks/>
              </p:cNvSpPr>
              <p:nvPr/>
            </p:nvSpPr>
            <p:spPr bwMode="auto">
              <a:xfrm>
                <a:off x="4393730" y="342866"/>
                <a:ext cx="655638" cy="633413"/>
              </a:xfrm>
              <a:custGeom>
                <a:avLst/>
                <a:gdLst>
                  <a:gd name="T0" fmla="*/ 32 w 213"/>
                  <a:gd name="T1" fmla="*/ 58 h 206"/>
                  <a:gd name="T2" fmla="*/ 7 w 213"/>
                  <a:gd name="T3" fmla="*/ 133 h 206"/>
                  <a:gd name="T4" fmla="*/ 103 w 213"/>
                  <a:gd name="T5" fmla="*/ 61 h 206"/>
                  <a:gd name="T6" fmla="*/ 149 w 213"/>
                  <a:gd name="T7" fmla="*/ 74 h 206"/>
                  <a:gd name="T8" fmla="*/ 149 w 213"/>
                  <a:gd name="T9" fmla="*/ 121 h 206"/>
                  <a:gd name="T10" fmla="*/ 53 w 213"/>
                  <a:gd name="T11" fmla="*/ 193 h 206"/>
                  <a:gd name="T12" fmla="*/ 77 w 213"/>
                  <a:gd name="T13" fmla="*/ 202 h 206"/>
                  <a:gd name="T14" fmla="*/ 132 w 213"/>
                  <a:gd name="T15" fmla="*/ 190 h 206"/>
                  <a:gd name="T16" fmla="*/ 179 w 213"/>
                  <a:gd name="T17" fmla="*/ 155 h 206"/>
                  <a:gd name="T18" fmla="*/ 186 w 213"/>
                  <a:gd name="T19" fmla="*/ 46 h 206"/>
                  <a:gd name="T20" fmla="*/ 79 w 213"/>
                  <a:gd name="T21" fmla="*/ 23 h 206"/>
                  <a:gd name="T22" fmla="*/ 32 w 213"/>
                  <a:gd name="T23" fmla="*/ 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32" y="58"/>
                    </a:moveTo>
                    <a:cubicBezTo>
                      <a:pt x="9" y="75"/>
                      <a:pt x="0" y="105"/>
                      <a:pt x="7" y="133"/>
                    </a:cubicBezTo>
                    <a:cubicBezTo>
                      <a:pt x="103" y="61"/>
                      <a:pt x="103" y="61"/>
                      <a:pt x="103" y="61"/>
                    </a:cubicBezTo>
                    <a:cubicBezTo>
                      <a:pt x="116" y="52"/>
                      <a:pt x="137" y="59"/>
                      <a:pt x="149" y="74"/>
                    </a:cubicBezTo>
                    <a:cubicBezTo>
                      <a:pt x="161" y="89"/>
                      <a:pt x="162" y="112"/>
                      <a:pt x="149" y="121"/>
                    </a:cubicBezTo>
                    <a:cubicBezTo>
                      <a:pt x="53" y="193"/>
                      <a:pt x="53" y="193"/>
                      <a:pt x="53" y="193"/>
                    </a:cubicBezTo>
                    <a:cubicBezTo>
                      <a:pt x="60" y="197"/>
                      <a:pt x="68" y="200"/>
                      <a:pt x="77" y="202"/>
                    </a:cubicBezTo>
                    <a:cubicBezTo>
                      <a:pt x="97" y="206"/>
                      <a:pt x="116" y="201"/>
                      <a:pt x="132" y="190"/>
                    </a:cubicBezTo>
                    <a:cubicBezTo>
                      <a:pt x="179" y="155"/>
                      <a:pt x="179" y="155"/>
                      <a:pt x="179" y="155"/>
                    </a:cubicBezTo>
                    <a:cubicBezTo>
                      <a:pt x="211" y="131"/>
                      <a:pt x="213" y="81"/>
                      <a:pt x="186" y="46"/>
                    </a:cubicBezTo>
                    <a:cubicBezTo>
                      <a:pt x="160" y="11"/>
                      <a:pt x="111" y="0"/>
                      <a:pt x="79" y="23"/>
                    </a:cubicBezTo>
                    <a:lnTo>
                      <a:pt x="32" y="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8" name="Freeform 32"/>
              <p:cNvSpPr>
                <a:spLocks/>
              </p:cNvSpPr>
              <p:nvPr/>
            </p:nvSpPr>
            <p:spPr bwMode="auto">
              <a:xfrm>
                <a:off x="3882555" y="744503"/>
                <a:ext cx="655638" cy="633413"/>
              </a:xfrm>
              <a:custGeom>
                <a:avLst/>
                <a:gdLst>
                  <a:gd name="T0" fmla="*/ 182 w 213"/>
                  <a:gd name="T1" fmla="*/ 147 h 206"/>
                  <a:gd name="T2" fmla="*/ 206 w 213"/>
                  <a:gd name="T3" fmla="*/ 73 h 206"/>
                  <a:gd name="T4" fmla="*/ 110 w 213"/>
                  <a:gd name="T5" fmla="*/ 145 h 206"/>
                  <a:gd name="T6" fmla="*/ 64 w 213"/>
                  <a:gd name="T7" fmla="*/ 132 h 206"/>
                  <a:gd name="T8" fmla="*/ 64 w 213"/>
                  <a:gd name="T9" fmla="*/ 85 h 206"/>
                  <a:gd name="T10" fmla="*/ 160 w 213"/>
                  <a:gd name="T11" fmla="*/ 13 h 206"/>
                  <a:gd name="T12" fmla="*/ 136 w 213"/>
                  <a:gd name="T13" fmla="*/ 4 h 206"/>
                  <a:gd name="T14" fmla="*/ 81 w 213"/>
                  <a:gd name="T15" fmla="*/ 16 h 206"/>
                  <a:gd name="T16" fmla="*/ 34 w 213"/>
                  <a:gd name="T17" fmla="*/ 51 h 206"/>
                  <a:gd name="T18" fmla="*/ 27 w 213"/>
                  <a:gd name="T19" fmla="*/ 160 h 206"/>
                  <a:gd name="T20" fmla="*/ 135 w 213"/>
                  <a:gd name="T21" fmla="*/ 182 h 206"/>
                  <a:gd name="T22" fmla="*/ 182 w 213"/>
                  <a:gd name="T23" fmla="*/ 14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182" y="147"/>
                    </a:moveTo>
                    <a:cubicBezTo>
                      <a:pt x="204" y="130"/>
                      <a:pt x="213" y="101"/>
                      <a:pt x="206" y="73"/>
                    </a:cubicBezTo>
                    <a:cubicBezTo>
                      <a:pt x="110" y="145"/>
                      <a:pt x="110" y="145"/>
                      <a:pt x="110" y="145"/>
                    </a:cubicBezTo>
                    <a:cubicBezTo>
                      <a:pt x="97" y="154"/>
                      <a:pt x="76" y="147"/>
                      <a:pt x="64" y="132"/>
                    </a:cubicBezTo>
                    <a:cubicBezTo>
                      <a:pt x="52" y="117"/>
                      <a:pt x="51" y="94"/>
                      <a:pt x="64" y="85"/>
                    </a:cubicBezTo>
                    <a:cubicBezTo>
                      <a:pt x="160" y="13"/>
                      <a:pt x="160" y="13"/>
                      <a:pt x="160" y="13"/>
                    </a:cubicBezTo>
                    <a:cubicBezTo>
                      <a:pt x="152" y="9"/>
                      <a:pt x="144" y="6"/>
                      <a:pt x="136" y="4"/>
                    </a:cubicBezTo>
                    <a:cubicBezTo>
                      <a:pt x="115" y="0"/>
                      <a:pt x="96" y="4"/>
                      <a:pt x="81" y="16"/>
                    </a:cubicBezTo>
                    <a:cubicBezTo>
                      <a:pt x="34" y="51"/>
                      <a:pt x="34" y="51"/>
                      <a:pt x="34" y="51"/>
                    </a:cubicBezTo>
                    <a:cubicBezTo>
                      <a:pt x="2" y="75"/>
                      <a:pt x="0" y="125"/>
                      <a:pt x="27" y="160"/>
                    </a:cubicBezTo>
                    <a:cubicBezTo>
                      <a:pt x="54" y="195"/>
                      <a:pt x="103" y="206"/>
                      <a:pt x="135" y="182"/>
                    </a:cubicBezTo>
                    <a:lnTo>
                      <a:pt x="182" y="14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289" name="Group 288"/>
            <p:cNvGrpSpPr/>
            <p:nvPr/>
          </p:nvGrpSpPr>
          <p:grpSpPr>
            <a:xfrm rot="2266968">
              <a:off x="5326128" y="3278274"/>
              <a:ext cx="561952" cy="498493"/>
              <a:chOff x="3882555" y="342866"/>
              <a:chExt cx="1166813" cy="1035050"/>
            </a:xfrm>
            <a:solidFill>
              <a:srgbClr val="FFFFFF"/>
            </a:solidFill>
          </p:grpSpPr>
          <p:sp>
            <p:nvSpPr>
              <p:cNvPr id="313" name="Freeform 30"/>
              <p:cNvSpPr>
                <a:spLocks/>
              </p:cNvSpPr>
              <p:nvPr/>
            </p:nvSpPr>
            <p:spPr bwMode="auto">
              <a:xfrm>
                <a:off x="4214342" y="668303"/>
                <a:ext cx="484188" cy="390525"/>
              </a:xfrm>
              <a:custGeom>
                <a:avLst/>
                <a:gdLst>
                  <a:gd name="T0" fmla="*/ 6 w 157"/>
                  <a:gd name="T1" fmla="*/ 95 h 127"/>
                  <a:gd name="T2" fmla="*/ 129 w 157"/>
                  <a:gd name="T3" fmla="*/ 3 h 127"/>
                  <a:gd name="T4" fmla="*/ 139 w 157"/>
                  <a:gd name="T5" fmla="*/ 1 h 127"/>
                  <a:gd name="T6" fmla="*/ 152 w 157"/>
                  <a:gd name="T7" fmla="*/ 9 h 127"/>
                  <a:gd name="T8" fmla="*/ 156 w 157"/>
                  <a:gd name="T9" fmla="*/ 23 h 127"/>
                  <a:gd name="T10" fmla="*/ 151 w 157"/>
                  <a:gd name="T11" fmla="*/ 32 h 127"/>
                  <a:gd name="T12" fmla="*/ 28 w 157"/>
                  <a:gd name="T13" fmla="*/ 124 h 127"/>
                  <a:gd name="T14" fmla="*/ 16 w 157"/>
                  <a:gd name="T15" fmla="*/ 126 h 127"/>
                  <a:gd name="T16" fmla="*/ 5 w 157"/>
                  <a:gd name="T17" fmla="*/ 119 h 127"/>
                  <a:gd name="T18" fmla="*/ 0 w 157"/>
                  <a:gd name="T19" fmla="*/ 104 h 127"/>
                  <a:gd name="T20" fmla="*/ 6 w 157"/>
                  <a:gd name="T21"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27">
                    <a:moveTo>
                      <a:pt x="6" y="95"/>
                    </a:moveTo>
                    <a:cubicBezTo>
                      <a:pt x="129" y="3"/>
                      <a:pt x="129" y="3"/>
                      <a:pt x="129" y="3"/>
                    </a:cubicBezTo>
                    <a:cubicBezTo>
                      <a:pt x="132" y="1"/>
                      <a:pt x="136" y="0"/>
                      <a:pt x="139" y="1"/>
                    </a:cubicBezTo>
                    <a:cubicBezTo>
                      <a:pt x="144" y="2"/>
                      <a:pt x="149" y="5"/>
                      <a:pt x="152" y="9"/>
                    </a:cubicBezTo>
                    <a:cubicBezTo>
                      <a:pt x="156" y="13"/>
                      <a:pt x="157" y="18"/>
                      <a:pt x="156" y="23"/>
                    </a:cubicBezTo>
                    <a:cubicBezTo>
                      <a:pt x="156" y="27"/>
                      <a:pt x="154" y="30"/>
                      <a:pt x="151" y="32"/>
                    </a:cubicBezTo>
                    <a:cubicBezTo>
                      <a:pt x="28" y="124"/>
                      <a:pt x="28" y="124"/>
                      <a:pt x="28" y="124"/>
                    </a:cubicBezTo>
                    <a:cubicBezTo>
                      <a:pt x="25" y="127"/>
                      <a:pt x="20" y="127"/>
                      <a:pt x="16" y="126"/>
                    </a:cubicBezTo>
                    <a:cubicBezTo>
                      <a:pt x="12" y="125"/>
                      <a:pt x="8" y="123"/>
                      <a:pt x="5" y="119"/>
                    </a:cubicBezTo>
                    <a:cubicBezTo>
                      <a:pt x="1" y="114"/>
                      <a:pt x="0" y="109"/>
                      <a:pt x="0" y="104"/>
                    </a:cubicBezTo>
                    <a:cubicBezTo>
                      <a:pt x="1" y="101"/>
                      <a:pt x="3" y="97"/>
                      <a:pt x="6" y="9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4" name="Freeform 31"/>
              <p:cNvSpPr>
                <a:spLocks/>
              </p:cNvSpPr>
              <p:nvPr/>
            </p:nvSpPr>
            <p:spPr bwMode="auto">
              <a:xfrm>
                <a:off x="4393730" y="342866"/>
                <a:ext cx="655638" cy="633413"/>
              </a:xfrm>
              <a:custGeom>
                <a:avLst/>
                <a:gdLst>
                  <a:gd name="T0" fmla="*/ 32 w 213"/>
                  <a:gd name="T1" fmla="*/ 58 h 206"/>
                  <a:gd name="T2" fmla="*/ 7 w 213"/>
                  <a:gd name="T3" fmla="*/ 133 h 206"/>
                  <a:gd name="T4" fmla="*/ 103 w 213"/>
                  <a:gd name="T5" fmla="*/ 61 h 206"/>
                  <a:gd name="T6" fmla="*/ 149 w 213"/>
                  <a:gd name="T7" fmla="*/ 74 h 206"/>
                  <a:gd name="T8" fmla="*/ 149 w 213"/>
                  <a:gd name="T9" fmla="*/ 121 h 206"/>
                  <a:gd name="T10" fmla="*/ 53 w 213"/>
                  <a:gd name="T11" fmla="*/ 193 h 206"/>
                  <a:gd name="T12" fmla="*/ 77 w 213"/>
                  <a:gd name="T13" fmla="*/ 202 h 206"/>
                  <a:gd name="T14" fmla="*/ 132 w 213"/>
                  <a:gd name="T15" fmla="*/ 190 h 206"/>
                  <a:gd name="T16" fmla="*/ 179 w 213"/>
                  <a:gd name="T17" fmla="*/ 155 h 206"/>
                  <a:gd name="T18" fmla="*/ 186 w 213"/>
                  <a:gd name="T19" fmla="*/ 46 h 206"/>
                  <a:gd name="T20" fmla="*/ 79 w 213"/>
                  <a:gd name="T21" fmla="*/ 23 h 206"/>
                  <a:gd name="T22" fmla="*/ 32 w 213"/>
                  <a:gd name="T23" fmla="*/ 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32" y="58"/>
                    </a:moveTo>
                    <a:cubicBezTo>
                      <a:pt x="9" y="75"/>
                      <a:pt x="0" y="105"/>
                      <a:pt x="7" y="133"/>
                    </a:cubicBezTo>
                    <a:cubicBezTo>
                      <a:pt x="103" y="61"/>
                      <a:pt x="103" y="61"/>
                      <a:pt x="103" y="61"/>
                    </a:cubicBezTo>
                    <a:cubicBezTo>
                      <a:pt x="116" y="52"/>
                      <a:pt x="137" y="59"/>
                      <a:pt x="149" y="74"/>
                    </a:cubicBezTo>
                    <a:cubicBezTo>
                      <a:pt x="161" y="89"/>
                      <a:pt x="162" y="112"/>
                      <a:pt x="149" y="121"/>
                    </a:cubicBezTo>
                    <a:cubicBezTo>
                      <a:pt x="53" y="193"/>
                      <a:pt x="53" y="193"/>
                      <a:pt x="53" y="193"/>
                    </a:cubicBezTo>
                    <a:cubicBezTo>
                      <a:pt x="60" y="197"/>
                      <a:pt x="68" y="200"/>
                      <a:pt x="77" y="202"/>
                    </a:cubicBezTo>
                    <a:cubicBezTo>
                      <a:pt x="97" y="206"/>
                      <a:pt x="116" y="201"/>
                      <a:pt x="132" y="190"/>
                    </a:cubicBezTo>
                    <a:cubicBezTo>
                      <a:pt x="179" y="155"/>
                      <a:pt x="179" y="155"/>
                      <a:pt x="179" y="155"/>
                    </a:cubicBezTo>
                    <a:cubicBezTo>
                      <a:pt x="211" y="131"/>
                      <a:pt x="213" y="81"/>
                      <a:pt x="186" y="46"/>
                    </a:cubicBezTo>
                    <a:cubicBezTo>
                      <a:pt x="160" y="11"/>
                      <a:pt x="111" y="0"/>
                      <a:pt x="79" y="23"/>
                    </a:cubicBezTo>
                    <a:lnTo>
                      <a:pt x="32" y="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5" name="Freeform 32"/>
              <p:cNvSpPr>
                <a:spLocks/>
              </p:cNvSpPr>
              <p:nvPr/>
            </p:nvSpPr>
            <p:spPr bwMode="auto">
              <a:xfrm>
                <a:off x="3882555" y="744503"/>
                <a:ext cx="655638" cy="633413"/>
              </a:xfrm>
              <a:custGeom>
                <a:avLst/>
                <a:gdLst>
                  <a:gd name="T0" fmla="*/ 182 w 213"/>
                  <a:gd name="T1" fmla="*/ 147 h 206"/>
                  <a:gd name="T2" fmla="*/ 206 w 213"/>
                  <a:gd name="T3" fmla="*/ 73 h 206"/>
                  <a:gd name="T4" fmla="*/ 110 w 213"/>
                  <a:gd name="T5" fmla="*/ 145 h 206"/>
                  <a:gd name="T6" fmla="*/ 64 w 213"/>
                  <a:gd name="T7" fmla="*/ 132 h 206"/>
                  <a:gd name="T8" fmla="*/ 64 w 213"/>
                  <a:gd name="T9" fmla="*/ 85 h 206"/>
                  <a:gd name="T10" fmla="*/ 160 w 213"/>
                  <a:gd name="T11" fmla="*/ 13 h 206"/>
                  <a:gd name="T12" fmla="*/ 136 w 213"/>
                  <a:gd name="T13" fmla="*/ 4 h 206"/>
                  <a:gd name="T14" fmla="*/ 81 w 213"/>
                  <a:gd name="T15" fmla="*/ 16 h 206"/>
                  <a:gd name="T16" fmla="*/ 34 w 213"/>
                  <a:gd name="T17" fmla="*/ 51 h 206"/>
                  <a:gd name="T18" fmla="*/ 27 w 213"/>
                  <a:gd name="T19" fmla="*/ 160 h 206"/>
                  <a:gd name="T20" fmla="*/ 135 w 213"/>
                  <a:gd name="T21" fmla="*/ 182 h 206"/>
                  <a:gd name="T22" fmla="*/ 182 w 213"/>
                  <a:gd name="T23" fmla="*/ 14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182" y="147"/>
                    </a:moveTo>
                    <a:cubicBezTo>
                      <a:pt x="204" y="130"/>
                      <a:pt x="213" y="101"/>
                      <a:pt x="206" y="73"/>
                    </a:cubicBezTo>
                    <a:cubicBezTo>
                      <a:pt x="110" y="145"/>
                      <a:pt x="110" y="145"/>
                      <a:pt x="110" y="145"/>
                    </a:cubicBezTo>
                    <a:cubicBezTo>
                      <a:pt x="97" y="154"/>
                      <a:pt x="76" y="147"/>
                      <a:pt x="64" y="132"/>
                    </a:cubicBezTo>
                    <a:cubicBezTo>
                      <a:pt x="52" y="117"/>
                      <a:pt x="51" y="94"/>
                      <a:pt x="64" y="85"/>
                    </a:cubicBezTo>
                    <a:cubicBezTo>
                      <a:pt x="160" y="13"/>
                      <a:pt x="160" y="13"/>
                      <a:pt x="160" y="13"/>
                    </a:cubicBezTo>
                    <a:cubicBezTo>
                      <a:pt x="152" y="9"/>
                      <a:pt x="144" y="6"/>
                      <a:pt x="136" y="4"/>
                    </a:cubicBezTo>
                    <a:cubicBezTo>
                      <a:pt x="115" y="0"/>
                      <a:pt x="96" y="4"/>
                      <a:pt x="81" y="16"/>
                    </a:cubicBezTo>
                    <a:cubicBezTo>
                      <a:pt x="34" y="51"/>
                      <a:pt x="34" y="51"/>
                      <a:pt x="34" y="51"/>
                    </a:cubicBezTo>
                    <a:cubicBezTo>
                      <a:pt x="2" y="75"/>
                      <a:pt x="0" y="125"/>
                      <a:pt x="27" y="160"/>
                    </a:cubicBezTo>
                    <a:cubicBezTo>
                      <a:pt x="54" y="195"/>
                      <a:pt x="103" y="206"/>
                      <a:pt x="135" y="182"/>
                    </a:cubicBezTo>
                    <a:lnTo>
                      <a:pt x="182" y="14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290" name="Rektangel med afrundet, diagonalt hjørne 23"/>
            <p:cNvSpPr/>
            <p:nvPr/>
          </p:nvSpPr>
          <p:spPr>
            <a:xfrm>
              <a:off x="6205271" y="3151726"/>
              <a:ext cx="1082585" cy="1965784"/>
            </a:xfrm>
            <a:prstGeom prst="roundRect">
              <a:avLst>
                <a:gd name="adj" fmla="val 14319"/>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grpSp>
          <p:nvGrpSpPr>
            <p:cNvPr id="291" name="Group 290"/>
            <p:cNvGrpSpPr/>
            <p:nvPr/>
          </p:nvGrpSpPr>
          <p:grpSpPr>
            <a:xfrm>
              <a:off x="2466999" y="4676845"/>
              <a:ext cx="310221" cy="318308"/>
              <a:chOff x="2441832" y="4607367"/>
              <a:chExt cx="402462" cy="412953"/>
            </a:xfrm>
          </p:grpSpPr>
          <p:grpSp>
            <p:nvGrpSpPr>
              <p:cNvPr id="304" name="Group 303"/>
              <p:cNvGrpSpPr/>
              <p:nvPr/>
            </p:nvGrpSpPr>
            <p:grpSpPr>
              <a:xfrm>
                <a:off x="2441832" y="4607367"/>
                <a:ext cx="342589" cy="412953"/>
                <a:chOff x="5969007" y="3696240"/>
                <a:chExt cx="765175" cy="922337"/>
              </a:xfrm>
            </p:grpSpPr>
            <p:sp>
              <p:nvSpPr>
                <p:cNvPr id="307" name="Freeform 36"/>
                <p:cNvSpPr>
                  <a:spLocks/>
                </p:cNvSpPr>
                <p:nvPr/>
              </p:nvSpPr>
              <p:spPr bwMode="auto">
                <a:xfrm>
                  <a:off x="6217362" y="4094958"/>
                  <a:ext cx="292100" cy="49212"/>
                </a:xfrm>
                <a:custGeom>
                  <a:avLst/>
                  <a:gdLst>
                    <a:gd name="T0" fmla="*/ 184 w 184"/>
                    <a:gd name="T1" fmla="*/ 0 h 31"/>
                    <a:gd name="T2" fmla="*/ 0 w 184"/>
                    <a:gd name="T3" fmla="*/ 0 h 31"/>
                    <a:gd name="T4" fmla="*/ 0 w 184"/>
                    <a:gd name="T5" fmla="*/ 31 h 31"/>
                    <a:gd name="T6" fmla="*/ 184 w 184"/>
                    <a:gd name="T7" fmla="*/ 31 h 31"/>
                    <a:gd name="T8" fmla="*/ 184 w 184"/>
                    <a:gd name="T9" fmla="*/ 0 h 31"/>
                    <a:gd name="T10" fmla="*/ 184 w 184"/>
                    <a:gd name="T11" fmla="*/ 0 h 31"/>
                  </a:gdLst>
                  <a:ahLst/>
                  <a:cxnLst>
                    <a:cxn ang="0">
                      <a:pos x="T0" y="T1"/>
                    </a:cxn>
                    <a:cxn ang="0">
                      <a:pos x="T2" y="T3"/>
                    </a:cxn>
                    <a:cxn ang="0">
                      <a:pos x="T4" y="T5"/>
                    </a:cxn>
                    <a:cxn ang="0">
                      <a:pos x="T6" y="T7"/>
                    </a:cxn>
                    <a:cxn ang="0">
                      <a:pos x="T8" y="T9"/>
                    </a:cxn>
                    <a:cxn ang="0">
                      <a:pos x="T10" y="T11"/>
                    </a:cxn>
                  </a:cxnLst>
                  <a:rect l="0" t="0" r="r" b="b"/>
                  <a:pathLst>
                    <a:path w="184" h="31">
                      <a:moveTo>
                        <a:pt x="184" y="0"/>
                      </a:moveTo>
                      <a:lnTo>
                        <a:pt x="0" y="0"/>
                      </a:lnTo>
                      <a:lnTo>
                        <a:pt x="0" y="31"/>
                      </a:lnTo>
                      <a:lnTo>
                        <a:pt x="184" y="31"/>
                      </a:lnTo>
                      <a:lnTo>
                        <a:pt x="184" y="0"/>
                      </a:lnTo>
                      <a:lnTo>
                        <a:pt x="1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8" name="Freeform 37"/>
                <p:cNvSpPr>
                  <a:spLocks/>
                </p:cNvSpPr>
                <p:nvPr/>
              </p:nvSpPr>
              <p:spPr bwMode="auto">
                <a:xfrm>
                  <a:off x="6217362" y="4229894"/>
                  <a:ext cx="292100" cy="52387"/>
                </a:xfrm>
                <a:custGeom>
                  <a:avLst/>
                  <a:gdLst>
                    <a:gd name="T0" fmla="*/ 184 w 184"/>
                    <a:gd name="T1" fmla="*/ 0 h 33"/>
                    <a:gd name="T2" fmla="*/ 0 w 184"/>
                    <a:gd name="T3" fmla="*/ 0 h 33"/>
                    <a:gd name="T4" fmla="*/ 0 w 184"/>
                    <a:gd name="T5" fmla="*/ 33 h 33"/>
                    <a:gd name="T6" fmla="*/ 184 w 184"/>
                    <a:gd name="T7" fmla="*/ 33 h 33"/>
                    <a:gd name="T8" fmla="*/ 184 w 184"/>
                    <a:gd name="T9" fmla="*/ 0 h 33"/>
                    <a:gd name="T10" fmla="*/ 184 w 184"/>
                    <a:gd name="T11" fmla="*/ 0 h 33"/>
                  </a:gdLst>
                  <a:ahLst/>
                  <a:cxnLst>
                    <a:cxn ang="0">
                      <a:pos x="T0" y="T1"/>
                    </a:cxn>
                    <a:cxn ang="0">
                      <a:pos x="T2" y="T3"/>
                    </a:cxn>
                    <a:cxn ang="0">
                      <a:pos x="T4" y="T5"/>
                    </a:cxn>
                    <a:cxn ang="0">
                      <a:pos x="T6" y="T7"/>
                    </a:cxn>
                    <a:cxn ang="0">
                      <a:pos x="T8" y="T9"/>
                    </a:cxn>
                    <a:cxn ang="0">
                      <a:pos x="T10" y="T11"/>
                    </a:cxn>
                  </a:cxnLst>
                  <a:rect l="0" t="0" r="r" b="b"/>
                  <a:pathLst>
                    <a:path w="184" h="33">
                      <a:moveTo>
                        <a:pt x="184" y="0"/>
                      </a:moveTo>
                      <a:lnTo>
                        <a:pt x="0" y="0"/>
                      </a:lnTo>
                      <a:lnTo>
                        <a:pt x="0" y="33"/>
                      </a:lnTo>
                      <a:lnTo>
                        <a:pt x="184" y="33"/>
                      </a:lnTo>
                      <a:lnTo>
                        <a:pt x="184" y="0"/>
                      </a:lnTo>
                      <a:lnTo>
                        <a:pt x="1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9" name="Freeform 38"/>
                <p:cNvSpPr>
                  <a:spLocks/>
                </p:cNvSpPr>
                <p:nvPr/>
              </p:nvSpPr>
              <p:spPr bwMode="auto">
                <a:xfrm>
                  <a:off x="6217362" y="4369595"/>
                  <a:ext cx="292100" cy="52387"/>
                </a:xfrm>
                <a:custGeom>
                  <a:avLst/>
                  <a:gdLst>
                    <a:gd name="T0" fmla="*/ 184 w 184"/>
                    <a:gd name="T1" fmla="*/ 0 h 33"/>
                    <a:gd name="T2" fmla="*/ 0 w 184"/>
                    <a:gd name="T3" fmla="*/ 0 h 33"/>
                    <a:gd name="T4" fmla="*/ 0 w 184"/>
                    <a:gd name="T5" fmla="*/ 33 h 33"/>
                    <a:gd name="T6" fmla="*/ 184 w 184"/>
                    <a:gd name="T7" fmla="*/ 33 h 33"/>
                    <a:gd name="T8" fmla="*/ 184 w 184"/>
                    <a:gd name="T9" fmla="*/ 0 h 33"/>
                    <a:gd name="T10" fmla="*/ 184 w 184"/>
                    <a:gd name="T11" fmla="*/ 0 h 33"/>
                  </a:gdLst>
                  <a:ahLst/>
                  <a:cxnLst>
                    <a:cxn ang="0">
                      <a:pos x="T0" y="T1"/>
                    </a:cxn>
                    <a:cxn ang="0">
                      <a:pos x="T2" y="T3"/>
                    </a:cxn>
                    <a:cxn ang="0">
                      <a:pos x="T4" y="T5"/>
                    </a:cxn>
                    <a:cxn ang="0">
                      <a:pos x="T6" y="T7"/>
                    </a:cxn>
                    <a:cxn ang="0">
                      <a:pos x="T8" y="T9"/>
                    </a:cxn>
                    <a:cxn ang="0">
                      <a:pos x="T10" y="T11"/>
                    </a:cxn>
                  </a:cxnLst>
                  <a:rect l="0" t="0" r="r" b="b"/>
                  <a:pathLst>
                    <a:path w="184" h="33">
                      <a:moveTo>
                        <a:pt x="184" y="0"/>
                      </a:moveTo>
                      <a:lnTo>
                        <a:pt x="0" y="0"/>
                      </a:lnTo>
                      <a:lnTo>
                        <a:pt x="0" y="33"/>
                      </a:lnTo>
                      <a:lnTo>
                        <a:pt x="184" y="33"/>
                      </a:lnTo>
                      <a:lnTo>
                        <a:pt x="184" y="0"/>
                      </a:lnTo>
                      <a:lnTo>
                        <a:pt x="1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310" name="Group 309"/>
                <p:cNvGrpSpPr/>
                <p:nvPr/>
              </p:nvGrpSpPr>
              <p:grpSpPr>
                <a:xfrm>
                  <a:off x="5969007" y="3696240"/>
                  <a:ext cx="765175" cy="922337"/>
                  <a:chOff x="5969007" y="3696240"/>
                  <a:chExt cx="765175" cy="922337"/>
                </a:xfrm>
              </p:grpSpPr>
              <p:sp>
                <p:nvSpPr>
                  <p:cNvPr id="311" name="Freeform 79"/>
                  <p:cNvSpPr>
                    <a:spLocks/>
                  </p:cNvSpPr>
                  <p:nvPr/>
                </p:nvSpPr>
                <p:spPr bwMode="auto">
                  <a:xfrm>
                    <a:off x="5969007" y="3696240"/>
                    <a:ext cx="765175" cy="922337"/>
                  </a:xfrm>
                  <a:custGeom>
                    <a:avLst/>
                    <a:gdLst>
                      <a:gd name="T0" fmla="*/ 198 w 204"/>
                      <a:gd name="T1" fmla="*/ 218 h 246"/>
                      <a:gd name="T2" fmla="*/ 198 w 204"/>
                      <a:gd name="T3" fmla="*/ 218 h 246"/>
                      <a:gd name="T4" fmla="*/ 188 w 204"/>
                      <a:gd name="T5" fmla="*/ 218 h 246"/>
                      <a:gd name="T6" fmla="*/ 173 w 204"/>
                      <a:gd name="T7" fmla="*/ 230 h 246"/>
                      <a:gd name="T8" fmla="*/ 30 w 204"/>
                      <a:gd name="T9" fmla="*/ 230 h 246"/>
                      <a:gd name="T10" fmla="*/ 15 w 204"/>
                      <a:gd name="T11" fmla="*/ 216 h 246"/>
                      <a:gd name="T12" fmla="*/ 15 w 204"/>
                      <a:gd name="T13" fmla="*/ 94 h 246"/>
                      <a:gd name="T14" fmla="*/ 65 w 204"/>
                      <a:gd name="T15" fmla="*/ 94 h 246"/>
                      <a:gd name="T16" fmla="*/ 96 w 204"/>
                      <a:gd name="T17" fmla="*/ 63 h 246"/>
                      <a:gd name="T18" fmla="*/ 96 w 204"/>
                      <a:gd name="T19" fmla="*/ 15 h 246"/>
                      <a:gd name="T20" fmla="*/ 173 w 204"/>
                      <a:gd name="T21" fmla="*/ 15 h 246"/>
                      <a:gd name="T22" fmla="*/ 188 w 204"/>
                      <a:gd name="T23" fmla="*/ 30 h 246"/>
                      <a:gd name="T24" fmla="*/ 188 w 204"/>
                      <a:gd name="T25" fmla="*/ 218 h 246"/>
                      <a:gd name="T26" fmla="*/ 204 w 204"/>
                      <a:gd name="T27" fmla="*/ 218 h 246"/>
                      <a:gd name="T28" fmla="*/ 204 w 204"/>
                      <a:gd name="T29" fmla="*/ 30 h 246"/>
                      <a:gd name="T30" fmla="*/ 173 w 204"/>
                      <a:gd name="T31" fmla="*/ 0 h 246"/>
                      <a:gd name="T32" fmla="*/ 86 w 204"/>
                      <a:gd name="T33" fmla="*/ 0 h 246"/>
                      <a:gd name="T34" fmla="*/ 80 w 204"/>
                      <a:gd name="T35" fmla="*/ 2 h 246"/>
                      <a:gd name="T36" fmla="*/ 2 w 204"/>
                      <a:gd name="T37" fmla="*/ 80 h 246"/>
                      <a:gd name="T38" fmla="*/ 0 w 204"/>
                      <a:gd name="T39" fmla="*/ 85 h 246"/>
                      <a:gd name="T40" fmla="*/ 0 w 204"/>
                      <a:gd name="T41" fmla="*/ 216 h 246"/>
                      <a:gd name="T42" fmla="*/ 31 w 204"/>
                      <a:gd name="T43" fmla="*/ 246 h 246"/>
                      <a:gd name="T44" fmla="*/ 173 w 204"/>
                      <a:gd name="T45" fmla="*/ 246 h 246"/>
                      <a:gd name="T46" fmla="*/ 204 w 204"/>
                      <a:gd name="T47" fmla="*/ 222 h 246"/>
                      <a:gd name="T48" fmla="*/ 204 w 204"/>
                      <a:gd name="T49" fmla="*/ 218 h 246"/>
                      <a:gd name="T50" fmla="*/ 204 w 204"/>
                      <a:gd name="T51" fmla="*/ 218 h 246"/>
                      <a:gd name="T52" fmla="*/ 198 w 204"/>
                      <a:gd name="T53" fmla="*/ 2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6">
                        <a:moveTo>
                          <a:pt x="198" y="218"/>
                        </a:moveTo>
                        <a:cubicBezTo>
                          <a:pt x="198" y="218"/>
                          <a:pt x="198" y="218"/>
                          <a:pt x="198" y="218"/>
                        </a:cubicBezTo>
                        <a:cubicBezTo>
                          <a:pt x="188" y="218"/>
                          <a:pt x="188" y="218"/>
                          <a:pt x="188" y="218"/>
                        </a:cubicBezTo>
                        <a:cubicBezTo>
                          <a:pt x="188" y="226"/>
                          <a:pt x="183" y="230"/>
                          <a:pt x="173" y="230"/>
                        </a:cubicBezTo>
                        <a:cubicBezTo>
                          <a:pt x="30" y="230"/>
                          <a:pt x="30" y="230"/>
                          <a:pt x="30" y="230"/>
                        </a:cubicBezTo>
                        <a:cubicBezTo>
                          <a:pt x="20" y="230"/>
                          <a:pt x="15" y="226"/>
                          <a:pt x="15" y="216"/>
                        </a:cubicBezTo>
                        <a:cubicBezTo>
                          <a:pt x="15" y="94"/>
                          <a:pt x="15" y="94"/>
                          <a:pt x="15" y="94"/>
                        </a:cubicBezTo>
                        <a:cubicBezTo>
                          <a:pt x="65" y="94"/>
                          <a:pt x="65" y="94"/>
                          <a:pt x="65" y="94"/>
                        </a:cubicBezTo>
                        <a:cubicBezTo>
                          <a:pt x="84" y="94"/>
                          <a:pt x="96" y="82"/>
                          <a:pt x="96" y="63"/>
                        </a:cubicBezTo>
                        <a:cubicBezTo>
                          <a:pt x="96" y="15"/>
                          <a:pt x="96" y="15"/>
                          <a:pt x="96" y="15"/>
                        </a:cubicBezTo>
                        <a:cubicBezTo>
                          <a:pt x="173" y="15"/>
                          <a:pt x="173" y="15"/>
                          <a:pt x="173" y="15"/>
                        </a:cubicBezTo>
                        <a:cubicBezTo>
                          <a:pt x="184" y="15"/>
                          <a:pt x="188" y="20"/>
                          <a:pt x="188" y="30"/>
                        </a:cubicBezTo>
                        <a:cubicBezTo>
                          <a:pt x="188" y="30"/>
                          <a:pt x="188" y="173"/>
                          <a:pt x="188" y="218"/>
                        </a:cubicBezTo>
                        <a:cubicBezTo>
                          <a:pt x="204" y="218"/>
                          <a:pt x="204" y="218"/>
                          <a:pt x="204" y="218"/>
                        </a:cubicBezTo>
                        <a:cubicBezTo>
                          <a:pt x="204" y="30"/>
                          <a:pt x="204" y="30"/>
                          <a:pt x="204" y="30"/>
                        </a:cubicBezTo>
                        <a:cubicBezTo>
                          <a:pt x="204" y="11"/>
                          <a:pt x="192" y="0"/>
                          <a:pt x="173" y="0"/>
                        </a:cubicBezTo>
                        <a:cubicBezTo>
                          <a:pt x="86" y="0"/>
                          <a:pt x="86" y="0"/>
                          <a:pt x="86" y="0"/>
                        </a:cubicBezTo>
                        <a:cubicBezTo>
                          <a:pt x="83" y="0"/>
                          <a:pt x="81" y="0"/>
                          <a:pt x="80" y="2"/>
                        </a:cubicBezTo>
                        <a:cubicBezTo>
                          <a:pt x="2" y="80"/>
                          <a:pt x="2" y="80"/>
                          <a:pt x="2" y="80"/>
                        </a:cubicBezTo>
                        <a:cubicBezTo>
                          <a:pt x="1" y="81"/>
                          <a:pt x="0" y="83"/>
                          <a:pt x="0" y="85"/>
                        </a:cubicBezTo>
                        <a:cubicBezTo>
                          <a:pt x="0" y="216"/>
                          <a:pt x="0" y="216"/>
                          <a:pt x="0" y="216"/>
                        </a:cubicBezTo>
                        <a:cubicBezTo>
                          <a:pt x="0" y="235"/>
                          <a:pt x="12" y="246"/>
                          <a:pt x="31" y="246"/>
                        </a:cubicBezTo>
                        <a:cubicBezTo>
                          <a:pt x="31" y="246"/>
                          <a:pt x="173" y="246"/>
                          <a:pt x="173" y="246"/>
                        </a:cubicBezTo>
                        <a:cubicBezTo>
                          <a:pt x="190" y="246"/>
                          <a:pt x="202" y="237"/>
                          <a:pt x="204" y="222"/>
                        </a:cubicBezTo>
                        <a:cubicBezTo>
                          <a:pt x="204" y="220"/>
                          <a:pt x="204" y="219"/>
                          <a:pt x="204" y="218"/>
                        </a:cubicBezTo>
                        <a:cubicBezTo>
                          <a:pt x="204" y="218"/>
                          <a:pt x="204" y="218"/>
                          <a:pt x="204" y="218"/>
                        </a:cubicBezTo>
                        <a:cubicBezTo>
                          <a:pt x="198" y="218"/>
                          <a:pt x="198" y="218"/>
                          <a:pt x="198" y="2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12" name="Freeform 62"/>
                  <p:cNvSpPr>
                    <a:spLocks/>
                  </p:cNvSpPr>
                  <p:nvPr/>
                </p:nvSpPr>
                <p:spPr bwMode="auto">
                  <a:xfrm>
                    <a:off x="6071098" y="3787350"/>
                    <a:ext cx="203200" cy="201611"/>
                  </a:xfrm>
                  <a:custGeom>
                    <a:avLst/>
                    <a:gdLst>
                      <a:gd name="T0" fmla="*/ 54 w 54"/>
                      <a:gd name="T1" fmla="*/ 0 h 54"/>
                      <a:gd name="T2" fmla="*/ 54 w 54"/>
                      <a:gd name="T3" fmla="*/ 39 h 54"/>
                      <a:gd name="T4" fmla="*/ 39 w 54"/>
                      <a:gd name="T5" fmla="*/ 54 h 54"/>
                      <a:gd name="T6" fmla="*/ 0 w 54"/>
                      <a:gd name="T7" fmla="*/ 54 h 54"/>
                      <a:gd name="T8" fmla="*/ 54 w 54"/>
                      <a:gd name="T9" fmla="*/ 0 h 54"/>
                    </a:gdLst>
                    <a:ahLst/>
                    <a:cxnLst>
                      <a:cxn ang="0">
                        <a:pos x="T0" y="T1"/>
                      </a:cxn>
                      <a:cxn ang="0">
                        <a:pos x="T2" y="T3"/>
                      </a:cxn>
                      <a:cxn ang="0">
                        <a:pos x="T4" y="T5"/>
                      </a:cxn>
                      <a:cxn ang="0">
                        <a:pos x="T6" y="T7"/>
                      </a:cxn>
                      <a:cxn ang="0">
                        <a:pos x="T8" y="T9"/>
                      </a:cxn>
                    </a:cxnLst>
                    <a:rect l="0" t="0" r="r" b="b"/>
                    <a:pathLst>
                      <a:path w="54" h="54">
                        <a:moveTo>
                          <a:pt x="54" y="0"/>
                        </a:moveTo>
                        <a:cubicBezTo>
                          <a:pt x="54" y="39"/>
                          <a:pt x="54" y="39"/>
                          <a:pt x="54" y="39"/>
                        </a:cubicBezTo>
                        <a:cubicBezTo>
                          <a:pt x="54" y="50"/>
                          <a:pt x="49" y="54"/>
                          <a:pt x="39" y="54"/>
                        </a:cubicBezTo>
                        <a:cubicBezTo>
                          <a:pt x="0" y="54"/>
                          <a:pt x="0" y="54"/>
                          <a:pt x="0" y="54"/>
                        </a:cubicBezTo>
                        <a:lnTo>
                          <a:pt x="54" y="0"/>
                        </a:lnTo>
                        <a:close/>
                      </a:path>
                    </a:pathLst>
                  </a:custGeom>
                  <a:solidFill>
                    <a:srgbClr val="333399">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sp>
            <p:nvSpPr>
              <p:cNvPr id="305" name="Down Arrow 304"/>
              <p:cNvSpPr/>
              <p:nvPr/>
            </p:nvSpPr>
            <p:spPr bwMode="auto">
              <a:xfrm rot="16200000">
                <a:off x="2692088" y="4667232"/>
                <a:ext cx="152316" cy="152097"/>
              </a:xfrm>
              <a:prstGeom prst="downArrow">
                <a:avLst/>
              </a:prstGeom>
              <a:solidFill>
                <a:srgbClr val="FFFFFF"/>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306" name="Down Arrow 305"/>
              <p:cNvSpPr/>
              <p:nvPr/>
            </p:nvSpPr>
            <p:spPr bwMode="auto">
              <a:xfrm rot="5400000" flipH="1">
                <a:off x="2692087" y="4811435"/>
                <a:ext cx="152316" cy="152097"/>
              </a:xfrm>
              <a:prstGeom prst="downArrow">
                <a:avLst/>
              </a:prstGeom>
              <a:solidFill>
                <a:srgbClr val="FFFFFF"/>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292" name="Group 291"/>
            <p:cNvGrpSpPr/>
            <p:nvPr/>
          </p:nvGrpSpPr>
          <p:grpSpPr>
            <a:xfrm>
              <a:off x="3779942" y="4686984"/>
              <a:ext cx="484165" cy="297097"/>
              <a:chOff x="3673498" y="4702175"/>
              <a:chExt cx="484165" cy="297097"/>
            </a:xfrm>
          </p:grpSpPr>
          <p:grpSp>
            <p:nvGrpSpPr>
              <p:cNvPr id="300" name="Group 4"/>
              <p:cNvGrpSpPr>
                <a:grpSpLocks noChangeAspect="1"/>
              </p:cNvGrpSpPr>
              <p:nvPr/>
            </p:nvGrpSpPr>
            <p:grpSpPr bwMode="auto">
              <a:xfrm rot="10800000">
                <a:off x="3868738" y="4702175"/>
                <a:ext cx="288925" cy="288925"/>
                <a:chOff x="2437" y="2962"/>
                <a:chExt cx="182" cy="182"/>
              </a:xfrm>
            </p:grpSpPr>
            <p:sp>
              <p:nvSpPr>
                <p:cNvPr id="302" name="AutoShape 3"/>
                <p:cNvSpPr>
                  <a:spLocks noChangeAspect="1" noChangeArrowheads="1" noTextEdit="1"/>
                </p:cNvSpPr>
                <p:nvPr/>
              </p:nvSpPr>
              <p:spPr bwMode="auto">
                <a:xfrm>
                  <a:off x="2437" y="2962"/>
                  <a:ext cx="1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03" name="Freeform 5"/>
                <p:cNvSpPr>
                  <a:spLocks/>
                </p:cNvSpPr>
                <p:nvPr/>
              </p:nvSpPr>
              <p:spPr bwMode="auto">
                <a:xfrm>
                  <a:off x="2437" y="2962"/>
                  <a:ext cx="182" cy="182"/>
                </a:xfrm>
                <a:custGeom>
                  <a:avLst/>
                  <a:gdLst>
                    <a:gd name="T0" fmla="*/ 209 w 364"/>
                    <a:gd name="T1" fmla="*/ 227 h 364"/>
                    <a:gd name="T2" fmla="*/ 150 w 364"/>
                    <a:gd name="T3" fmla="*/ 286 h 364"/>
                    <a:gd name="T4" fmla="*/ 143 w 364"/>
                    <a:gd name="T5" fmla="*/ 293 h 364"/>
                    <a:gd name="T6" fmla="*/ 137 w 364"/>
                    <a:gd name="T7" fmla="*/ 310 h 364"/>
                    <a:gd name="T8" fmla="*/ 137 w 364"/>
                    <a:gd name="T9" fmla="*/ 327 h 364"/>
                    <a:gd name="T10" fmla="*/ 143 w 364"/>
                    <a:gd name="T11" fmla="*/ 343 h 364"/>
                    <a:gd name="T12" fmla="*/ 150 w 364"/>
                    <a:gd name="T13" fmla="*/ 351 h 364"/>
                    <a:gd name="T14" fmla="*/ 165 w 364"/>
                    <a:gd name="T15" fmla="*/ 361 h 364"/>
                    <a:gd name="T16" fmla="*/ 181 w 364"/>
                    <a:gd name="T17" fmla="*/ 364 h 364"/>
                    <a:gd name="T18" fmla="*/ 199 w 364"/>
                    <a:gd name="T19" fmla="*/ 361 h 364"/>
                    <a:gd name="T20" fmla="*/ 214 w 364"/>
                    <a:gd name="T21" fmla="*/ 351 h 364"/>
                    <a:gd name="T22" fmla="*/ 351 w 364"/>
                    <a:gd name="T23" fmla="*/ 214 h 364"/>
                    <a:gd name="T24" fmla="*/ 361 w 364"/>
                    <a:gd name="T25" fmla="*/ 199 h 364"/>
                    <a:gd name="T26" fmla="*/ 364 w 364"/>
                    <a:gd name="T27" fmla="*/ 181 h 364"/>
                    <a:gd name="T28" fmla="*/ 361 w 364"/>
                    <a:gd name="T29" fmla="*/ 165 h 364"/>
                    <a:gd name="T30" fmla="*/ 351 w 364"/>
                    <a:gd name="T31" fmla="*/ 150 h 364"/>
                    <a:gd name="T32" fmla="*/ 214 w 364"/>
                    <a:gd name="T33" fmla="*/ 13 h 364"/>
                    <a:gd name="T34" fmla="*/ 199 w 364"/>
                    <a:gd name="T35" fmla="*/ 3 h 364"/>
                    <a:gd name="T36" fmla="*/ 181 w 364"/>
                    <a:gd name="T37" fmla="*/ 0 h 364"/>
                    <a:gd name="T38" fmla="*/ 165 w 364"/>
                    <a:gd name="T39" fmla="*/ 3 h 364"/>
                    <a:gd name="T40" fmla="*/ 150 w 364"/>
                    <a:gd name="T41" fmla="*/ 13 h 364"/>
                    <a:gd name="T42" fmla="*/ 143 w 364"/>
                    <a:gd name="T43" fmla="*/ 20 h 364"/>
                    <a:gd name="T44" fmla="*/ 137 w 364"/>
                    <a:gd name="T45" fmla="*/ 36 h 364"/>
                    <a:gd name="T46" fmla="*/ 137 w 364"/>
                    <a:gd name="T47" fmla="*/ 53 h 364"/>
                    <a:gd name="T48" fmla="*/ 143 w 364"/>
                    <a:gd name="T49" fmla="*/ 71 h 364"/>
                    <a:gd name="T50" fmla="*/ 150 w 364"/>
                    <a:gd name="T51" fmla="*/ 77 h 364"/>
                    <a:gd name="T52" fmla="*/ 46 w 364"/>
                    <a:gd name="T53" fmla="*/ 136 h 364"/>
                    <a:gd name="T54" fmla="*/ 36 w 364"/>
                    <a:gd name="T55" fmla="*/ 137 h 364"/>
                    <a:gd name="T56" fmla="*/ 20 w 364"/>
                    <a:gd name="T57" fmla="*/ 145 h 364"/>
                    <a:gd name="T58" fmla="*/ 8 w 364"/>
                    <a:gd name="T59" fmla="*/ 156 h 364"/>
                    <a:gd name="T60" fmla="*/ 1 w 364"/>
                    <a:gd name="T61" fmla="*/ 173 h 364"/>
                    <a:gd name="T62" fmla="*/ 0 w 364"/>
                    <a:gd name="T63" fmla="*/ 181 h 364"/>
                    <a:gd name="T64" fmla="*/ 3 w 364"/>
                    <a:gd name="T65" fmla="*/ 200 h 364"/>
                    <a:gd name="T66" fmla="*/ 13 w 364"/>
                    <a:gd name="T67" fmla="*/ 214 h 364"/>
                    <a:gd name="T68" fmla="*/ 27 w 364"/>
                    <a:gd name="T69" fmla="*/ 224 h 364"/>
                    <a:gd name="T70" fmla="*/ 46 w 364"/>
                    <a:gd name="T71" fmla="*/ 22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 h="364">
                      <a:moveTo>
                        <a:pt x="46" y="227"/>
                      </a:moveTo>
                      <a:lnTo>
                        <a:pt x="209" y="227"/>
                      </a:lnTo>
                      <a:lnTo>
                        <a:pt x="209" y="227"/>
                      </a:lnTo>
                      <a:lnTo>
                        <a:pt x="150" y="286"/>
                      </a:lnTo>
                      <a:lnTo>
                        <a:pt x="150" y="286"/>
                      </a:lnTo>
                      <a:lnTo>
                        <a:pt x="143" y="293"/>
                      </a:lnTo>
                      <a:lnTo>
                        <a:pt x="140" y="301"/>
                      </a:lnTo>
                      <a:lnTo>
                        <a:pt x="137" y="310"/>
                      </a:lnTo>
                      <a:lnTo>
                        <a:pt x="137" y="318"/>
                      </a:lnTo>
                      <a:lnTo>
                        <a:pt x="137" y="327"/>
                      </a:lnTo>
                      <a:lnTo>
                        <a:pt x="140" y="336"/>
                      </a:lnTo>
                      <a:lnTo>
                        <a:pt x="143" y="343"/>
                      </a:lnTo>
                      <a:lnTo>
                        <a:pt x="150" y="351"/>
                      </a:lnTo>
                      <a:lnTo>
                        <a:pt x="150" y="351"/>
                      </a:lnTo>
                      <a:lnTo>
                        <a:pt x="156" y="356"/>
                      </a:lnTo>
                      <a:lnTo>
                        <a:pt x="165" y="361"/>
                      </a:lnTo>
                      <a:lnTo>
                        <a:pt x="173" y="363"/>
                      </a:lnTo>
                      <a:lnTo>
                        <a:pt x="181" y="364"/>
                      </a:lnTo>
                      <a:lnTo>
                        <a:pt x="190" y="363"/>
                      </a:lnTo>
                      <a:lnTo>
                        <a:pt x="199" y="361"/>
                      </a:lnTo>
                      <a:lnTo>
                        <a:pt x="208" y="356"/>
                      </a:lnTo>
                      <a:lnTo>
                        <a:pt x="214" y="351"/>
                      </a:lnTo>
                      <a:lnTo>
                        <a:pt x="351" y="214"/>
                      </a:lnTo>
                      <a:lnTo>
                        <a:pt x="351" y="214"/>
                      </a:lnTo>
                      <a:lnTo>
                        <a:pt x="356" y="206"/>
                      </a:lnTo>
                      <a:lnTo>
                        <a:pt x="361" y="199"/>
                      </a:lnTo>
                      <a:lnTo>
                        <a:pt x="363" y="190"/>
                      </a:lnTo>
                      <a:lnTo>
                        <a:pt x="364" y="181"/>
                      </a:lnTo>
                      <a:lnTo>
                        <a:pt x="363" y="173"/>
                      </a:lnTo>
                      <a:lnTo>
                        <a:pt x="361" y="165"/>
                      </a:lnTo>
                      <a:lnTo>
                        <a:pt x="356" y="156"/>
                      </a:lnTo>
                      <a:lnTo>
                        <a:pt x="351" y="150"/>
                      </a:lnTo>
                      <a:lnTo>
                        <a:pt x="214" y="13"/>
                      </a:lnTo>
                      <a:lnTo>
                        <a:pt x="214" y="13"/>
                      </a:lnTo>
                      <a:lnTo>
                        <a:pt x="208" y="7"/>
                      </a:lnTo>
                      <a:lnTo>
                        <a:pt x="199" y="3"/>
                      </a:lnTo>
                      <a:lnTo>
                        <a:pt x="190" y="0"/>
                      </a:lnTo>
                      <a:lnTo>
                        <a:pt x="181" y="0"/>
                      </a:lnTo>
                      <a:lnTo>
                        <a:pt x="173" y="0"/>
                      </a:lnTo>
                      <a:lnTo>
                        <a:pt x="165" y="3"/>
                      </a:lnTo>
                      <a:lnTo>
                        <a:pt x="156" y="7"/>
                      </a:lnTo>
                      <a:lnTo>
                        <a:pt x="150" y="13"/>
                      </a:lnTo>
                      <a:lnTo>
                        <a:pt x="150" y="13"/>
                      </a:lnTo>
                      <a:lnTo>
                        <a:pt x="143" y="20"/>
                      </a:lnTo>
                      <a:lnTo>
                        <a:pt x="140" y="28"/>
                      </a:lnTo>
                      <a:lnTo>
                        <a:pt x="137" y="36"/>
                      </a:lnTo>
                      <a:lnTo>
                        <a:pt x="137" y="45"/>
                      </a:lnTo>
                      <a:lnTo>
                        <a:pt x="137" y="53"/>
                      </a:lnTo>
                      <a:lnTo>
                        <a:pt x="140" y="62"/>
                      </a:lnTo>
                      <a:lnTo>
                        <a:pt x="143" y="71"/>
                      </a:lnTo>
                      <a:lnTo>
                        <a:pt x="150" y="77"/>
                      </a:lnTo>
                      <a:lnTo>
                        <a:pt x="150" y="77"/>
                      </a:lnTo>
                      <a:lnTo>
                        <a:pt x="209" y="136"/>
                      </a:lnTo>
                      <a:lnTo>
                        <a:pt x="46" y="136"/>
                      </a:lnTo>
                      <a:lnTo>
                        <a:pt x="46" y="136"/>
                      </a:lnTo>
                      <a:lnTo>
                        <a:pt x="36" y="137"/>
                      </a:lnTo>
                      <a:lnTo>
                        <a:pt x="27" y="140"/>
                      </a:lnTo>
                      <a:lnTo>
                        <a:pt x="20" y="145"/>
                      </a:lnTo>
                      <a:lnTo>
                        <a:pt x="13" y="150"/>
                      </a:lnTo>
                      <a:lnTo>
                        <a:pt x="8" y="156"/>
                      </a:lnTo>
                      <a:lnTo>
                        <a:pt x="3" y="164"/>
                      </a:lnTo>
                      <a:lnTo>
                        <a:pt x="1" y="173"/>
                      </a:lnTo>
                      <a:lnTo>
                        <a:pt x="0" y="181"/>
                      </a:lnTo>
                      <a:lnTo>
                        <a:pt x="0" y="181"/>
                      </a:lnTo>
                      <a:lnTo>
                        <a:pt x="1" y="191"/>
                      </a:lnTo>
                      <a:lnTo>
                        <a:pt x="3" y="200"/>
                      </a:lnTo>
                      <a:lnTo>
                        <a:pt x="8" y="208"/>
                      </a:lnTo>
                      <a:lnTo>
                        <a:pt x="13" y="214"/>
                      </a:lnTo>
                      <a:lnTo>
                        <a:pt x="20" y="219"/>
                      </a:lnTo>
                      <a:lnTo>
                        <a:pt x="27" y="224"/>
                      </a:lnTo>
                      <a:lnTo>
                        <a:pt x="36" y="226"/>
                      </a:lnTo>
                      <a:lnTo>
                        <a:pt x="46" y="227"/>
                      </a:lnTo>
                      <a:lnTo>
                        <a:pt x="46" y="227"/>
                      </a:lnTo>
                      <a:close/>
                    </a:path>
                  </a:pathLst>
                </a:custGeom>
                <a:solidFill>
                  <a:srgbClr val="2D2D8A">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pic>
            <p:nvPicPr>
              <p:cNvPr id="301" name="Picture 3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3498" y="4709962"/>
                <a:ext cx="289310" cy="289310"/>
              </a:xfrm>
              <a:prstGeom prst="rect">
                <a:avLst/>
              </a:prstGeom>
            </p:spPr>
          </p:pic>
        </p:grpSp>
        <p:grpSp>
          <p:nvGrpSpPr>
            <p:cNvPr id="293" name="Group 292"/>
            <p:cNvGrpSpPr/>
            <p:nvPr/>
          </p:nvGrpSpPr>
          <p:grpSpPr>
            <a:xfrm>
              <a:off x="5356413" y="4757554"/>
              <a:ext cx="229245" cy="297041"/>
              <a:chOff x="3694113" y="2014538"/>
              <a:chExt cx="657225" cy="940527"/>
            </a:xfrm>
            <a:solidFill>
              <a:srgbClr val="FFFFFF"/>
            </a:solidFill>
          </p:grpSpPr>
          <p:sp>
            <p:nvSpPr>
              <p:cNvPr id="296" name="Oval 17"/>
              <p:cNvSpPr>
                <a:spLocks noChangeArrowheads="1"/>
              </p:cNvSpPr>
              <p:nvPr/>
            </p:nvSpPr>
            <p:spPr bwMode="auto">
              <a:xfrm>
                <a:off x="3694113" y="2014538"/>
                <a:ext cx="657225" cy="2905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7" name="Freeform 18"/>
              <p:cNvSpPr>
                <a:spLocks/>
              </p:cNvSpPr>
              <p:nvPr/>
            </p:nvSpPr>
            <p:spPr bwMode="auto">
              <a:xfrm>
                <a:off x="3697288" y="2205415"/>
                <a:ext cx="650875" cy="315912"/>
              </a:xfrm>
              <a:custGeom>
                <a:avLst/>
                <a:gdLst>
                  <a:gd name="T0" fmla="*/ 195 w 195"/>
                  <a:gd name="T1" fmla="*/ 0 h 95"/>
                  <a:gd name="T2" fmla="*/ 98 w 195"/>
                  <a:gd name="T3" fmla="*/ 36 h 95"/>
                  <a:gd name="T4" fmla="*/ 1 w 195"/>
                  <a:gd name="T5" fmla="*/ 1 h 95"/>
                  <a:gd name="T6" fmla="*/ 0 w 195"/>
                  <a:gd name="T7" fmla="*/ 0 h 95"/>
                  <a:gd name="T8" fmla="*/ 0 w 195"/>
                  <a:gd name="T9" fmla="*/ 53 h 95"/>
                  <a:gd name="T10" fmla="*/ 98 w 195"/>
                  <a:gd name="T11" fmla="*/ 95 h 95"/>
                  <a:gd name="T12" fmla="*/ 195 w 195"/>
                  <a:gd name="T13" fmla="*/ 53 h 95"/>
                  <a:gd name="T14" fmla="*/ 195 w 195"/>
                  <a:gd name="T15" fmla="*/ 0 h 95"/>
                  <a:gd name="T16" fmla="*/ 195 w 19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5">
                    <a:moveTo>
                      <a:pt x="195" y="0"/>
                    </a:moveTo>
                    <a:cubicBezTo>
                      <a:pt x="182" y="25"/>
                      <a:pt x="137" y="36"/>
                      <a:pt x="98" y="36"/>
                    </a:cubicBezTo>
                    <a:cubicBezTo>
                      <a:pt x="58" y="36"/>
                      <a:pt x="12" y="24"/>
                      <a:pt x="1" y="1"/>
                    </a:cubicBezTo>
                    <a:cubicBezTo>
                      <a:pt x="0" y="1"/>
                      <a:pt x="0" y="1"/>
                      <a:pt x="0" y="0"/>
                    </a:cubicBezTo>
                    <a:cubicBezTo>
                      <a:pt x="0" y="53"/>
                      <a:pt x="0" y="53"/>
                      <a:pt x="0" y="53"/>
                    </a:cubicBezTo>
                    <a:cubicBezTo>
                      <a:pt x="0" y="70"/>
                      <a:pt x="39" y="95"/>
                      <a:pt x="98" y="95"/>
                    </a:cubicBezTo>
                    <a:cubicBezTo>
                      <a:pt x="156" y="95"/>
                      <a:pt x="195" y="70"/>
                      <a:pt x="195" y="53"/>
                    </a:cubicBezTo>
                    <a:cubicBezTo>
                      <a:pt x="195" y="0"/>
                      <a:pt x="195" y="0"/>
                      <a:pt x="195" y="0"/>
                    </a:cubicBezTo>
                    <a:cubicBezTo>
                      <a:pt x="195" y="0"/>
                      <a:pt x="195" y="0"/>
                      <a:pt x="1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8" name="Freeform 19"/>
              <p:cNvSpPr>
                <a:spLocks/>
              </p:cNvSpPr>
              <p:nvPr/>
            </p:nvSpPr>
            <p:spPr bwMode="auto">
              <a:xfrm>
                <a:off x="3697288" y="2420104"/>
                <a:ext cx="650875" cy="315912"/>
              </a:xfrm>
              <a:custGeom>
                <a:avLst/>
                <a:gdLst>
                  <a:gd name="T0" fmla="*/ 98 w 195"/>
                  <a:gd name="T1" fmla="*/ 37 h 95"/>
                  <a:gd name="T2" fmla="*/ 1 w 195"/>
                  <a:gd name="T3" fmla="*/ 2 h 95"/>
                  <a:gd name="T4" fmla="*/ 0 w 195"/>
                  <a:gd name="T5" fmla="*/ 1 h 95"/>
                  <a:gd name="T6" fmla="*/ 0 w 195"/>
                  <a:gd name="T7" fmla="*/ 54 h 95"/>
                  <a:gd name="T8" fmla="*/ 98 w 195"/>
                  <a:gd name="T9" fmla="*/ 95 h 95"/>
                  <a:gd name="T10" fmla="*/ 195 w 195"/>
                  <a:gd name="T11" fmla="*/ 54 h 95"/>
                  <a:gd name="T12" fmla="*/ 195 w 195"/>
                  <a:gd name="T13" fmla="*/ 0 h 95"/>
                  <a:gd name="T14" fmla="*/ 195 w 195"/>
                  <a:gd name="T15" fmla="*/ 1 h 95"/>
                  <a:gd name="T16" fmla="*/ 98 w 195"/>
                  <a:gd name="T17"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5">
                    <a:moveTo>
                      <a:pt x="98" y="37"/>
                    </a:moveTo>
                    <a:cubicBezTo>
                      <a:pt x="58" y="37"/>
                      <a:pt x="12" y="24"/>
                      <a:pt x="1" y="2"/>
                    </a:cubicBezTo>
                    <a:cubicBezTo>
                      <a:pt x="0" y="1"/>
                      <a:pt x="0" y="1"/>
                      <a:pt x="0" y="1"/>
                    </a:cubicBezTo>
                    <a:cubicBezTo>
                      <a:pt x="0" y="54"/>
                      <a:pt x="0" y="54"/>
                      <a:pt x="0" y="54"/>
                    </a:cubicBezTo>
                    <a:cubicBezTo>
                      <a:pt x="0" y="70"/>
                      <a:pt x="39" y="95"/>
                      <a:pt x="98" y="95"/>
                    </a:cubicBezTo>
                    <a:cubicBezTo>
                      <a:pt x="156" y="95"/>
                      <a:pt x="195" y="70"/>
                      <a:pt x="195" y="54"/>
                    </a:cubicBezTo>
                    <a:cubicBezTo>
                      <a:pt x="195" y="0"/>
                      <a:pt x="195" y="0"/>
                      <a:pt x="195" y="0"/>
                    </a:cubicBezTo>
                    <a:cubicBezTo>
                      <a:pt x="195" y="0"/>
                      <a:pt x="195" y="0"/>
                      <a:pt x="195" y="1"/>
                    </a:cubicBezTo>
                    <a:cubicBezTo>
                      <a:pt x="182" y="26"/>
                      <a:pt x="137" y="37"/>
                      <a:pt x="9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99" name="Freeform 20"/>
              <p:cNvSpPr>
                <a:spLocks/>
              </p:cNvSpPr>
              <p:nvPr/>
            </p:nvSpPr>
            <p:spPr bwMode="auto">
              <a:xfrm>
                <a:off x="3697288" y="2635978"/>
                <a:ext cx="650875" cy="319087"/>
              </a:xfrm>
              <a:custGeom>
                <a:avLst/>
                <a:gdLst>
                  <a:gd name="T0" fmla="*/ 98 w 195"/>
                  <a:gd name="T1" fmla="*/ 37 h 96"/>
                  <a:gd name="T2" fmla="*/ 1 w 195"/>
                  <a:gd name="T3" fmla="*/ 2 h 96"/>
                  <a:gd name="T4" fmla="*/ 0 w 195"/>
                  <a:gd name="T5" fmla="*/ 1 h 96"/>
                  <a:gd name="T6" fmla="*/ 0 w 195"/>
                  <a:gd name="T7" fmla="*/ 54 h 96"/>
                  <a:gd name="T8" fmla="*/ 98 w 195"/>
                  <a:gd name="T9" fmla="*/ 96 h 96"/>
                  <a:gd name="T10" fmla="*/ 195 w 195"/>
                  <a:gd name="T11" fmla="*/ 54 h 96"/>
                  <a:gd name="T12" fmla="*/ 195 w 195"/>
                  <a:gd name="T13" fmla="*/ 0 h 96"/>
                  <a:gd name="T14" fmla="*/ 195 w 195"/>
                  <a:gd name="T15" fmla="*/ 1 h 96"/>
                  <a:gd name="T16" fmla="*/ 98 w 195"/>
                  <a:gd name="T17" fmla="*/ 3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6">
                    <a:moveTo>
                      <a:pt x="98" y="37"/>
                    </a:moveTo>
                    <a:cubicBezTo>
                      <a:pt x="58" y="37"/>
                      <a:pt x="12" y="24"/>
                      <a:pt x="1" y="2"/>
                    </a:cubicBezTo>
                    <a:cubicBezTo>
                      <a:pt x="0" y="1"/>
                      <a:pt x="0" y="1"/>
                      <a:pt x="0" y="1"/>
                    </a:cubicBezTo>
                    <a:cubicBezTo>
                      <a:pt x="0" y="54"/>
                      <a:pt x="0" y="54"/>
                      <a:pt x="0" y="54"/>
                    </a:cubicBezTo>
                    <a:cubicBezTo>
                      <a:pt x="0" y="70"/>
                      <a:pt x="39" y="96"/>
                      <a:pt x="98" y="96"/>
                    </a:cubicBezTo>
                    <a:cubicBezTo>
                      <a:pt x="156" y="96"/>
                      <a:pt x="195" y="70"/>
                      <a:pt x="195" y="54"/>
                    </a:cubicBezTo>
                    <a:cubicBezTo>
                      <a:pt x="195" y="0"/>
                      <a:pt x="195" y="0"/>
                      <a:pt x="195" y="0"/>
                    </a:cubicBezTo>
                    <a:cubicBezTo>
                      <a:pt x="195" y="0"/>
                      <a:pt x="195" y="0"/>
                      <a:pt x="195" y="1"/>
                    </a:cubicBezTo>
                    <a:cubicBezTo>
                      <a:pt x="182" y="26"/>
                      <a:pt x="137" y="37"/>
                      <a:pt x="9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pic>
          <p:nvPicPr>
            <p:cNvPr id="294" name="Picture 2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2549" y="4664331"/>
              <a:ext cx="597352" cy="300232"/>
            </a:xfrm>
            <a:prstGeom prst="rect">
              <a:avLst/>
            </a:prstGeom>
          </p:spPr>
        </p:pic>
        <p:pic>
          <p:nvPicPr>
            <p:cNvPr id="295" name="Picture 29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5113" y="4664950"/>
              <a:ext cx="609876" cy="331743"/>
            </a:xfrm>
            <a:prstGeom prst="rect">
              <a:avLst/>
            </a:prstGeom>
          </p:spPr>
        </p:pic>
      </p:grpSp>
    </p:spTree>
    <p:extLst>
      <p:ext uri="{BB962C8B-B14F-4D97-AF65-F5344CB8AC3E}">
        <p14:creationId xmlns:p14="http://schemas.microsoft.com/office/powerpoint/2010/main" val="89071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p:cNvSpPr>
            <a:spLocks noGrp="1"/>
          </p:cNvSpPr>
          <p:nvPr>
            <p:ph type="ctrTitle"/>
          </p:nvPr>
        </p:nvSpPr>
        <p:spPr>
          <a:xfrm>
            <a:off x="7239000" y="85725"/>
            <a:ext cx="1676400" cy="536575"/>
          </a:xfrm>
        </p:spPr>
        <p:txBody>
          <a:bodyPr/>
          <a:lstStyle/>
          <a:p>
            <a:r>
              <a:rPr lang="en-US" dirty="0" smtClean="0"/>
              <a:t>Alma Developers</a:t>
            </a:r>
            <a:endParaRPr lang="en-US" dirty="0"/>
          </a:p>
        </p:txBody>
      </p:sp>
      <p:sp>
        <p:nvSpPr>
          <p:cNvPr id="211" name="Rounded Rectangle 210"/>
          <p:cNvSpPr/>
          <p:nvPr/>
        </p:nvSpPr>
        <p:spPr bwMode="auto">
          <a:xfrm>
            <a:off x="451413" y="2939978"/>
            <a:ext cx="8235386" cy="3293849"/>
          </a:xfrm>
          <a:prstGeom prst="roundRect">
            <a:avLst>
              <a:gd name="adj" fmla="val 8351"/>
            </a:avLst>
          </a:prstGeom>
          <a:solidFill>
            <a:srgbClr val="4E4B4F"/>
          </a:solidFill>
          <a:ln w="76200" cap="flat" cmpd="sng" algn="ctr">
            <a:noFill/>
            <a:prstDash val="solid"/>
            <a:round/>
            <a:headEnd type="none" w="med" len="med"/>
            <a:tailEnd type="triangl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212" name="Rounded Rectangle 211"/>
          <p:cNvSpPr/>
          <p:nvPr/>
        </p:nvSpPr>
        <p:spPr bwMode="auto">
          <a:xfrm>
            <a:off x="451413" y="2939978"/>
            <a:ext cx="8235387" cy="3293850"/>
          </a:xfrm>
          <a:prstGeom prst="roundRect">
            <a:avLst>
              <a:gd name="adj" fmla="val 7346"/>
            </a:avLst>
          </a:prstGeom>
          <a:gradFill flip="none" rotWithShape="1">
            <a:gsLst>
              <a:gs pos="0">
                <a:srgbClr val="FFFF93">
                  <a:alpha val="58000"/>
                </a:srgbClr>
              </a:gs>
              <a:gs pos="34000">
                <a:srgbClr val="808080">
                  <a:lumMod val="20000"/>
                  <a:lumOff val="80000"/>
                </a:srgbClr>
              </a:gs>
              <a:gs pos="100000">
                <a:srgbClr val="000000">
                  <a:lumMod val="65000"/>
                  <a:lumOff val="35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13" name="Rektangel med afrundet, diagonalt hjørne 23"/>
          <p:cNvSpPr/>
          <p:nvPr/>
        </p:nvSpPr>
        <p:spPr>
          <a:xfrm rot="5400000">
            <a:off x="2922182" y="469209"/>
            <a:ext cx="3293847" cy="8235387"/>
          </a:xfrm>
          <a:prstGeom prst="roundRect">
            <a:avLst>
              <a:gd name="adj" fmla="val 6908"/>
            </a:avLst>
          </a:prstGeom>
          <a:noFill/>
          <a:ln w="38100" cap="flat" cmpd="sng" algn="ctr">
            <a:solidFill>
              <a:srgbClr val="FFFFFF"/>
            </a:solidFill>
            <a:prstDash val="solid"/>
          </a:ln>
          <a:effectLst>
            <a:outerShdw blurRad="50800" dist="38100" dir="8100000" algn="tr" rotWithShape="0">
              <a:prstClr val="black">
                <a:alpha val="40000"/>
              </a:prstClr>
            </a:out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smtClean="0">
              <a:ln>
                <a:noFill/>
              </a:ln>
              <a:solidFill>
                <a:srgbClr val="32558E"/>
              </a:solidFill>
              <a:effectLst/>
              <a:uLnTx/>
              <a:uFillTx/>
              <a:latin typeface="Calibri" pitchFamily="34" charset="0"/>
              <a:ea typeface="+mn-ea"/>
              <a:cs typeface="Calibri" pitchFamily="34" charset="0"/>
            </a:endParaRPr>
          </a:p>
        </p:txBody>
      </p:sp>
      <p:grpSp>
        <p:nvGrpSpPr>
          <p:cNvPr id="214" name="Group 213"/>
          <p:cNvGrpSpPr/>
          <p:nvPr/>
        </p:nvGrpSpPr>
        <p:grpSpPr>
          <a:xfrm>
            <a:off x="1727122" y="1250823"/>
            <a:ext cx="1184643" cy="802266"/>
            <a:chOff x="2016497" y="961448"/>
            <a:chExt cx="1184643" cy="802266"/>
          </a:xfrm>
        </p:grpSpPr>
        <p:sp>
          <p:nvSpPr>
            <p:cNvPr id="215" name="Oval 214"/>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16" name="Picture 2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grpSp>
        <p:nvGrpSpPr>
          <p:cNvPr id="217" name="Group 216"/>
          <p:cNvGrpSpPr/>
          <p:nvPr/>
        </p:nvGrpSpPr>
        <p:grpSpPr>
          <a:xfrm>
            <a:off x="2985628" y="992500"/>
            <a:ext cx="1184643" cy="773113"/>
            <a:chOff x="3055078" y="784150"/>
            <a:chExt cx="1184643" cy="773113"/>
          </a:xfrm>
        </p:grpSpPr>
        <p:sp>
          <p:nvSpPr>
            <p:cNvPr id="218" name="Oval 217"/>
            <p:cNvSpPr/>
            <p:nvPr/>
          </p:nvSpPr>
          <p:spPr>
            <a:xfrm>
              <a:off x="3055078" y="137937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19" name="Picture 2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867" y="784150"/>
              <a:ext cx="772767" cy="713323"/>
            </a:xfrm>
            <a:prstGeom prst="rect">
              <a:avLst/>
            </a:prstGeom>
            <a:effectLst/>
          </p:spPr>
        </p:pic>
      </p:grpSp>
      <p:grpSp>
        <p:nvGrpSpPr>
          <p:cNvPr id="220" name="Group 219"/>
          <p:cNvGrpSpPr/>
          <p:nvPr/>
        </p:nvGrpSpPr>
        <p:grpSpPr>
          <a:xfrm>
            <a:off x="6324228" y="1267398"/>
            <a:ext cx="1184643" cy="785691"/>
            <a:chOff x="6173753" y="961448"/>
            <a:chExt cx="1184643" cy="785691"/>
          </a:xfrm>
        </p:grpSpPr>
        <p:sp>
          <p:nvSpPr>
            <p:cNvPr id="221" name="Oval 220"/>
            <p:cNvSpPr/>
            <p:nvPr/>
          </p:nvSpPr>
          <p:spPr>
            <a:xfrm>
              <a:off x="6173753" y="1569253"/>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22" name="Picture 2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692" y="961448"/>
              <a:ext cx="772767" cy="713323"/>
            </a:xfrm>
            <a:prstGeom prst="rect">
              <a:avLst/>
            </a:prstGeom>
            <a:effectLst/>
          </p:spPr>
        </p:pic>
      </p:grpSp>
      <p:grpSp>
        <p:nvGrpSpPr>
          <p:cNvPr id="223" name="Group 222"/>
          <p:cNvGrpSpPr/>
          <p:nvPr/>
        </p:nvGrpSpPr>
        <p:grpSpPr>
          <a:xfrm>
            <a:off x="7583822" y="1750352"/>
            <a:ext cx="1184643" cy="810184"/>
            <a:chOff x="7583822" y="1542002"/>
            <a:chExt cx="1184643" cy="810184"/>
          </a:xfrm>
        </p:grpSpPr>
        <p:sp>
          <p:nvSpPr>
            <p:cNvPr id="224" name="Oval 223"/>
            <p:cNvSpPr/>
            <p:nvPr/>
          </p:nvSpPr>
          <p:spPr>
            <a:xfrm>
              <a:off x="7583822" y="2174300"/>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25" name="Picture 2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761" y="1542002"/>
              <a:ext cx="772767" cy="713323"/>
            </a:xfrm>
            <a:prstGeom prst="rect">
              <a:avLst/>
            </a:prstGeom>
            <a:effectLst/>
          </p:spPr>
        </p:pic>
      </p:grpSp>
      <p:grpSp>
        <p:nvGrpSpPr>
          <p:cNvPr id="226" name="Group 225"/>
          <p:cNvGrpSpPr/>
          <p:nvPr/>
        </p:nvGrpSpPr>
        <p:grpSpPr>
          <a:xfrm>
            <a:off x="541604" y="1758270"/>
            <a:ext cx="1184643" cy="802266"/>
            <a:chOff x="541604" y="1484127"/>
            <a:chExt cx="1184643" cy="802266"/>
          </a:xfrm>
        </p:grpSpPr>
        <p:sp>
          <p:nvSpPr>
            <p:cNvPr id="227" name="Oval 226"/>
            <p:cNvSpPr/>
            <p:nvPr/>
          </p:nvSpPr>
          <p:spPr>
            <a:xfrm>
              <a:off x="541604" y="210850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28" name="Picture 2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43" y="1484127"/>
              <a:ext cx="772767" cy="713323"/>
            </a:xfrm>
            <a:prstGeom prst="rect">
              <a:avLst/>
            </a:prstGeom>
            <a:effectLst/>
          </p:spPr>
        </p:pic>
      </p:grpSp>
      <p:sp>
        <p:nvSpPr>
          <p:cNvPr id="229" name="Oval 228"/>
          <p:cNvSpPr/>
          <p:nvPr/>
        </p:nvSpPr>
        <p:spPr>
          <a:xfrm>
            <a:off x="4248971" y="1578757"/>
            <a:ext cx="843871" cy="171595"/>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sp>
        <p:nvSpPr>
          <p:cNvPr id="230" name="TextBox 229"/>
          <p:cNvSpPr txBox="1"/>
          <p:nvPr/>
        </p:nvSpPr>
        <p:spPr>
          <a:xfrm>
            <a:off x="235765" y="2509975"/>
            <a:ext cx="1792307" cy="276999"/>
          </a:xfrm>
          <a:prstGeom prst="rect">
            <a:avLst/>
          </a:prstGeom>
          <a:noFill/>
        </p:spPr>
        <p:txBody>
          <a:bodyPr wrap="square" rtlCol="0">
            <a:spAutoFit/>
          </a:bodyPr>
          <a:lstStyle/>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Resource Sharing</a:t>
            </a:r>
            <a:endParaRPr lang="en-US" sz="1200" dirty="0">
              <a:solidFill>
                <a:srgbClr val="000000"/>
              </a:solidFill>
              <a:latin typeface="Calibri" pitchFamily="34" charset="0"/>
              <a:cs typeface="Calibri" pitchFamily="34" charset="0"/>
            </a:endParaRPr>
          </a:p>
        </p:txBody>
      </p:sp>
      <p:sp>
        <p:nvSpPr>
          <p:cNvPr id="231" name="TextBox 230"/>
          <p:cNvSpPr txBox="1"/>
          <p:nvPr/>
        </p:nvSpPr>
        <p:spPr>
          <a:xfrm>
            <a:off x="2944943" y="1710854"/>
            <a:ext cx="1234577" cy="461665"/>
          </a:xfrm>
          <a:prstGeom prst="rect">
            <a:avLst/>
          </a:prstGeom>
          <a:noFill/>
        </p:spPr>
        <p:txBody>
          <a:bodyPr wrap="square" rtlCol="0">
            <a:spAutoFit/>
          </a:bodyPr>
          <a:lstStyle/>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Course </a:t>
            </a:r>
          </a:p>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Management</a:t>
            </a:r>
            <a:endParaRPr lang="en-US" sz="1200" dirty="0">
              <a:solidFill>
                <a:srgbClr val="000000"/>
              </a:solidFill>
              <a:latin typeface="Calibri" pitchFamily="34" charset="0"/>
              <a:cs typeface="Calibri" pitchFamily="34" charset="0"/>
            </a:endParaRPr>
          </a:p>
        </p:txBody>
      </p:sp>
      <p:sp>
        <p:nvSpPr>
          <p:cNvPr id="232" name="TextBox 231"/>
          <p:cNvSpPr txBox="1"/>
          <p:nvPr/>
        </p:nvSpPr>
        <p:spPr>
          <a:xfrm>
            <a:off x="4896067" y="1685856"/>
            <a:ext cx="1626051" cy="461665"/>
          </a:xfrm>
          <a:prstGeom prst="rect">
            <a:avLst/>
          </a:prstGeom>
          <a:noFill/>
        </p:spPr>
        <p:txBody>
          <a:bodyPr wrap="square" rtlCol="0">
            <a:spAutoFit/>
          </a:bodyPr>
          <a:lstStyle/>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Material</a:t>
            </a:r>
          </a:p>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Vendors </a:t>
            </a:r>
          </a:p>
        </p:txBody>
      </p:sp>
      <p:sp>
        <p:nvSpPr>
          <p:cNvPr id="233" name="TextBox 232"/>
          <p:cNvSpPr txBox="1"/>
          <p:nvPr/>
        </p:nvSpPr>
        <p:spPr>
          <a:xfrm>
            <a:off x="7410767" y="2490965"/>
            <a:ext cx="1626051" cy="276999"/>
          </a:xfrm>
          <a:prstGeom prst="rect">
            <a:avLst/>
          </a:prstGeom>
          <a:noFill/>
        </p:spPr>
        <p:txBody>
          <a:bodyPr wrap="square" rtlCol="0">
            <a:spAutoFit/>
          </a:bodyPr>
          <a:lstStyle/>
          <a:p>
            <a:pPr algn="ctr" defTabSz="914400" fontAlgn="base">
              <a:spcBef>
                <a:spcPct val="0"/>
              </a:spcBef>
              <a:spcAft>
                <a:spcPct val="0"/>
              </a:spcAft>
            </a:pPr>
            <a:r>
              <a:rPr lang="en-US" sz="1200" dirty="0">
                <a:solidFill>
                  <a:srgbClr val="000000"/>
                </a:solidFill>
                <a:latin typeface="Calibri" pitchFamily="34" charset="0"/>
                <a:cs typeface="Calibri" pitchFamily="34" charset="0"/>
              </a:rPr>
              <a:t>Financial Systems</a:t>
            </a:r>
          </a:p>
        </p:txBody>
      </p:sp>
      <p:sp>
        <p:nvSpPr>
          <p:cNvPr id="234" name="TextBox 233"/>
          <p:cNvSpPr txBox="1"/>
          <p:nvPr/>
        </p:nvSpPr>
        <p:spPr>
          <a:xfrm>
            <a:off x="6109421" y="2006811"/>
            <a:ext cx="1626051" cy="461665"/>
          </a:xfrm>
          <a:prstGeom prst="rect">
            <a:avLst/>
          </a:prstGeom>
          <a:noFill/>
        </p:spPr>
        <p:txBody>
          <a:bodyPr wrap="square" rtlCol="0">
            <a:spAutoFit/>
          </a:bodyPr>
          <a:lstStyle/>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Student Info </a:t>
            </a:r>
          </a:p>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Systems</a:t>
            </a:r>
            <a:endParaRPr lang="en-US" sz="1200" dirty="0">
              <a:solidFill>
                <a:srgbClr val="000000"/>
              </a:solidFill>
              <a:latin typeface="Calibri" pitchFamily="34" charset="0"/>
              <a:cs typeface="Calibri" pitchFamily="34" charset="0"/>
            </a:endParaRPr>
          </a:p>
        </p:txBody>
      </p:sp>
      <p:sp>
        <p:nvSpPr>
          <p:cNvPr id="235" name="TextBox 234"/>
          <p:cNvSpPr txBox="1"/>
          <p:nvPr/>
        </p:nvSpPr>
        <p:spPr>
          <a:xfrm>
            <a:off x="1529472" y="1987296"/>
            <a:ext cx="1626051" cy="461665"/>
          </a:xfrm>
          <a:prstGeom prst="rect">
            <a:avLst/>
          </a:prstGeom>
          <a:noFill/>
        </p:spPr>
        <p:txBody>
          <a:bodyPr wrap="square" rtlCol="0">
            <a:spAutoFit/>
          </a:bodyPr>
          <a:lstStyle/>
          <a:p>
            <a:pPr algn="ctr" defTabSz="914400" fontAlgn="base">
              <a:spcBef>
                <a:spcPct val="0"/>
              </a:spcBef>
              <a:spcAft>
                <a:spcPct val="0"/>
              </a:spcAft>
            </a:pPr>
            <a:r>
              <a:rPr lang="en-US" sz="1200" dirty="0">
                <a:solidFill>
                  <a:srgbClr val="000000"/>
                </a:solidFill>
                <a:latin typeface="Calibri" pitchFamily="34" charset="0"/>
                <a:cs typeface="Calibri" pitchFamily="34" charset="0"/>
              </a:rPr>
              <a:t>Discovery &amp; </a:t>
            </a:r>
            <a:endParaRPr lang="en-US" sz="1200" dirty="0" smtClean="0">
              <a:solidFill>
                <a:srgbClr val="000000"/>
              </a:solidFill>
              <a:latin typeface="Calibri" pitchFamily="34" charset="0"/>
              <a:cs typeface="Calibri" pitchFamily="34" charset="0"/>
            </a:endParaRPr>
          </a:p>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Delivery</a:t>
            </a:r>
            <a:endParaRPr lang="en-US" sz="1200" dirty="0">
              <a:solidFill>
                <a:srgbClr val="000000"/>
              </a:solidFill>
              <a:latin typeface="Calibri" pitchFamily="34" charset="0"/>
              <a:cs typeface="Calibri" pitchFamily="34" charset="0"/>
            </a:endParaRPr>
          </a:p>
        </p:txBody>
      </p:sp>
      <p:grpSp>
        <p:nvGrpSpPr>
          <p:cNvPr id="236" name="Group 235"/>
          <p:cNvGrpSpPr/>
          <p:nvPr/>
        </p:nvGrpSpPr>
        <p:grpSpPr>
          <a:xfrm>
            <a:off x="5116148" y="940369"/>
            <a:ext cx="1184643" cy="802266"/>
            <a:chOff x="2016497" y="961448"/>
            <a:chExt cx="1184643" cy="802266"/>
          </a:xfrm>
        </p:grpSpPr>
        <p:sp>
          <p:nvSpPr>
            <p:cNvPr id="237" name="Oval 236"/>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38" name="Picture 2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pic>
        <p:nvPicPr>
          <p:cNvPr id="239" name="Picture 2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726" y="1987913"/>
            <a:ext cx="205516" cy="312384"/>
          </a:xfrm>
          <a:prstGeom prst="rect">
            <a:avLst/>
          </a:prstGeom>
          <a:effectLst>
            <a:glow rad="63500">
              <a:srgbClr val="BBE0E3">
                <a:alpha val="30000"/>
              </a:srgbClr>
            </a:glow>
            <a:softEdge rad="0"/>
          </a:effectLst>
        </p:spPr>
      </p:pic>
      <p:grpSp>
        <p:nvGrpSpPr>
          <p:cNvPr id="240" name="Group 239"/>
          <p:cNvGrpSpPr/>
          <p:nvPr/>
        </p:nvGrpSpPr>
        <p:grpSpPr>
          <a:xfrm>
            <a:off x="926048" y="1980721"/>
            <a:ext cx="415753" cy="327275"/>
            <a:chOff x="2189163" y="5068888"/>
            <a:chExt cx="1387475" cy="1092199"/>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344" name="Freeform 89"/>
            <p:cNvSpPr>
              <a:spLocks/>
            </p:cNvSpPr>
            <p:nvPr/>
          </p:nvSpPr>
          <p:spPr bwMode="auto">
            <a:xfrm>
              <a:off x="2189163" y="5072063"/>
              <a:ext cx="700088" cy="1089024"/>
            </a:xfrm>
            <a:custGeom>
              <a:avLst/>
              <a:gdLst>
                <a:gd name="T0" fmla="*/ 207 w 557"/>
                <a:gd name="T1" fmla="*/ 770 h 868"/>
                <a:gd name="T2" fmla="*/ 232 w 557"/>
                <a:gd name="T3" fmla="*/ 93 h 868"/>
                <a:gd name="T4" fmla="*/ 152 w 557"/>
                <a:gd name="T5" fmla="*/ 13 h 868"/>
                <a:gd name="T6" fmla="*/ 161 w 557"/>
                <a:gd name="T7" fmla="*/ 1 h 868"/>
                <a:gd name="T8" fmla="*/ 485 w 557"/>
                <a:gd name="T9" fmla="*/ 18 h 868"/>
                <a:gd name="T10" fmla="*/ 497 w 557"/>
                <a:gd name="T11" fmla="*/ 32 h 868"/>
                <a:gd name="T12" fmla="*/ 508 w 557"/>
                <a:gd name="T13" fmla="*/ 349 h 868"/>
                <a:gd name="T14" fmla="*/ 494 w 557"/>
                <a:gd name="T15" fmla="*/ 356 h 868"/>
                <a:gd name="T16" fmla="*/ 408 w 557"/>
                <a:gd name="T17" fmla="*/ 272 h 868"/>
                <a:gd name="T18" fmla="*/ 329 w 557"/>
                <a:gd name="T19" fmla="*/ 739 h 868"/>
                <a:gd name="T20" fmla="*/ 556 w 557"/>
                <a:gd name="T21" fmla="*/ 849 h 868"/>
                <a:gd name="T22" fmla="*/ 557 w 557"/>
                <a:gd name="T23" fmla="*/ 851 h 868"/>
                <a:gd name="T24" fmla="*/ 207 w 557"/>
                <a:gd name="T25" fmla="*/ 77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8">
                  <a:moveTo>
                    <a:pt x="207" y="770"/>
                  </a:moveTo>
                  <a:cubicBezTo>
                    <a:pt x="0" y="591"/>
                    <a:pt x="8" y="327"/>
                    <a:pt x="232" y="93"/>
                  </a:cubicBezTo>
                  <a:cubicBezTo>
                    <a:pt x="232" y="93"/>
                    <a:pt x="157" y="18"/>
                    <a:pt x="152" y="13"/>
                  </a:cubicBezTo>
                  <a:cubicBezTo>
                    <a:pt x="149" y="10"/>
                    <a:pt x="149" y="0"/>
                    <a:pt x="161" y="1"/>
                  </a:cubicBezTo>
                  <a:cubicBezTo>
                    <a:pt x="165" y="1"/>
                    <a:pt x="426" y="15"/>
                    <a:pt x="485" y="18"/>
                  </a:cubicBezTo>
                  <a:cubicBezTo>
                    <a:pt x="492" y="19"/>
                    <a:pt x="497" y="26"/>
                    <a:pt x="497" y="32"/>
                  </a:cubicBezTo>
                  <a:cubicBezTo>
                    <a:pt x="499" y="87"/>
                    <a:pt x="508" y="344"/>
                    <a:pt x="508" y="349"/>
                  </a:cubicBezTo>
                  <a:cubicBezTo>
                    <a:pt x="509" y="358"/>
                    <a:pt x="500" y="362"/>
                    <a:pt x="494" y="356"/>
                  </a:cubicBezTo>
                  <a:cubicBezTo>
                    <a:pt x="408" y="272"/>
                    <a:pt x="408" y="272"/>
                    <a:pt x="408" y="272"/>
                  </a:cubicBezTo>
                  <a:cubicBezTo>
                    <a:pt x="249" y="304"/>
                    <a:pt x="169" y="553"/>
                    <a:pt x="329" y="739"/>
                  </a:cubicBezTo>
                  <a:cubicBezTo>
                    <a:pt x="407" y="829"/>
                    <a:pt x="550" y="853"/>
                    <a:pt x="556" y="849"/>
                  </a:cubicBezTo>
                  <a:cubicBezTo>
                    <a:pt x="557" y="851"/>
                    <a:pt x="557" y="851"/>
                    <a:pt x="557" y="851"/>
                  </a:cubicBezTo>
                  <a:cubicBezTo>
                    <a:pt x="439" y="868"/>
                    <a:pt x="289" y="841"/>
                    <a:pt x="207" y="7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5" name="Freeform 90"/>
            <p:cNvSpPr>
              <a:spLocks/>
            </p:cNvSpPr>
            <p:nvPr/>
          </p:nvSpPr>
          <p:spPr bwMode="auto">
            <a:xfrm>
              <a:off x="2876550" y="5068888"/>
              <a:ext cx="700088" cy="1090612"/>
            </a:xfrm>
            <a:custGeom>
              <a:avLst/>
              <a:gdLst>
                <a:gd name="T0" fmla="*/ 404 w 557"/>
                <a:gd name="T1" fmla="*/ 856 h 869"/>
                <a:gd name="T2" fmla="*/ 395 w 557"/>
                <a:gd name="T3" fmla="*/ 868 h 869"/>
                <a:gd name="T4" fmla="*/ 72 w 557"/>
                <a:gd name="T5" fmla="*/ 851 h 869"/>
                <a:gd name="T6" fmla="*/ 59 w 557"/>
                <a:gd name="T7" fmla="*/ 837 h 869"/>
                <a:gd name="T8" fmla="*/ 48 w 557"/>
                <a:gd name="T9" fmla="*/ 519 h 869"/>
                <a:gd name="T10" fmla="*/ 62 w 557"/>
                <a:gd name="T11" fmla="*/ 513 h 869"/>
                <a:gd name="T12" fmla="*/ 148 w 557"/>
                <a:gd name="T13" fmla="*/ 597 h 869"/>
                <a:gd name="T14" fmla="*/ 227 w 557"/>
                <a:gd name="T15" fmla="*/ 130 h 869"/>
                <a:gd name="T16" fmla="*/ 1 w 557"/>
                <a:gd name="T17" fmla="*/ 20 h 869"/>
                <a:gd name="T18" fmla="*/ 0 w 557"/>
                <a:gd name="T19" fmla="*/ 18 h 869"/>
                <a:gd name="T20" fmla="*/ 349 w 557"/>
                <a:gd name="T21" fmla="*/ 99 h 869"/>
                <a:gd name="T22" fmla="*/ 325 w 557"/>
                <a:gd name="T23" fmla="*/ 776 h 869"/>
                <a:gd name="T24" fmla="*/ 404 w 557"/>
                <a:gd name="T25" fmla="*/ 856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9">
                  <a:moveTo>
                    <a:pt x="404" y="856"/>
                  </a:moveTo>
                  <a:cubicBezTo>
                    <a:pt x="408" y="859"/>
                    <a:pt x="407" y="869"/>
                    <a:pt x="395" y="868"/>
                  </a:cubicBezTo>
                  <a:cubicBezTo>
                    <a:pt x="392" y="868"/>
                    <a:pt x="130" y="854"/>
                    <a:pt x="72" y="851"/>
                  </a:cubicBezTo>
                  <a:cubicBezTo>
                    <a:pt x="64" y="850"/>
                    <a:pt x="59" y="843"/>
                    <a:pt x="59" y="837"/>
                  </a:cubicBezTo>
                  <a:cubicBezTo>
                    <a:pt x="57" y="782"/>
                    <a:pt x="48" y="525"/>
                    <a:pt x="48" y="519"/>
                  </a:cubicBezTo>
                  <a:cubicBezTo>
                    <a:pt x="48" y="511"/>
                    <a:pt x="56" y="507"/>
                    <a:pt x="62" y="513"/>
                  </a:cubicBezTo>
                  <a:cubicBezTo>
                    <a:pt x="148" y="597"/>
                    <a:pt x="148" y="597"/>
                    <a:pt x="148" y="597"/>
                  </a:cubicBezTo>
                  <a:cubicBezTo>
                    <a:pt x="308" y="565"/>
                    <a:pt x="388" y="316"/>
                    <a:pt x="227" y="130"/>
                  </a:cubicBezTo>
                  <a:cubicBezTo>
                    <a:pt x="150" y="40"/>
                    <a:pt x="6" y="16"/>
                    <a:pt x="1" y="20"/>
                  </a:cubicBezTo>
                  <a:cubicBezTo>
                    <a:pt x="0" y="18"/>
                    <a:pt x="0" y="18"/>
                    <a:pt x="0" y="18"/>
                  </a:cubicBezTo>
                  <a:cubicBezTo>
                    <a:pt x="117" y="0"/>
                    <a:pt x="267" y="28"/>
                    <a:pt x="349" y="99"/>
                  </a:cubicBezTo>
                  <a:cubicBezTo>
                    <a:pt x="557" y="278"/>
                    <a:pt x="548" y="542"/>
                    <a:pt x="325" y="776"/>
                  </a:cubicBezTo>
                  <a:cubicBezTo>
                    <a:pt x="325" y="776"/>
                    <a:pt x="400" y="851"/>
                    <a:pt x="404" y="85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346" name="Group 345"/>
          <p:cNvGrpSpPr/>
          <p:nvPr/>
        </p:nvGrpSpPr>
        <p:grpSpPr>
          <a:xfrm>
            <a:off x="6685124" y="1520852"/>
            <a:ext cx="482789" cy="323870"/>
            <a:chOff x="-4651376" y="4157662"/>
            <a:chExt cx="2160588" cy="1449388"/>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347" name="Freeform 34"/>
            <p:cNvSpPr>
              <a:spLocks/>
            </p:cNvSpPr>
            <p:nvPr/>
          </p:nvSpPr>
          <p:spPr bwMode="auto">
            <a:xfrm>
              <a:off x="-4651376" y="4157662"/>
              <a:ext cx="2160588" cy="1449388"/>
            </a:xfrm>
            <a:custGeom>
              <a:avLst/>
              <a:gdLst>
                <a:gd name="T0" fmla="*/ 635 w 2400"/>
                <a:gd name="T1" fmla="*/ 557 h 1609"/>
                <a:gd name="T2" fmla="*/ 1252 w 2400"/>
                <a:gd name="T3" fmla="*/ 766 h 1609"/>
                <a:gd name="T4" fmla="*/ 2400 w 2400"/>
                <a:gd name="T5" fmla="*/ 389 h 1609"/>
                <a:gd name="T6" fmla="*/ 1258 w 2400"/>
                <a:gd name="T7" fmla="*/ 0 h 1609"/>
                <a:gd name="T8" fmla="*/ 104 w 2400"/>
                <a:gd name="T9" fmla="*/ 376 h 1609"/>
                <a:gd name="T10" fmla="*/ 546 w 2400"/>
                <a:gd name="T11" fmla="*/ 526 h 1609"/>
                <a:gd name="T12" fmla="*/ 433 w 2400"/>
                <a:gd name="T13" fmla="*/ 691 h 1609"/>
                <a:gd name="T14" fmla="*/ 357 w 2400"/>
                <a:gd name="T15" fmla="*/ 782 h 1609"/>
                <a:gd name="T16" fmla="*/ 401 w 2400"/>
                <a:gd name="T17" fmla="*/ 860 h 1609"/>
                <a:gd name="T18" fmla="*/ 78 w 2400"/>
                <a:gd name="T19" fmla="*/ 1382 h 1609"/>
                <a:gd name="T20" fmla="*/ 32 w 2400"/>
                <a:gd name="T21" fmla="*/ 1460 h 1609"/>
                <a:gd name="T22" fmla="*/ 169 w 2400"/>
                <a:gd name="T23" fmla="*/ 1564 h 1609"/>
                <a:gd name="T24" fmla="*/ 376 w 2400"/>
                <a:gd name="T25" fmla="*/ 1525 h 1609"/>
                <a:gd name="T26" fmla="*/ 493 w 2400"/>
                <a:gd name="T27" fmla="*/ 876 h 1609"/>
                <a:gd name="T28" fmla="*/ 493 w 2400"/>
                <a:gd name="T29" fmla="*/ 870 h 1609"/>
                <a:gd name="T30" fmla="*/ 558 w 2400"/>
                <a:gd name="T31" fmla="*/ 782 h 1609"/>
                <a:gd name="T32" fmla="*/ 528 w 2400"/>
                <a:gd name="T33" fmla="*/ 715 h 1609"/>
                <a:gd name="T34" fmla="*/ 635 w 2400"/>
                <a:gd name="T35" fmla="*/ 55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0" h="1609">
                  <a:moveTo>
                    <a:pt x="635" y="557"/>
                  </a:moveTo>
                  <a:cubicBezTo>
                    <a:pt x="1252" y="766"/>
                    <a:pt x="1252" y="766"/>
                    <a:pt x="1252" y="766"/>
                  </a:cubicBezTo>
                  <a:cubicBezTo>
                    <a:pt x="2400" y="389"/>
                    <a:pt x="2400" y="389"/>
                    <a:pt x="2400" y="389"/>
                  </a:cubicBezTo>
                  <a:cubicBezTo>
                    <a:pt x="1258" y="0"/>
                    <a:pt x="1258" y="0"/>
                    <a:pt x="1258" y="0"/>
                  </a:cubicBezTo>
                  <a:cubicBezTo>
                    <a:pt x="104" y="376"/>
                    <a:pt x="104" y="376"/>
                    <a:pt x="104" y="376"/>
                  </a:cubicBezTo>
                  <a:cubicBezTo>
                    <a:pt x="546" y="526"/>
                    <a:pt x="546" y="526"/>
                    <a:pt x="546" y="526"/>
                  </a:cubicBezTo>
                  <a:cubicBezTo>
                    <a:pt x="515" y="553"/>
                    <a:pt x="471" y="603"/>
                    <a:pt x="433" y="691"/>
                  </a:cubicBezTo>
                  <a:cubicBezTo>
                    <a:pt x="389" y="701"/>
                    <a:pt x="357" y="738"/>
                    <a:pt x="357" y="782"/>
                  </a:cubicBezTo>
                  <a:cubicBezTo>
                    <a:pt x="357" y="814"/>
                    <a:pt x="374" y="843"/>
                    <a:pt x="401" y="860"/>
                  </a:cubicBezTo>
                  <a:cubicBezTo>
                    <a:pt x="389" y="898"/>
                    <a:pt x="268" y="1259"/>
                    <a:pt x="78" y="1382"/>
                  </a:cubicBezTo>
                  <a:cubicBezTo>
                    <a:pt x="78" y="1382"/>
                    <a:pt x="0" y="1434"/>
                    <a:pt x="32" y="1460"/>
                  </a:cubicBezTo>
                  <a:cubicBezTo>
                    <a:pt x="65" y="1486"/>
                    <a:pt x="169" y="1564"/>
                    <a:pt x="169" y="1564"/>
                  </a:cubicBezTo>
                  <a:cubicBezTo>
                    <a:pt x="169" y="1564"/>
                    <a:pt x="298" y="1609"/>
                    <a:pt x="376" y="1525"/>
                  </a:cubicBezTo>
                  <a:cubicBezTo>
                    <a:pt x="454" y="1440"/>
                    <a:pt x="564" y="1168"/>
                    <a:pt x="493" y="876"/>
                  </a:cubicBezTo>
                  <a:cubicBezTo>
                    <a:pt x="493" y="876"/>
                    <a:pt x="493" y="874"/>
                    <a:pt x="493" y="870"/>
                  </a:cubicBezTo>
                  <a:cubicBezTo>
                    <a:pt x="531" y="856"/>
                    <a:pt x="558" y="822"/>
                    <a:pt x="558" y="782"/>
                  </a:cubicBezTo>
                  <a:cubicBezTo>
                    <a:pt x="558" y="756"/>
                    <a:pt x="546" y="732"/>
                    <a:pt x="528" y="715"/>
                  </a:cubicBezTo>
                  <a:cubicBezTo>
                    <a:pt x="549" y="658"/>
                    <a:pt x="582" y="598"/>
                    <a:pt x="635" y="55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48" name="Freeform 35"/>
            <p:cNvSpPr>
              <a:spLocks/>
            </p:cNvSpPr>
            <p:nvPr/>
          </p:nvSpPr>
          <p:spPr bwMode="auto">
            <a:xfrm>
              <a:off x="-4067175" y="4794250"/>
              <a:ext cx="1103313" cy="590550"/>
            </a:xfrm>
            <a:custGeom>
              <a:avLst/>
              <a:gdLst>
                <a:gd name="T0" fmla="*/ 1154 w 1226"/>
                <a:gd name="T1" fmla="*/ 0 h 655"/>
                <a:gd name="T2" fmla="*/ 603 w 1226"/>
                <a:gd name="T3" fmla="*/ 175 h 655"/>
                <a:gd name="T4" fmla="*/ 39 w 1226"/>
                <a:gd name="T5" fmla="*/ 0 h 655"/>
                <a:gd name="T6" fmla="*/ 3 w 1226"/>
                <a:gd name="T7" fmla="*/ 330 h 655"/>
                <a:gd name="T8" fmla="*/ 0 w 1226"/>
                <a:gd name="T9" fmla="*/ 360 h 655"/>
                <a:gd name="T10" fmla="*/ 613 w 1226"/>
                <a:gd name="T11" fmla="*/ 655 h 655"/>
                <a:gd name="T12" fmla="*/ 1226 w 1226"/>
                <a:gd name="T13" fmla="*/ 360 h 655"/>
                <a:gd name="T14" fmla="*/ 1215 w 1226"/>
                <a:gd name="T15" fmla="*/ 304 h 655"/>
                <a:gd name="T16" fmla="*/ 1154 w 1226"/>
                <a:gd name="T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655">
                  <a:moveTo>
                    <a:pt x="1154" y="0"/>
                  </a:moveTo>
                  <a:cubicBezTo>
                    <a:pt x="603" y="175"/>
                    <a:pt x="603" y="175"/>
                    <a:pt x="603" y="175"/>
                  </a:cubicBezTo>
                  <a:cubicBezTo>
                    <a:pt x="39" y="0"/>
                    <a:pt x="39" y="0"/>
                    <a:pt x="39" y="0"/>
                  </a:cubicBezTo>
                  <a:cubicBezTo>
                    <a:pt x="3" y="330"/>
                    <a:pt x="3" y="330"/>
                    <a:pt x="3" y="330"/>
                  </a:cubicBezTo>
                  <a:cubicBezTo>
                    <a:pt x="1" y="340"/>
                    <a:pt x="0" y="350"/>
                    <a:pt x="0" y="360"/>
                  </a:cubicBezTo>
                  <a:cubicBezTo>
                    <a:pt x="0" y="523"/>
                    <a:pt x="274" y="655"/>
                    <a:pt x="613" y="655"/>
                  </a:cubicBezTo>
                  <a:cubicBezTo>
                    <a:pt x="951" y="655"/>
                    <a:pt x="1226" y="523"/>
                    <a:pt x="1226" y="360"/>
                  </a:cubicBezTo>
                  <a:cubicBezTo>
                    <a:pt x="1226" y="341"/>
                    <a:pt x="1222" y="322"/>
                    <a:pt x="1215" y="304"/>
                  </a:cubicBezTo>
                  <a:lnTo>
                    <a:pt x="115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349" name="Group 348"/>
          <p:cNvGrpSpPr/>
          <p:nvPr/>
        </p:nvGrpSpPr>
        <p:grpSpPr>
          <a:xfrm>
            <a:off x="3370835" y="1154481"/>
            <a:ext cx="401818" cy="397468"/>
            <a:chOff x="478455" y="548600"/>
            <a:chExt cx="882650" cy="873095"/>
          </a:xfrm>
          <a:effectLst>
            <a:glow rad="63500">
              <a:srgbClr val="BBE0E3">
                <a:satMod val="175000"/>
                <a:alpha val="40000"/>
              </a:srgbClr>
            </a:glow>
          </a:effectLst>
        </p:grpSpPr>
        <p:grpSp>
          <p:nvGrpSpPr>
            <p:cNvPr id="350" name="Group 349"/>
            <p:cNvGrpSpPr/>
            <p:nvPr/>
          </p:nvGrpSpPr>
          <p:grpSpPr>
            <a:xfrm>
              <a:off x="478455" y="548600"/>
              <a:ext cx="882650" cy="862554"/>
              <a:chOff x="574675" y="5341938"/>
              <a:chExt cx="882650" cy="862554"/>
            </a:xfrm>
          </p:grpSpPr>
          <p:sp>
            <p:nvSpPr>
              <p:cNvPr id="352" name="Freeform 160"/>
              <p:cNvSpPr>
                <a:spLocks/>
              </p:cNvSpPr>
              <p:nvPr/>
            </p:nvSpPr>
            <p:spPr bwMode="auto">
              <a:xfrm>
                <a:off x="798513" y="5341938"/>
                <a:ext cx="433388" cy="568325"/>
              </a:xfrm>
              <a:custGeom>
                <a:avLst/>
                <a:gdLst>
                  <a:gd name="T0" fmla="*/ 3617 w 7078"/>
                  <a:gd name="T1" fmla="*/ 9258 h 9258"/>
                  <a:gd name="T2" fmla="*/ 3662 w 7078"/>
                  <a:gd name="T3" fmla="*/ 9256 h 9258"/>
                  <a:gd name="T4" fmla="*/ 5573 w 7078"/>
                  <a:gd name="T5" fmla="*/ 8249 h 9258"/>
                  <a:gd name="T6" fmla="*/ 6492 w 7078"/>
                  <a:gd name="T7" fmla="*/ 6723 h 9258"/>
                  <a:gd name="T8" fmla="*/ 7074 w 7078"/>
                  <a:gd name="T9" fmla="*/ 3769 h 9258"/>
                  <a:gd name="T10" fmla="*/ 3581 w 7078"/>
                  <a:gd name="T11" fmla="*/ 0 h 9258"/>
                  <a:gd name="T12" fmla="*/ 3542 w 7078"/>
                  <a:gd name="T13" fmla="*/ 1 h 9258"/>
                  <a:gd name="T14" fmla="*/ 3539 w 7078"/>
                  <a:gd name="T15" fmla="*/ 1 h 9258"/>
                  <a:gd name="T16" fmla="*/ 3537 w 7078"/>
                  <a:gd name="T17" fmla="*/ 1 h 9258"/>
                  <a:gd name="T18" fmla="*/ 3497 w 7078"/>
                  <a:gd name="T19" fmla="*/ 0 h 9258"/>
                  <a:gd name="T20" fmla="*/ 5 w 7078"/>
                  <a:gd name="T21" fmla="*/ 3769 h 9258"/>
                  <a:gd name="T22" fmla="*/ 587 w 7078"/>
                  <a:gd name="T23" fmla="*/ 6723 h 9258"/>
                  <a:gd name="T24" fmla="*/ 1506 w 7078"/>
                  <a:gd name="T25" fmla="*/ 8249 h 9258"/>
                  <a:gd name="T26" fmla="*/ 2282 w 7078"/>
                  <a:gd name="T27" fmla="*/ 8858 h 9258"/>
                  <a:gd name="T28" fmla="*/ 3557 w 7078"/>
                  <a:gd name="T29" fmla="*/ 9256 h 9258"/>
                  <a:gd name="T30" fmla="*/ 3602 w 7078"/>
                  <a:gd name="T31" fmla="*/ 9258 h 9258"/>
                  <a:gd name="T32" fmla="*/ 3605 w 7078"/>
                  <a:gd name="T33" fmla="*/ 9258 h 9258"/>
                  <a:gd name="T34" fmla="*/ 3609 w 7078"/>
                  <a:gd name="T35" fmla="*/ 9258 h 9258"/>
                  <a:gd name="T36" fmla="*/ 3614 w 7078"/>
                  <a:gd name="T37" fmla="*/ 9258 h 9258"/>
                  <a:gd name="T38" fmla="*/ 3617 w 7078"/>
                  <a:gd name="T39" fmla="*/ 9258 h 9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78" h="9258">
                    <a:moveTo>
                      <a:pt x="3617" y="9258"/>
                    </a:moveTo>
                    <a:cubicBezTo>
                      <a:pt x="3662" y="9256"/>
                      <a:pt x="3662" y="9256"/>
                      <a:pt x="3662" y="9256"/>
                    </a:cubicBezTo>
                    <a:cubicBezTo>
                      <a:pt x="4346" y="9222"/>
                      <a:pt x="4989" y="8884"/>
                      <a:pt x="5573" y="8249"/>
                    </a:cubicBezTo>
                    <a:cubicBezTo>
                      <a:pt x="5818" y="7982"/>
                      <a:pt x="6189" y="7441"/>
                      <a:pt x="6492" y="6723"/>
                    </a:cubicBezTo>
                    <a:cubicBezTo>
                      <a:pt x="6883" y="5796"/>
                      <a:pt x="7078" y="4802"/>
                      <a:pt x="7074" y="3769"/>
                    </a:cubicBezTo>
                    <a:cubicBezTo>
                      <a:pt x="7056" y="182"/>
                      <a:pt x="4161" y="0"/>
                      <a:pt x="3581" y="0"/>
                    </a:cubicBezTo>
                    <a:cubicBezTo>
                      <a:pt x="3568" y="0"/>
                      <a:pt x="3555" y="1"/>
                      <a:pt x="3542" y="1"/>
                    </a:cubicBezTo>
                    <a:cubicBezTo>
                      <a:pt x="3539" y="1"/>
                      <a:pt x="3539" y="1"/>
                      <a:pt x="3539" y="1"/>
                    </a:cubicBezTo>
                    <a:cubicBezTo>
                      <a:pt x="3537" y="1"/>
                      <a:pt x="3537" y="1"/>
                      <a:pt x="3537" y="1"/>
                    </a:cubicBezTo>
                    <a:cubicBezTo>
                      <a:pt x="3524" y="1"/>
                      <a:pt x="3511" y="0"/>
                      <a:pt x="3497" y="0"/>
                    </a:cubicBezTo>
                    <a:cubicBezTo>
                      <a:pt x="2917" y="0"/>
                      <a:pt x="22" y="182"/>
                      <a:pt x="5" y="3769"/>
                    </a:cubicBezTo>
                    <a:cubicBezTo>
                      <a:pt x="0" y="4802"/>
                      <a:pt x="196" y="5796"/>
                      <a:pt x="587" y="6723"/>
                    </a:cubicBezTo>
                    <a:cubicBezTo>
                      <a:pt x="890" y="7441"/>
                      <a:pt x="1260" y="7982"/>
                      <a:pt x="1506" y="8249"/>
                    </a:cubicBezTo>
                    <a:cubicBezTo>
                      <a:pt x="1579" y="8329"/>
                      <a:pt x="1852" y="8609"/>
                      <a:pt x="2282" y="8858"/>
                    </a:cubicBezTo>
                    <a:cubicBezTo>
                      <a:pt x="2704" y="9101"/>
                      <a:pt x="3133" y="9235"/>
                      <a:pt x="3557" y="9256"/>
                    </a:cubicBezTo>
                    <a:cubicBezTo>
                      <a:pt x="3602" y="9258"/>
                      <a:pt x="3602" y="9258"/>
                      <a:pt x="3602" y="9258"/>
                    </a:cubicBezTo>
                    <a:cubicBezTo>
                      <a:pt x="3603" y="9258"/>
                      <a:pt x="3604" y="9258"/>
                      <a:pt x="3605" y="9258"/>
                    </a:cubicBezTo>
                    <a:cubicBezTo>
                      <a:pt x="3609" y="9258"/>
                      <a:pt x="3609" y="9258"/>
                      <a:pt x="3609" y="9258"/>
                    </a:cubicBezTo>
                    <a:cubicBezTo>
                      <a:pt x="3614" y="9258"/>
                      <a:pt x="3614" y="9258"/>
                      <a:pt x="3614" y="9258"/>
                    </a:cubicBezTo>
                    <a:cubicBezTo>
                      <a:pt x="3615" y="9258"/>
                      <a:pt x="3616" y="9258"/>
                      <a:pt x="3617" y="9258"/>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53" name="Freeform 161"/>
              <p:cNvSpPr>
                <a:spLocks/>
              </p:cNvSpPr>
              <p:nvPr/>
            </p:nvSpPr>
            <p:spPr bwMode="auto">
              <a:xfrm>
                <a:off x="574675" y="5883817"/>
                <a:ext cx="882650" cy="320675"/>
              </a:xfrm>
              <a:custGeom>
                <a:avLst/>
                <a:gdLst>
                  <a:gd name="T0" fmla="*/ 7256 w 14388"/>
                  <a:gd name="T1" fmla="*/ 1199 h 5238"/>
                  <a:gd name="T2" fmla="*/ 7196 w 14388"/>
                  <a:gd name="T3" fmla="*/ 1200 h 5238"/>
                  <a:gd name="T4" fmla="*/ 7030 w 14388"/>
                  <a:gd name="T5" fmla="*/ 1200 h 5238"/>
                  <a:gd name="T6" fmla="*/ 7029 w 14388"/>
                  <a:gd name="T7" fmla="*/ 1185 h 5238"/>
                  <a:gd name="T8" fmla="*/ 6347 w 14388"/>
                  <a:gd name="T9" fmla="*/ 1026 h 5238"/>
                  <a:gd name="T10" fmla="*/ 5656 w 14388"/>
                  <a:gd name="T11" fmla="*/ 691 h 5238"/>
                  <a:gd name="T12" fmla="*/ 5165 w 14388"/>
                  <a:gd name="T13" fmla="*/ 331 h 5238"/>
                  <a:gd name="T14" fmla="*/ 4906 w 14388"/>
                  <a:gd name="T15" fmla="*/ 82 h 5238"/>
                  <a:gd name="T16" fmla="*/ 4833 w 14388"/>
                  <a:gd name="T17" fmla="*/ 0 h 5238"/>
                  <a:gd name="T18" fmla="*/ 1930 w 14388"/>
                  <a:gd name="T19" fmla="*/ 1442 h 5238"/>
                  <a:gd name="T20" fmla="*/ 353 w 14388"/>
                  <a:gd name="T21" fmla="*/ 3302 h 5238"/>
                  <a:gd name="T22" fmla="*/ 36 w 14388"/>
                  <a:gd name="T23" fmla="*/ 4696 h 5238"/>
                  <a:gd name="T24" fmla="*/ 0 w 14388"/>
                  <a:gd name="T25" fmla="*/ 5238 h 5238"/>
                  <a:gd name="T26" fmla="*/ 14388 w 14388"/>
                  <a:gd name="T27" fmla="*/ 5238 h 5238"/>
                  <a:gd name="T28" fmla="*/ 14352 w 14388"/>
                  <a:gd name="T29" fmla="*/ 4696 h 5238"/>
                  <a:gd name="T30" fmla="*/ 14034 w 14388"/>
                  <a:gd name="T31" fmla="*/ 3302 h 5238"/>
                  <a:gd name="T32" fmla="*/ 12458 w 14388"/>
                  <a:gd name="T33" fmla="*/ 1442 h 5238"/>
                  <a:gd name="T34" fmla="*/ 9528 w 14388"/>
                  <a:gd name="T35" fmla="*/ 14 h 5238"/>
                  <a:gd name="T36" fmla="*/ 9467 w 14388"/>
                  <a:gd name="T37" fmla="*/ 82 h 5238"/>
                  <a:gd name="T38" fmla="*/ 9404 w 14388"/>
                  <a:gd name="T39" fmla="*/ 150 h 5238"/>
                  <a:gd name="T40" fmla="*/ 9067 w 14388"/>
                  <a:gd name="T41" fmla="*/ 468 h 5238"/>
                  <a:gd name="T42" fmla="*/ 8337 w 14388"/>
                  <a:gd name="T43" fmla="*/ 941 h 5238"/>
                  <a:gd name="T44" fmla="*/ 7486 w 14388"/>
                  <a:gd name="T45" fmla="*/ 1184 h 5238"/>
                  <a:gd name="T46" fmla="*/ 7486 w 14388"/>
                  <a:gd name="T47" fmla="*/ 1200 h 5238"/>
                  <a:gd name="T48" fmla="*/ 7317 w 14388"/>
                  <a:gd name="T49" fmla="*/ 1200 h 5238"/>
                  <a:gd name="T50" fmla="*/ 7256 w 14388"/>
                  <a:gd name="T51" fmla="*/ 1199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88" h="5238">
                    <a:moveTo>
                      <a:pt x="7256" y="1199"/>
                    </a:moveTo>
                    <a:cubicBezTo>
                      <a:pt x="7234" y="1200"/>
                      <a:pt x="7215" y="1200"/>
                      <a:pt x="7196" y="1200"/>
                    </a:cubicBezTo>
                    <a:cubicBezTo>
                      <a:pt x="7030" y="1200"/>
                      <a:pt x="7030" y="1200"/>
                      <a:pt x="7030" y="1200"/>
                    </a:cubicBezTo>
                    <a:cubicBezTo>
                      <a:pt x="7029" y="1185"/>
                      <a:pt x="7029" y="1185"/>
                      <a:pt x="7029" y="1185"/>
                    </a:cubicBezTo>
                    <a:cubicBezTo>
                      <a:pt x="6803" y="1160"/>
                      <a:pt x="6574" y="1107"/>
                      <a:pt x="6347" y="1026"/>
                    </a:cubicBezTo>
                    <a:cubicBezTo>
                      <a:pt x="6113" y="943"/>
                      <a:pt x="5880" y="830"/>
                      <a:pt x="5656" y="691"/>
                    </a:cubicBezTo>
                    <a:cubicBezTo>
                      <a:pt x="5469" y="591"/>
                      <a:pt x="5304" y="471"/>
                      <a:pt x="5165" y="331"/>
                    </a:cubicBezTo>
                    <a:cubicBezTo>
                      <a:pt x="5069" y="248"/>
                      <a:pt x="4979" y="162"/>
                      <a:pt x="4906" y="82"/>
                    </a:cubicBezTo>
                    <a:cubicBezTo>
                      <a:pt x="4882" y="57"/>
                      <a:pt x="4858" y="29"/>
                      <a:pt x="4833" y="0"/>
                    </a:cubicBezTo>
                    <a:cubicBezTo>
                      <a:pt x="4305" y="257"/>
                      <a:pt x="2739" y="1020"/>
                      <a:pt x="1930" y="1442"/>
                    </a:cubicBezTo>
                    <a:cubicBezTo>
                      <a:pt x="978" y="1938"/>
                      <a:pt x="730" y="2368"/>
                      <a:pt x="353" y="3302"/>
                    </a:cubicBezTo>
                    <a:cubicBezTo>
                      <a:pt x="161" y="3780"/>
                      <a:pt x="74" y="4324"/>
                      <a:pt x="36" y="4696"/>
                    </a:cubicBezTo>
                    <a:cubicBezTo>
                      <a:pt x="13" y="4921"/>
                      <a:pt x="3" y="5112"/>
                      <a:pt x="0" y="5238"/>
                    </a:cubicBezTo>
                    <a:cubicBezTo>
                      <a:pt x="14388" y="5238"/>
                      <a:pt x="14388" y="5238"/>
                      <a:pt x="14388" y="5238"/>
                    </a:cubicBezTo>
                    <a:cubicBezTo>
                      <a:pt x="14384" y="5112"/>
                      <a:pt x="14375" y="4921"/>
                      <a:pt x="14352" y="4696"/>
                    </a:cubicBezTo>
                    <a:cubicBezTo>
                      <a:pt x="14313" y="4324"/>
                      <a:pt x="14227" y="3780"/>
                      <a:pt x="14034" y="3302"/>
                    </a:cubicBezTo>
                    <a:cubicBezTo>
                      <a:pt x="13658" y="2368"/>
                      <a:pt x="13410" y="1938"/>
                      <a:pt x="12458" y="1442"/>
                    </a:cubicBezTo>
                    <a:cubicBezTo>
                      <a:pt x="11625" y="1008"/>
                      <a:pt x="10056" y="263"/>
                      <a:pt x="9528" y="14"/>
                    </a:cubicBezTo>
                    <a:cubicBezTo>
                      <a:pt x="9507" y="38"/>
                      <a:pt x="9487" y="61"/>
                      <a:pt x="9467" y="82"/>
                    </a:cubicBezTo>
                    <a:cubicBezTo>
                      <a:pt x="9446" y="105"/>
                      <a:pt x="9425" y="128"/>
                      <a:pt x="9404" y="150"/>
                    </a:cubicBezTo>
                    <a:cubicBezTo>
                      <a:pt x="9308" y="265"/>
                      <a:pt x="9194" y="372"/>
                      <a:pt x="9067" y="468"/>
                    </a:cubicBezTo>
                    <a:cubicBezTo>
                      <a:pt x="8834" y="664"/>
                      <a:pt x="8589" y="823"/>
                      <a:pt x="8337" y="941"/>
                    </a:cubicBezTo>
                    <a:cubicBezTo>
                      <a:pt x="8062" y="1070"/>
                      <a:pt x="7776" y="1152"/>
                      <a:pt x="7486" y="1184"/>
                    </a:cubicBezTo>
                    <a:cubicBezTo>
                      <a:pt x="7486" y="1200"/>
                      <a:pt x="7486" y="1200"/>
                      <a:pt x="7486" y="1200"/>
                    </a:cubicBezTo>
                    <a:cubicBezTo>
                      <a:pt x="7317" y="1200"/>
                      <a:pt x="7317" y="1200"/>
                      <a:pt x="7317" y="1200"/>
                    </a:cubicBezTo>
                    <a:cubicBezTo>
                      <a:pt x="7298" y="1200"/>
                      <a:pt x="7279" y="1200"/>
                      <a:pt x="7256" y="119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351" name="Freeform 168"/>
            <p:cNvSpPr>
              <a:spLocks/>
            </p:cNvSpPr>
            <p:nvPr/>
          </p:nvSpPr>
          <p:spPr bwMode="auto">
            <a:xfrm>
              <a:off x="837846" y="1155594"/>
              <a:ext cx="144367" cy="266101"/>
            </a:xfrm>
            <a:custGeom>
              <a:avLst/>
              <a:gdLst>
                <a:gd name="T0" fmla="*/ 6 w 43"/>
                <a:gd name="T1" fmla="*/ 64 h 64"/>
                <a:gd name="T2" fmla="*/ 37 w 43"/>
                <a:gd name="T3" fmla="*/ 64 h 64"/>
                <a:gd name="T4" fmla="*/ 30 w 43"/>
                <a:gd name="T5" fmla="*/ 32 h 64"/>
                <a:gd name="T6" fmla="*/ 43 w 43"/>
                <a:gd name="T7" fmla="*/ 15 h 64"/>
                <a:gd name="T8" fmla="*/ 21 w 43"/>
                <a:gd name="T9" fmla="*/ 0 h 64"/>
                <a:gd name="T10" fmla="*/ 0 w 43"/>
                <a:gd name="T11" fmla="*/ 15 h 64"/>
                <a:gd name="T12" fmla="*/ 13 w 43"/>
                <a:gd name="T13" fmla="*/ 32 h 64"/>
                <a:gd name="T14" fmla="*/ 6 w 43"/>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6" y="64"/>
                  </a:moveTo>
                  <a:cubicBezTo>
                    <a:pt x="37" y="64"/>
                    <a:pt x="37" y="64"/>
                    <a:pt x="37" y="64"/>
                  </a:cubicBezTo>
                  <a:cubicBezTo>
                    <a:pt x="30" y="32"/>
                    <a:pt x="30" y="32"/>
                    <a:pt x="30" y="32"/>
                  </a:cubicBezTo>
                  <a:cubicBezTo>
                    <a:pt x="43" y="15"/>
                    <a:pt x="43" y="15"/>
                    <a:pt x="43" y="15"/>
                  </a:cubicBezTo>
                  <a:cubicBezTo>
                    <a:pt x="43" y="15"/>
                    <a:pt x="30" y="0"/>
                    <a:pt x="21" y="0"/>
                  </a:cubicBezTo>
                  <a:cubicBezTo>
                    <a:pt x="13" y="0"/>
                    <a:pt x="0" y="15"/>
                    <a:pt x="0" y="15"/>
                  </a:cubicBezTo>
                  <a:cubicBezTo>
                    <a:pt x="13" y="32"/>
                    <a:pt x="13" y="32"/>
                    <a:pt x="13" y="32"/>
                  </a:cubicBezTo>
                  <a:lnTo>
                    <a:pt x="6" y="6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354" name="TextBox 353"/>
          <p:cNvSpPr txBox="1"/>
          <p:nvPr/>
        </p:nvSpPr>
        <p:spPr>
          <a:xfrm>
            <a:off x="4170271" y="1710914"/>
            <a:ext cx="1037437" cy="276999"/>
          </a:xfrm>
          <a:prstGeom prst="rect">
            <a:avLst/>
          </a:prstGeom>
          <a:noFill/>
        </p:spPr>
        <p:txBody>
          <a:bodyPr wrap="square" rtlCol="0">
            <a:spAutoFit/>
          </a:bodyPr>
          <a:lstStyle/>
          <a:p>
            <a:pPr algn="ctr" defTabSz="914400" fontAlgn="base">
              <a:spcBef>
                <a:spcPct val="0"/>
              </a:spcBef>
              <a:spcAft>
                <a:spcPct val="0"/>
              </a:spcAft>
            </a:pPr>
            <a:r>
              <a:rPr lang="en-US" sz="1200" dirty="0" smtClean="0">
                <a:solidFill>
                  <a:srgbClr val="000000"/>
                </a:solidFill>
                <a:latin typeface="Calibri" pitchFamily="34" charset="0"/>
                <a:cs typeface="Calibri" pitchFamily="34" charset="0"/>
              </a:rPr>
              <a:t>Custom Apps</a:t>
            </a:r>
            <a:endParaRPr lang="en-US" sz="1200" dirty="0">
              <a:solidFill>
                <a:srgbClr val="000000"/>
              </a:solidFill>
              <a:latin typeface="Calibri" pitchFamily="34" charset="0"/>
              <a:cs typeface="Calibri" pitchFamily="34" charset="0"/>
            </a:endParaRPr>
          </a:p>
        </p:txBody>
      </p:sp>
      <p:cxnSp>
        <p:nvCxnSpPr>
          <p:cNvPr id="355" name="Straight Arrow Connector 354"/>
          <p:cNvCxnSpPr/>
          <p:nvPr/>
        </p:nvCxnSpPr>
        <p:spPr bwMode="auto">
          <a:xfrm>
            <a:off x="2041450" y="2444116"/>
            <a:ext cx="585734" cy="237972"/>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cxnSp>
        <p:nvCxnSpPr>
          <p:cNvPr id="356" name="Straight Arrow Connector 355"/>
          <p:cNvCxnSpPr/>
          <p:nvPr/>
        </p:nvCxnSpPr>
        <p:spPr bwMode="auto">
          <a:xfrm flipV="1">
            <a:off x="6712437" y="2448256"/>
            <a:ext cx="585734" cy="237972"/>
          </a:xfrm>
          <a:prstGeom prst="straightConnector1">
            <a:avLst/>
          </a:prstGeom>
          <a:solidFill>
            <a:srgbClr val="BBE0E3"/>
          </a:solidFill>
          <a:ln w="38100" cap="flat" cmpd="sng" algn="ctr">
            <a:solidFill>
              <a:srgbClr val="000000">
                <a:lumMod val="65000"/>
                <a:lumOff val="35000"/>
              </a:srgbClr>
            </a:solidFill>
            <a:prstDash val="solid"/>
            <a:round/>
            <a:headEnd type="none" w="med" len="med"/>
            <a:tailEnd type="triangle" w="med" len="med"/>
          </a:ln>
          <a:effectLst>
            <a:outerShdw blurRad="63500" sx="102000" sy="102000" algn="ctr" rotWithShape="0">
              <a:prstClr val="black">
                <a:alpha val="40000"/>
              </a:prstClr>
            </a:outerShdw>
          </a:effectLst>
        </p:spPr>
      </p:cxnSp>
      <p:sp>
        <p:nvSpPr>
          <p:cNvPr id="357" name="Freeform 356"/>
          <p:cNvSpPr>
            <a:spLocks noChangeArrowheads="1"/>
          </p:cNvSpPr>
          <p:nvPr/>
        </p:nvSpPr>
        <p:spPr bwMode="auto">
          <a:xfrm>
            <a:off x="1946134" y="2173286"/>
            <a:ext cx="3524902" cy="2053663"/>
          </a:xfrm>
          <a:custGeom>
            <a:avLst/>
            <a:gdLst>
              <a:gd name="T0" fmla="*/ 605367 w 3313642"/>
              <a:gd name="T1" fmla="*/ 820208 h 1931458"/>
              <a:gd name="T2" fmla="*/ 599017 w 3313642"/>
              <a:gd name="T3" fmla="*/ 724958 h 1931458"/>
              <a:gd name="T4" fmla="*/ 618067 w 3313642"/>
              <a:gd name="T5" fmla="*/ 610658 h 1931458"/>
              <a:gd name="T6" fmla="*/ 675217 w 3313642"/>
              <a:gd name="T7" fmla="*/ 502708 h 1931458"/>
              <a:gd name="T8" fmla="*/ 764117 w 3313642"/>
              <a:gd name="T9" fmla="*/ 407458 h 1931458"/>
              <a:gd name="T10" fmla="*/ 859367 w 3313642"/>
              <a:gd name="T11" fmla="*/ 343958 h 1931458"/>
              <a:gd name="T12" fmla="*/ 980017 w 3313642"/>
              <a:gd name="T13" fmla="*/ 305858 h 1931458"/>
              <a:gd name="T14" fmla="*/ 1126067 w 3313642"/>
              <a:gd name="T15" fmla="*/ 305858 h 1931458"/>
              <a:gd name="T16" fmla="*/ 1202267 w 3313642"/>
              <a:gd name="T17" fmla="*/ 324908 h 1931458"/>
              <a:gd name="T18" fmla="*/ 1234017 w 3313642"/>
              <a:gd name="T19" fmla="*/ 267758 h 1931458"/>
              <a:gd name="T20" fmla="*/ 1316567 w 3313642"/>
              <a:gd name="T21" fmla="*/ 166158 h 1931458"/>
              <a:gd name="T22" fmla="*/ 1411817 w 3313642"/>
              <a:gd name="T23" fmla="*/ 83608 h 1931458"/>
              <a:gd name="T24" fmla="*/ 1551517 w 3313642"/>
              <a:gd name="T25" fmla="*/ 26458 h 1931458"/>
              <a:gd name="T26" fmla="*/ 1716617 w 3313642"/>
              <a:gd name="T27" fmla="*/ 1058 h 1931458"/>
              <a:gd name="T28" fmla="*/ 1913467 w 3313642"/>
              <a:gd name="T29" fmla="*/ 32808 h 1931458"/>
              <a:gd name="T30" fmla="*/ 2097617 w 3313642"/>
              <a:gd name="T31" fmla="*/ 147108 h 1931458"/>
              <a:gd name="T32" fmla="*/ 2224617 w 3313642"/>
              <a:gd name="T33" fmla="*/ 318558 h 1931458"/>
              <a:gd name="T34" fmla="*/ 2256367 w 3313642"/>
              <a:gd name="T35" fmla="*/ 451908 h 1931458"/>
              <a:gd name="T36" fmla="*/ 2313517 w 3313642"/>
              <a:gd name="T37" fmla="*/ 426508 h 1931458"/>
              <a:gd name="T38" fmla="*/ 2465917 w 3313642"/>
              <a:gd name="T39" fmla="*/ 394758 h 1931458"/>
              <a:gd name="T40" fmla="*/ 2650067 w 3313642"/>
              <a:gd name="T41" fmla="*/ 432858 h 1931458"/>
              <a:gd name="T42" fmla="*/ 2815167 w 3313642"/>
              <a:gd name="T43" fmla="*/ 540808 h 1931458"/>
              <a:gd name="T44" fmla="*/ 2923117 w 3313642"/>
              <a:gd name="T45" fmla="*/ 705908 h 1931458"/>
              <a:gd name="T46" fmla="*/ 2948517 w 3313642"/>
              <a:gd name="T47" fmla="*/ 864658 h 1931458"/>
              <a:gd name="T48" fmla="*/ 3018367 w 3313642"/>
              <a:gd name="T49" fmla="*/ 896408 h 1931458"/>
              <a:gd name="T50" fmla="*/ 3177117 w 3313642"/>
              <a:gd name="T51" fmla="*/ 1023408 h 1931458"/>
              <a:gd name="T52" fmla="*/ 3291417 w 3313642"/>
              <a:gd name="T53" fmla="*/ 1220258 h 1931458"/>
              <a:gd name="T54" fmla="*/ 3304117 w 3313642"/>
              <a:gd name="T55" fmla="*/ 1442508 h 1931458"/>
              <a:gd name="T56" fmla="*/ 3234267 w 3313642"/>
              <a:gd name="T57" fmla="*/ 1639358 h 1931458"/>
              <a:gd name="T58" fmla="*/ 3100917 w 3313642"/>
              <a:gd name="T59" fmla="*/ 1791758 h 1931458"/>
              <a:gd name="T60" fmla="*/ 2935817 w 3313642"/>
              <a:gd name="T61" fmla="*/ 1887008 h 1931458"/>
              <a:gd name="T62" fmla="*/ 2650067 w 3313642"/>
              <a:gd name="T63" fmla="*/ 1899708 h 1931458"/>
              <a:gd name="T64" fmla="*/ 491067 w 3313642"/>
              <a:gd name="T65" fmla="*/ 1906058 h 1931458"/>
              <a:gd name="T66" fmla="*/ 2117 w 3313642"/>
              <a:gd name="T67" fmla="*/ 1340908 h 1931458"/>
              <a:gd name="T68" fmla="*/ 84667 w 3313642"/>
              <a:gd name="T69" fmla="*/ 1099608 h 1931458"/>
              <a:gd name="T70" fmla="*/ 211667 w 3313642"/>
              <a:gd name="T71" fmla="*/ 940858 h 1931458"/>
              <a:gd name="T72" fmla="*/ 395817 w 3313642"/>
              <a:gd name="T73" fmla="*/ 839258 h 1931458"/>
              <a:gd name="T74" fmla="*/ 605367 w 3313642"/>
              <a:gd name="T75" fmla="*/ 82020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0">
                <a:srgbClr val="BBE0E3"/>
              </a:gs>
              <a:gs pos="23000">
                <a:srgbClr val="DAEDEF"/>
              </a:gs>
              <a:gs pos="100000">
                <a:srgbClr val="D9D9D9">
                  <a:alpha val="0"/>
                </a:srgbClr>
              </a:gs>
            </a:gsLst>
            <a:lin ang="5400000"/>
          </a:gradFill>
          <a:ln>
            <a:noFill/>
          </a:ln>
          <a:effectLst>
            <a:outerShdw blurRad="40000" dist="23000" dir="5400000" rotWithShape="0">
              <a:srgbClr val="808080">
                <a:alpha val="34999"/>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itchFamily="-105" charset="0"/>
            </a:endParaRPr>
          </a:p>
        </p:txBody>
      </p:sp>
      <p:sp>
        <p:nvSpPr>
          <p:cNvPr id="358" name="Rektangel med afrundet, diagonalt hjørne 23"/>
          <p:cNvSpPr/>
          <p:nvPr/>
        </p:nvSpPr>
        <p:spPr>
          <a:xfrm>
            <a:off x="521398" y="5309878"/>
            <a:ext cx="8041130" cy="733113"/>
          </a:xfrm>
          <a:prstGeom prst="roundRect">
            <a:avLst/>
          </a:prstGeom>
          <a:gradFill flip="none" rotWithShape="1">
            <a:gsLst>
              <a:gs pos="0">
                <a:srgbClr val="2D2D8A">
                  <a:lumMod val="60000"/>
                  <a:lumOff val="40000"/>
                  <a:shade val="30000"/>
                  <a:satMod val="115000"/>
                </a:srgbClr>
              </a:gs>
              <a:gs pos="62653">
                <a:srgbClr val="8989D3"/>
              </a:gs>
              <a:gs pos="32000">
                <a:srgbClr val="7C7CC6"/>
              </a:gs>
              <a:gs pos="100000">
                <a:srgbClr val="2D2D8A">
                  <a:lumMod val="60000"/>
                  <a:lumOff val="40000"/>
                  <a:shade val="100000"/>
                  <a:satMod val="115000"/>
                </a:srgbClr>
              </a:gs>
            </a:gsLst>
            <a:lin ang="16200000" scaled="1"/>
            <a:tileRect/>
          </a:gradFill>
          <a:ln w="19050" cap="flat" cmpd="sng" algn="ctr">
            <a:noFill/>
            <a:prstDash val="solid"/>
          </a:ln>
          <a:effectLst>
            <a:outerShdw blurRad="44450" dist="27940" dir="5400000" algn="ctr">
              <a:srgbClr val="000000">
                <a:alpha val="32000"/>
              </a:srgbClr>
            </a:outerShdw>
            <a:reflection blurRad="6350" stA="52000" endA="300" endPos="21000" dir="5400000" sy="-100000" algn="bl" rotWithShape="0"/>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2D2D8A">
                    <a:lumMod val="75000"/>
                  </a:srgbClr>
                </a:solidFill>
                <a:effectLst/>
                <a:uLnTx/>
                <a:uFillTx/>
                <a:latin typeface="Calibri" pitchFamily="34" charset="0"/>
                <a:ea typeface="+mn-ea"/>
                <a:cs typeface="Calibri" pitchFamily="34" charset="0"/>
              </a:rPr>
              <a:t>Alma Extensible Architecture</a:t>
            </a: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cxnSp>
        <p:nvCxnSpPr>
          <p:cNvPr id="359" name="Straight Arrow Connector 358"/>
          <p:cNvCxnSpPr/>
          <p:nvPr/>
        </p:nvCxnSpPr>
        <p:spPr bwMode="auto">
          <a:xfrm flipH="1">
            <a:off x="4589746" y="2035557"/>
            <a:ext cx="1" cy="626621"/>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sp>
        <p:nvSpPr>
          <p:cNvPr id="360" name="Freeform 359"/>
          <p:cNvSpPr>
            <a:spLocks noChangeArrowheads="1"/>
          </p:cNvSpPr>
          <p:nvPr/>
        </p:nvSpPr>
        <p:spPr bwMode="auto">
          <a:xfrm>
            <a:off x="3498113" y="2217561"/>
            <a:ext cx="3317552" cy="2053663"/>
          </a:xfrm>
          <a:custGeom>
            <a:avLst/>
            <a:gdLst>
              <a:gd name="T0" fmla="*/ 605367 w 3313642"/>
              <a:gd name="T1" fmla="*/ 820208 h 1931458"/>
              <a:gd name="T2" fmla="*/ 599017 w 3313642"/>
              <a:gd name="T3" fmla="*/ 724958 h 1931458"/>
              <a:gd name="T4" fmla="*/ 618067 w 3313642"/>
              <a:gd name="T5" fmla="*/ 610658 h 1931458"/>
              <a:gd name="T6" fmla="*/ 675217 w 3313642"/>
              <a:gd name="T7" fmla="*/ 502708 h 1931458"/>
              <a:gd name="T8" fmla="*/ 764117 w 3313642"/>
              <a:gd name="T9" fmla="*/ 407458 h 1931458"/>
              <a:gd name="T10" fmla="*/ 859367 w 3313642"/>
              <a:gd name="T11" fmla="*/ 343958 h 1931458"/>
              <a:gd name="T12" fmla="*/ 980017 w 3313642"/>
              <a:gd name="T13" fmla="*/ 305858 h 1931458"/>
              <a:gd name="T14" fmla="*/ 1126067 w 3313642"/>
              <a:gd name="T15" fmla="*/ 305858 h 1931458"/>
              <a:gd name="T16" fmla="*/ 1202267 w 3313642"/>
              <a:gd name="T17" fmla="*/ 324908 h 1931458"/>
              <a:gd name="T18" fmla="*/ 1234017 w 3313642"/>
              <a:gd name="T19" fmla="*/ 267758 h 1931458"/>
              <a:gd name="T20" fmla="*/ 1316567 w 3313642"/>
              <a:gd name="T21" fmla="*/ 166158 h 1931458"/>
              <a:gd name="T22" fmla="*/ 1411817 w 3313642"/>
              <a:gd name="T23" fmla="*/ 83608 h 1931458"/>
              <a:gd name="T24" fmla="*/ 1551517 w 3313642"/>
              <a:gd name="T25" fmla="*/ 26458 h 1931458"/>
              <a:gd name="T26" fmla="*/ 1716617 w 3313642"/>
              <a:gd name="T27" fmla="*/ 1058 h 1931458"/>
              <a:gd name="T28" fmla="*/ 1913467 w 3313642"/>
              <a:gd name="T29" fmla="*/ 32808 h 1931458"/>
              <a:gd name="T30" fmla="*/ 2097617 w 3313642"/>
              <a:gd name="T31" fmla="*/ 147108 h 1931458"/>
              <a:gd name="T32" fmla="*/ 2224617 w 3313642"/>
              <a:gd name="T33" fmla="*/ 318558 h 1931458"/>
              <a:gd name="T34" fmla="*/ 2256367 w 3313642"/>
              <a:gd name="T35" fmla="*/ 451908 h 1931458"/>
              <a:gd name="T36" fmla="*/ 2313517 w 3313642"/>
              <a:gd name="T37" fmla="*/ 426508 h 1931458"/>
              <a:gd name="T38" fmla="*/ 2465917 w 3313642"/>
              <a:gd name="T39" fmla="*/ 394758 h 1931458"/>
              <a:gd name="T40" fmla="*/ 2650067 w 3313642"/>
              <a:gd name="T41" fmla="*/ 432858 h 1931458"/>
              <a:gd name="T42" fmla="*/ 2815167 w 3313642"/>
              <a:gd name="T43" fmla="*/ 540808 h 1931458"/>
              <a:gd name="T44" fmla="*/ 2923117 w 3313642"/>
              <a:gd name="T45" fmla="*/ 705908 h 1931458"/>
              <a:gd name="T46" fmla="*/ 2948517 w 3313642"/>
              <a:gd name="T47" fmla="*/ 864658 h 1931458"/>
              <a:gd name="T48" fmla="*/ 3018367 w 3313642"/>
              <a:gd name="T49" fmla="*/ 896408 h 1931458"/>
              <a:gd name="T50" fmla="*/ 3177117 w 3313642"/>
              <a:gd name="T51" fmla="*/ 1023408 h 1931458"/>
              <a:gd name="T52" fmla="*/ 3291417 w 3313642"/>
              <a:gd name="T53" fmla="*/ 1220258 h 1931458"/>
              <a:gd name="T54" fmla="*/ 3304117 w 3313642"/>
              <a:gd name="T55" fmla="*/ 1442508 h 1931458"/>
              <a:gd name="T56" fmla="*/ 3234267 w 3313642"/>
              <a:gd name="T57" fmla="*/ 1639358 h 1931458"/>
              <a:gd name="T58" fmla="*/ 3100917 w 3313642"/>
              <a:gd name="T59" fmla="*/ 1791758 h 1931458"/>
              <a:gd name="T60" fmla="*/ 2935817 w 3313642"/>
              <a:gd name="T61" fmla="*/ 1887008 h 1931458"/>
              <a:gd name="T62" fmla="*/ 2650067 w 3313642"/>
              <a:gd name="T63" fmla="*/ 1899708 h 1931458"/>
              <a:gd name="T64" fmla="*/ 491067 w 3313642"/>
              <a:gd name="T65" fmla="*/ 1906058 h 1931458"/>
              <a:gd name="T66" fmla="*/ 2117 w 3313642"/>
              <a:gd name="T67" fmla="*/ 1340908 h 1931458"/>
              <a:gd name="T68" fmla="*/ 84667 w 3313642"/>
              <a:gd name="T69" fmla="*/ 1099608 h 1931458"/>
              <a:gd name="T70" fmla="*/ 211667 w 3313642"/>
              <a:gd name="T71" fmla="*/ 940858 h 1931458"/>
              <a:gd name="T72" fmla="*/ 395817 w 3313642"/>
              <a:gd name="T73" fmla="*/ 839258 h 1931458"/>
              <a:gd name="T74" fmla="*/ 605367 w 3313642"/>
              <a:gd name="T75" fmla="*/ 820208 h 19314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13642"/>
              <a:gd name="T115" fmla="*/ 0 h 1931458"/>
              <a:gd name="T116" fmla="*/ 3313642 w 3313642"/>
              <a:gd name="T117" fmla="*/ 1931458 h 19314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13642" h="1931458">
                <a:moveTo>
                  <a:pt x="605367" y="820208"/>
                </a:moveTo>
                <a:cubicBezTo>
                  <a:pt x="594784" y="763058"/>
                  <a:pt x="596900" y="759883"/>
                  <a:pt x="599017" y="724958"/>
                </a:cubicBezTo>
                <a:cubicBezTo>
                  <a:pt x="601134" y="690033"/>
                  <a:pt x="605367" y="647700"/>
                  <a:pt x="618067" y="610658"/>
                </a:cubicBezTo>
                <a:cubicBezTo>
                  <a:pt x="630767" y="573616"/>
                  <a:pt x="650875" y="536575"/>
                  <a:pt x="675217" y="502708"/>
                </a:cubicBezTo>
                <a:cubicBezTo>
                  <a:pt x="699559" y="468841"/>
                  <a:pt x="733425" y="433916"/>
                  <a:pt x="764117" y="407458"/>
                </a:cubicBezTo>
                <a:cubicBezTo>
                  <a:pt x="794809" y="381000"/>
                  <a:pt x="823384" y="360891"/>
                  <a:pt x="859367" y="343958"/>
                </a:cubicBezTo>
                <a:cubicBezTo>
                  <a:pt x="895350" y="327025"/>
                  <a:pt x="935567" y="312208"/>
                  <a:pt x="980017" y="305858"/>
                </a:cubicBezTo>
                <a:cubicBezTo>
                  <a:pt x="1024467" y="299508"/>
                  <a:pt x="1089025" y="302683"/>
                  <a:pt x="1126067" y="305858"/>
                </a:cubicBezTo>
                <a:cubicBezTo>
                  <a:pt x="1163109" y="309033"/>
                  <a:pt x="1160991" y="316442"/>
                  <a:pt x="1202267" y="324908"/>
                </a:cubicBezTo>
                <a:cubicBezTo>
                  <a:pt x="1222375" y="293159"/>
                  <a:pt x="1214967" y="294216"/>
                  <a:pt x="1234017" y="267758"/>
                </a:cubicBezTo>
                <a:cubicBezTo>
                  <a:pt x="1253067" y="241300"/>
                  <a:pt x="1286934" y="196850"/>
                  <a:pt x="1316567" y="166158"/>
                </a:cubicBezTo>
                <a:cubicBezTo>
                  <a:pt x="1346200" y="135466"/>
                  <a:pt x="1372659" y="106891"/>
                  <a:pt x="1411817" y="83608"/>
                </a:cubicBezTo>
                <a:cubicBezTo>
                  <a:pt x="1450975" y="60325"/>
                  <a:pt x="1500717" y="40216"/>
                  <a:pt x="1551517" y="26458"/>
                </a:cubicBezTo>
                <a:cubicBezTo>
                  <a:pt x="1602317" y="12700"/>
                  <a:pt x="1656292" y="0"/>
                  <a:pt x="1716617" y="1058"/>
                </a:cubicBezTo>
                <a:cubicBezTo>
                  <a:pt x="1776942" y="2116"/>
                  <a:pt x="1849967" y="8466"/>
                  <a:pt x="1913467" y="32808"/>
                </a:cubicBezTo>
                <a:cubicBezTo>
                  <a:pt x="1976967" y="57150"/>
                  <a:pt x="2045759" y="99483"/>
                  <a:pt x="2097617" y="147108"/>
                </a:cubicBezTo>
                <a:cubicBezTo>
                  <a:pt x="2149475" y="194733"/>
                  <a:pt x="2198159" y="267758"/>
                  <a:pt x="2224617" y="318558"/>
                </a:cubicBezTo>
                <a:cubicBezTo>
                  <a:pt x="2251075" y="369358"/>
                  <a:pt x="2241550" y="433916"/>
                  <a:pt x="2256367" y="451908"/>
                </a:cubicBezTo>
                <a:cubicBezTo>
                  <a:pt x="2300817" y="433916"/>
                  <a:pt x="2278592" y="436033"/>
                  <a:pt x="2313517" y="426508"/>
                </a:cubicBezTo>
                <a:cubicBezTo>
                  <a:pt x="2348442" y="416983"/>
                  <a:pt x="2409825" y="393700"/>
                  <a:pt x="2465917" y="394758"/>
                </a:cubicBezTo>
                <a:cubicBezTo>
                  <a:pt x="2522009" y="395816"/>
                  <a:pt x="2591859" y="408516"/>
                  <a:pt x="2650067" y="432858"/>
                </a:cubicBezTo>
                <a:cubicBezTo>
                  <a:pt x="2708275" y="457200"/>
                  <a:pt x="2769659" y="495300"/>
                  <a:pt x="2815167" y="540808"/>
                </a:cubicBezTo>
                <a:cubicBezTo>
                  <a:pt x="2860675" y="586316"/>
                  <a:pt x="2900892" y="651933"/>
                  <a:pt x="2923117" y="705908"/>
                </a:cubicBezTo>
                <a:cubicBezTo>
                  <a:pt x="2945342" y="759883"/>
                  <a:pt x="2932642" y="832908"/>
                  <a:pt x="2948517" y="864658"/>
                </a:cubicBezTo>
                <a:cubicBezTo>
                  <a:pt x="2985559" y="879475"/>
                  <a:pt x="2980267" y="869950"/>
                  <a:pt x="3018367" y="896408"/>
                </a:cubicBezTo>
                <a:cubicBezTo>
                  <a:pt x="3056467" y="922866"/>
                  <a:pt x="3131609" y="969433"/>
                  <a:pt x="3177117" y="1023408"/>
                </a:cubicBezTo>
                <a:cubicBezTo>
                  <a:pt x="3222625" y="1077383"/>
                  <a:pt x="3270250" y="1150408"/>
                  <a:pt x="3291417" y="1220258"/>
                </a:cubicBezTo>
                <a:cubicBezTo>
                  <a:pt x="3312584" y="1290108"/>
                  <a:pt x="3313642" y="1372658"/>
                  <a:pt x="3304117" y="1442508"/>
                </a:cubicBezTo>
                <a:cubicBezTo>
                  <a:pt x="3294592" y="1512358"/>
                  <a:pt x="3268134" y="1581150"/>
                  <a:pt x="3234267" y="1639358"/>
                </a:cubicBezTo>
                <a:cubicBezTo>
                  <a:pt x="3200400" y="1697566"/>
                  <a:pt x="3150659" y="1750483"/>
                  <a:pt x="3100917" y="1791758"/>
                </a:cubicBezTo>
                <a:cubicBezTo>
                  <a:pt x="3051175" y="1833033"/>
                  <a:pt x="3010959" y="1869016"/>
                  <a:pt x="2935817" y="1887008"/>
                </a:cubicBezTo>
                <a:cubicBezTo>
                  <a:pt x="2860675" y="1905000"/>
                  <a:pt x="2650067" y="1899708"/>
                  <a:pt x="2650067" y="1899708"/>
                </a:cubicBezTo>
                <a:cubicBezTo>
                  <a:pt x="2242609" y="1902883"/>
                  <a:pt x="1000126" y="1931458"/>
                  <a:pt x="491067" y="1906058"/>
                </a:cubicBezTo>
                <a:cubicBezTo>
                  <a:pt x="49742" y="1812925"/>
                  <a:pt x="0" y="1494366"/>
                  <a:pt x="2117" y="1340908"/>
                </a:cubicBezTo>
                <a:cubicBezTo>
                  <a:pt x="16934" y="1187450"/>
                  <a:pt x="49742" y="1166283"/>
                  <a:pt x="84667" y="1099608"/>
                </a:cubicBezTo>
                <a:cubicBezTo>
                  <a:pt x="119592" y="1032933"/>
                  <a:pt x="159809" y="984250"/>
                  <a:pt x="211667" y="940858"/>
                </a:cubicBezTo>
                <a:cubicBezTo>
                  <a:pt x="263525" y="897466"/>
                  <a:pt x="331259" y="858308"/>
                  <a:pt x="395817" y="839258"/>
                </a:cubicBezTo>
                <a:cubicBezTo>
                  <a:pt x="460375" y="820208"/>
                  <a:pt x="571500" y="839258"/>
                  <a:pt x="605367" y="820208"/>
                </a:cubicBezTo>
                <a:close/>
              </a:path>
            </a:pathLst>
          </a:custGeom>
          <a:gradFill rotWithShape="1">
            <a:gsLst>
              <a:gs pos="44000">
                <a:srgbClr val="DAE4E5"/>
              </a:gs>
              <a:gs pos="0">
                <a:srgbClr val="BBE0E3"/>
              </a:gs>
              <a:gs pos="23000">
                <a:srgbClr val="DAEDEF"/>
              </a:gs>
              <a:gs pos="100000">
                <a:srgbClr val="D9D9D9">
                  <a:alpha val="0"/>
                </a:srgbClr>
              </a:gs>
            </a:gsLst>
            <a:lin ang="5400000"/>
          </a:gradFill>
          <a:ln>
            <a:noFill/>
          </a:ln>
          <a:effectLst>
            <a:outerShdw blurRad="40000" dist="23000" dir="5400000" rotWithShape="0">
              <a:srgbClr val="808080">
                <a:alpha val="34999"/>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pitchFamily="-105" charset="0"/>
            </a:endParaRPr>
          </a:p>
        </p:txBody>
      </p:sp>
      <p:sp>
        <p:nvSpPr>
          <p:cNvPr id="361" name="Rektangel med afrundet, diagonalt hjørne 23"/>
          <p:cNvSpPr/>
          <p:nvPr/>
        </p:nvSpPr>
        <p:spPr>
          <a:xfrm>
            <a:off x="546535" y="3162808"/>
            <a:ext cx="5548319" cy="714723"/>
          </a:xfrm>
          <a:prstGeom prst="roundRect">
            <a:avLst/>
          </a:prstGeom>
          <a:gradFill flip="none" rotWithShape="1">
            <a:gsLst>
              <a:gs pos="0">
                <a:srgbClr val="FFFFFF">
                  <a:lumMod val="85000"/>
                  <a:shade val="30000"/>
                  <a:satMod val="115000"/>
                </a:srgbClr>
              </a:gs>
              <a:gs pos="66000">
                <a:srgbClr val="D9D9D9"/>
              </a:gs>
              <a:gs pos="37000">
                <a:srgbClr val="FFFFFF">
                  <a:lumMod val="85000"/>
                </a:srgbClr>
              </a:gs>
              <a:gs pos="100000">
                <a:srgbClr val="FFFFFF">
                  <a:lumMod val="65000"/>
                </a:srgbClr>
              </a:gs>
            </a:gsLst>
            <a:lin ang="16200000" scaled="1"/>
            <a:tileRect/>
          </a:gradFill>
          <a:ln w="19050" cap="flat" cmpd="sng" algn="ctr">
            <a:noFill/>
            <a:prstDash val="solid"/>
          </a:ln>
          <a:effectLst>
            <a:outerShdw blurRad="44450" dist="27940" dir="5400000" algn="ctr">
              <a:srgbClr val="000000">
                <a:alpha val="32000"/>
              </a:srgbClr>
            </a:outerShdw>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2D2D8A">
                    <a:lumMod val="75000"/>
                  </a:srgbClr>
                </a:solidFill>
                <a:effectLst/>
                <a:uLnTx/>
                <a:uFillTx/>
                <a:latin typeface="Calibri" pitchFamily="34" charset="0"/>
                <a:ea typeface="+mn-ea"/>
                <a:cs typeface="Calibri" pitchFamily="34" charset="0"/>
              </a:rPr>
              <a:t>Cloud Integration Templates</a:t>
            </a: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362" name="Rektangel med afrundet, diagonalt hjørne 23"/>
          <p:cNvSpPr/>
          <p:nvPr/>
        </p:nvSpPr>
        <p:spPr>
          <a:xfrm>
            <a:off x="546535" y="3162808"/>
            <a:ext cx="5548319" cy="714723"/>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endParaRPr lang="en-US" b="1" dirty="0">
              <a:solidFill>
                <a:srgbClr val="2D2D8A">
                  <a:lumMod val="75000"/>
                </a:srgbClr>
              </a:solidFill>
              <a:latin typeface="Calibri" pitchFamily="34" charset="0"/>
              <a:cs typeface="Calibri" pitchFamily="34" charset="0"/>
            </a:endParaRPr>
          </a:p>
        </p:txBody>
      </p:sp>
      <p:sp>
        <p:nvSpPr>
          <p:cNvPr id="363" name="Rektangel med afrundet, diagonalt hjørne 23"/>
          <p:cNvSpPr/>
          <p:nvPr/>
        </p:nvSpPr>
        <p:spPr>
          <a:xfrm>
            <a:off x="521398" y="5309878"/>
            <a:ext cx="8034210" cy="733113"/>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endParaRPr lang="en-US" b="1" dirty="0">
              <a:solidFill>
                <a:srgbClr val="2D2D8A">
                  <a:lumMod val="75000"/>
                </a:srgbClr>
              </a:solidFill>
              <a:latin typeface="Calibri" pitchFamily="34" charset="0"/>
              <a:cs typeface="Calibri" pitchFamily="34" charset="0"/>
            </a:endParaRPr>
          </a:p>
        </p:txBody>
      </p:sp>
      <p:sp>
        <p:nvSpPr>
          <p:cNvPr id="364" name="Freeform 78"/>
          <p:cNvSpPr>
            <a:spLocks noEditPoints="1"/>
          </p:cNvSpPr>
          <p:nvPr/>
        </p:nvSpPr>
        <p:spPr bwMode="auto">
          <a:xfrm>
            <a:off x="2136532" y="1473323"/>
            <a:ext cx="349474" cy="349474"/>
          </a:xfrm>
          <a:custGeom>
            <a:avLst/>
            <a:gdLst>
              <a:gd name="T0" fmla="*/ 1328 w 1353"/>
              <a:gd name="T1" fmla="*/ 1159 h 1353"/>
              <a:gd name="T2" fmla="*/ 1072 w 1353"/>
              <a:gd name="T3" fmla="*/ 903 h 1353"/>
              <a:gd name="T4" fmla="*/ 995 w 1353"/>
              <a:gd name="T5" fmla="*/ 826 h 1353"/>
              <a:gd name="T6" fmla="*/ 973 w 1353"/>
              <a:gd name="T7" fmla="*/ 804 h 1353"/>
              <a:gd name="T8" fmla="*/ 912 w 1353"/>
              <a:gd name="T9" fmla="*/ 779 h 1353"/>
              <a:gd name="T10" fmla="*/ 895 w 1353"/>
              <a:gd name="T11" fmla="*/ 781 h 1353"/>
              <a:gd name="T12" fmla="*/ 891 w 1353"/>
              <a:gd name="T13" fmla="*/ 781 h 1353"/>
              <a:gd name="T14" fmla="*/ 888 w 1353"/>
              <a:gd name="T15" fmla="*/ 779 h 1353"/>
              <a:gd name="T16" fmla="*/ 850 w 1353"/>
              <a:gd name="T17" fmla="*/ 741 h 1353"/>
              <a:gd name="T18" fmla="*/ 839 w 1353"/>
              <a:gd name="T19" fmla="*/ 677 h 1353"/>
              <a:gd name="T20" fmla="*/ 904 w 1353"/>
              <a:gd name="T21" fmla="*/ 451 h 1353"/>
              <a:gd name="T22" fmla="*/ 771 w 1353"/>
              <a:gd name="T23" fmla="*/ 132 h 1353"/>
              <a:gd name="T24" fmla="*/ 452 w 1353"/>
              <a:gd name="T25" fmla="*/ 0 h 1353"/>
              <a:gd name="T26" fmla="*/ 303 w 1353"/>
              <a:gd name="T27" fmla="*/ 25 h 1353"/>
              <a:gd name="T28" fmla="*/ 133 w 1353"/>
              <a:gd name="T29" fmla="*/ 132 h 1353"/>
              <a:gd name="T30" fmla="*/ 0 w 1353"/>
              <a:gd name="T31" fmla="*/ 451 h 1353"/>
              <a:gd name="T32" fmla="*/ 133 w 1353"/>
              <a:gd name="T33" fmla="*/ 771 h 1353"/>
              <a:gd name="T34" fmla="*/ 452 w 1353"/>
              <a:gd name="T35" fmla="*/ 903 h 1353"/>
              <a:gd name="T36" fmla="*/ 592 w 1353"/>
              <a:gd name="T37" fmla="*/ 881 h 1353"/>
              <a:gd name="T38" fmla="*/ 679 w 1353"/>
              <a:gd name="T39" fmla="*/ 840 h 1353"/>
              <a:gd name="T40" fmla="*/ 705 w 1353"/>
              <a:gd name="T41" fmla="*/ 833 h 1353"/>
              <a:gd name="T42" fmla="*/ 743 w 1353"/>
              <a:gd name="T43" fmla="*/ 848 h 1353"/>
              <a:gd name="T44" fmla="*/ 780 w 1353"/>
              <a:gd name="T45" fmla="*/ 884 h 1353"/>
              <a:gd name="T46" fmla="*/ 783 w 1353"/>
              <a:gd name="T47" fmla="*/ 887 h 1353"/>
              <a:gd name="T48" fmla="*/ 782 w 1353"/>
              <a:gd name="T49" fmla="*/ 891 h 1353"/>
              <a:gd name="T50" fmla="*/ 805 w 1353"/>
              <a:gd name="T51" fmla="*/ 972 h 1353"/>
              <a:gd name="T52" fmla="*/ 992 w 1353"/>
              <a:gd name="T53" fmla="*/ 1159 h 1353"/>
              <a:gd name="T54" fmla="*/ 1052 w 1353"/>
              <a:gd name="T55" fmla="*/ 1219 h 1353"/>
              <a:gd name="T56" fmla="*/ 1160 w 1353"/>
              <a:gd name="T57" fmla="*/ 1328 h 1353"/>
              <a:gd name="T58" fmla="*/ 1221 w 1353"/>
              <a:gd name="T59" fmla="*/ 1353 h 1353"/>
              <a:gd name="T60" fmla="*/ 1282 w 1353"/>
              <a:gd name="T61" fmla="*/ 1328 h 1353"/>
              <a:gd name="T62" fmla="*/ 1328 w 1353"/>
              <a:gd name="T63" fmla="*/ 1281 h 1353"/>
              <a:gd name="T64" fmla="*/ 1353 w 1353"/>
              <a:gd name="T65" fmla="*/ 1220 h 1353"/>
              <a:gd name="T66" fmla="*/ 1328 w 1353"/>
              <a:gd name="T67" fmla="*/ 1159 h 1353"/>
              <a:gd name="T68" fmla="*/ 701 w 1353"/>
              <a:gd name="T69" fmla="*/ 700 h 1353"/>
              <a:gd name="T70" fmla="*/ 567 w 1353"/>
              <a:gd name="T71" fmla="*/ 784 h 1353"/>
              <a:gd name="T72" fmla="*/ 452 w 1353"/>
              <a:gd name="T73" fmla="*/ 803 h 1353"/>
              <a:gd name="T74" fmla="*/ 203 w 1353"/>
              <a:gd name="T75" fmla="*/ 700 h 1353"/>
              <a:gd name="T76" fmla="*/ 203 w 1353"/>
              <a:gd name="T77" fmla="*/ 202 h 1353"/>
              <a:gd name="T78" fmla="*/ 316 w 1353"/>
              <a:gd name="T79" fmla="*/ 127 h 1353"/>
              <a:gd name="T80" fmla="*/ 452 w 1353"/>
              <a:gd name="T81" fmla="*/ 99 h 1353"/>
              <a:gd name="T82" fmla="*/ 701 w 1353"/>
              <a:gd name="T83" fmla="*/ 202 h 1353"/>
              <a:gd name="T84" fmla="*/ 804 w 1353"/>
              <a:gd name="T85" fmla="*/ 451 h 1353"/>
              <a:gd name="T86" fmla="*/ 701 w 1353"/>
              <a:gd name="T87" fmla="*/ 700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3" h="1353">
                <a:moveTo>
                  <a:pt x="1328" y="1159"/>
                </a:moveTo>
                <a:cubicBezTo>
                  <a:pt x="1072" y="903"/>
                  <a:pt x="1072" y="903"/>
                  <a:pt x="1072" y="903"/>
                </a:cubicBezTo>
                <a:cubicBezTo>
                  <a:pt x="995" y="826"/>
                  <a:pt x="995" y="826"/>
                  <a:pt x="995" y="826"/>
                </a:cubicBezTo>
                <a:cubicBezTo>
                  <a:pt x="973" y="804"/>
                  <a:pt x="973" y="804"/>
                  <a:pt x="973" y="804"/>
                </a:cubicBezTo>
                <a:cubicBezTo>
                  <a:pt x="957" y="788"/>
                  <a:pt x="935" y="779"/>
                  <a:pt x="912" y="779"/>
                </a:cubicBezTo>
                <a:cubicBezTo>
                  <a:pt x="906" y="779"/>
                  <a:pt x="901" y="779"/>
                  <a:pt x="895" y="781"/>
                </a:cubicBezTo>
                <a:cubicBezTo>
                  <a:pt x="891" y="781"/>
                  <a:pt x="891" y="781"/>
                  <a:pt x="891" y="781"/>
                </a:cubicBezTo>
                <a:cubicBezTo>
                  <a:pt x="888" y="779"/>
                  <a:pt x="888" y="779"/>
                  <a:pt x="888" y="779"/>
                </a:cubicBezTo>
                <a:cubicBezTo>
                  <a:pt x="850" y="741"/>
                  <a:pt x="850" y="741"/>
                  <a:pt x="850" y="741"/>
                </a:cubicBezTo>
                <a:cubicBezTo>
                  <a:pt x="834" y="725"/>
                  <a:pt x="829" y="697"/>
                  <a:pt x="839" y="677"/>
                </a:cubicBezTo>
                <a:cubicBezTo>
                  <a:pt x="839" y="676"/>
                  <a:pt x="904" y="543"/>
                  <a:pt x="904" y="451"/>
                </a:cubicBezTo>
                <a:cubicBezTo>
                  <a:pt x="904" y="331"/>
                  <a:pt x="857" y="217"/>
                  <a:pt x="771" y="132"/>
                </a:cubicBezTo>
                <a:cubicBezTo>
                  <a:pt x="686" y="47"/>
                  <a:pt x="573" y="0"/>
                  <a:pt x="452" y="0"/>
                </a:cubicBezTo>
                <a:cubicBezTo>
                  <a:pt x="401" y="0"/>
                  <a:pt x="351" y="8"/>
                  <a:pt x="303" y="25"/>
                </a:cubicBezTo>
                <a:cubicBezTo>
                  <a:pt x="239" y="47"/>
                  <a:pt x="181" y="83"/>
                  <a:pt x="133" y="132"/>
                </a:cubicBezTo>
                <a:cubicBezTo>
                  <a:pt x="47" y="217"/>
                  <a:pt x="0" y="331"/>
                  <a:pt x="0" y="451"/>
                </a:cubicBezTo>
                <a:cubicBezTo>
                  <a:pt x="0" y="572"/>
                  <a:pt x="47" y="685"/>
                  <a:pt x="133" y="771"/>
                </a:cubicBezTo>
                <a:cubicBezTo>
                  <a:pt x="218" y="856"/>
                  <a:pt x="331" y="903"/>
                  <a:pt x="452" y="903"/>
                </a:cubicBezTo>
                <a:cubicBezTo>
                  <a:pt x="499" y="903"/>
                  <a:pt x="547" y="895"/>
                  <a:pt x="592" y="881"/>
                </a:cubicBezTo>
                <a:cubicBezTo>
                  <a:pt x="633" y="867"/>
                  <a:pt x="679" y="840"/>
                  <a:pt x="679" y="840"/>
                </a:cubicBezTo>
                <a:cubicBezTo>
                  <a:pt x="687" y="836"/>
                  <a:pt x="696" y="833"/>
                  <a:pt x="705" y="833"/>
                </a:cubicBezTo>
                <a:cubicBezTo>
                  <a:pt x="720" y="833"/>
                  <a:pt x="734" y="839"/>
                  <a:pt x="743" y="848"/>
                </a:cubicBezTo>
                <a:cubicBezTo>
                  <a:pt x="780" y="884"/>
                  <a:pt x="780" y="884"/>
                  <a:pt x="780" y="884"/>
                </a:cubicBezTo>
                <a:cubicBezTo>
                  <a:pt x="783" y="887"/>
                  <a:pt x="783" y="887"/>
                  <a:pt x="783" y="887"/>
                </a:cubicBezTo>
                <a:cubicBezTo>
                  <a:pt x="782" y="891"/>
                  <a:pt x="782" y="891"/>
                  <a:pt x="782" y="891"/>
                </a:cubicBezTo>
                <a:cubicBezTo>
                  <a:pt x="775" y="920"/>
                  <a:pt x="783" y="951"/>
                  <a:pt x="805" y="972"/>
                </a:cubicBezTo>
                <a:cubicBezTo>
                  <a:pt x="992" y="1159"/>
                  <a:pt x="992" y="1159"/>
                  <a:pt x="992" y="1159"/>
                </a:cubicBezTo>
                <a:cubicBezTo>
                  <a:pt x="1052" y="1219"/>
                  <a:pt x="1052" y="1219"/>
                  <a:pt x="1052" y="1219"/>
                </a:cubicBezTo>
                <a:cubicBezTo>
                  <a:pt x="1160" y="1328"/>
                  <a:pt x="1160" y="1328"/>
                  <a:pt x="1160" y="1328"/>
                </a:cubicBezTo>
                <a:cubicBezTo>
                  <a:pt x="1176" y="1344"/>
                  <a:pt x="1198" y="1353"/>
                  <a:pt x="1221" y="1353"/>
                </a:cubicBezTo>
                <a:cubicBezTo>
                  <a:pt x="1244" y="1353"/>
                  <a:pt x="1266" y="1344"/>
                  <a:pt x="1282" y="1328"/>
                </a:cubicBezTo>
                <a:cubicBezTo>
                  <a:pt x="1328" y="1281"/>
                  <a:pt x="1328" y="1281"/>
                  <a:pt x="1328" y="1281"/>
                </a:cubicBezTo>
                <a:cubicBezTo>
                  <a:pt x="1344" y="1265"/>
                  <a:pt x="1353" y="1243"/>
                  <a:pt x="1353" y="1220"/>
                </a:cubicBezTo>
                <a:cubicBezTo>
                  <a:pt x="1353" y="1197"/>
                  <a:pt x="1344" y="1175"/>
                  <a:pt x="1328" y="1159"/>
                </a:cubicBezTo>
                <a:close/>
                <a:moveTo>
                  <a:pt x="701" y="700"/>
                </a:moveTo>
                <a:cubicBezTo>
                  <a:pt x="663" y="738"/>
                  <a:pt x="618" y="766"/>
                  <a:pt x="567" y="784"/>
                </a:cubicBezTo>
                <a:cubicBezTo>
                  <a:pt x="529" y="797"/>
                  <a:pt x="491" y="803"/>
                  <a:pt x="452" y="803"/>
                </a:cubicBezTo>
                <a:cubicBezTo>
                  <a:pt x="358" y="803"/>
                  <a:pt x="270" y="767"/>
                  <a:pt x="203" y="700"/>
                </a:cubicBezTo>
                <a:cubicBezTo>
                  <a:pt x="66" y="563"/>
                  <a:pt x="66" y="340"/>
                  <a:pt x="203" y="202"/>
                </a:cubicBezTo>
                <a:cubicBezTo>
                  <a:pt x="236" y="170"/>
                  <a:pt x="273" y="144"/>
                  <a:pt x="316" y="127"/>
                </a:cubicBezTo>
                <a:cubicBezTo>
                  <a:pt x="359" y="108"/>
                  <a:pt x="405" y="99"/>
                  <a:pt x="452" y="99"/>
                </a:cubicBezTo>
                <a:cubicBezTo>
                  <a:pt x="546" y="99"/>
                  <a:pt x="634" y="136"/>
                  <a:pt x="701" y="202"/>
                </a:cubicBezTo>
                <a:cubicBezTo>
                  <a:pt x="767" y="269"/>
                  <a:pt x="804" y="357"/>
                  <a:pt x="804" y="451"/>
                </a:cubicBezTo>
                <a:cubicBezTo>
                  <a:pt x="804" y="545"/>
                  <a:pt x="767" y="634"/>
                  <a:pt x="701" y="700"/>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glow rad="63500">
              <a:srgbClr val="BBE0E3">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pic>
        <p:nvPicPr>
          <p:cNvPr id="365" name="Picture 3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4522" y="934737"/>
            <a:ext cx="772767" cy="713323"/>
          </a:xfrm>
          <a:prstGeom prst="rect">
            <a:avLst/>
          </a:prstGeom>
          <a:effectLst/>
        </p:spPr>
      </p:pic>
      <p:sp>
        <p:nvSpPr>
          <p:cNvPr id="366" name="Freeform 6"/>
          <p:cNvSpPr>
            <a:spLocks/>
          </p:cNvSpPr>
          <p:nvPr/>
        </p:nvSpPr>
        <p:spPr bwMode="auto">
          <a:xfrm>
            <a:off x="4609202" y="1201128"/>
            <a:ext cx="154975" cy="210999"/>
          </a:xfrm>
          <a:custGeom>
            <a:avLst/>
            <a:gdLst>
              <a:gd name="T0" fmla="*/ 213 w 213"/>
              <a:gd name="T1" fmla="*/ 174 h 290"/>
              <a:gd name="T2" fmla="*/ 2 w 213"/>
              <a:gd name="T3" fmla="*/ 0 h 290"/>
              <a:gd name="T4" fmla="*/ 0 w 213"/>
              <a:gd name="T5" fmla="*/ 262 h 290"/>
              <a:gd name="T6" fmla="*/ 78 w 213"/>
              <a:gd name="T7" fmla="*/ 206 h 290"/>
              <a:gd name="T8" fmla="*/ 119 w 213"/>
              <a:gd name="T9" fmla="*/ 290 h 290"/>
              <a:gd name="T10" fmla="*/ 167 w 213"/>
              <a:gd name="T11" fmla="*/ 262 h 290"/>
              <a:gd name="T12" fmla="*/ 125 w 213"/>
              <a:gd name="T13" fmla="*/ 188 h 290"/>
              <a:gd name="T14" fmla="*/ 213 w 213"/>
              <a:gd name="T15" fmla="*/ 174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90">
                <a:moveTo>
                  <a:pt x="213" y="174"/>
                </a:moveTo>
                <a:lnTo>
                  <a:pt x="2" y="0"/>
                </a:lnTo>
                <a:lnTo>
                  <a:pt x="0" y="262"/>
                </a:lnTo>
                <a:lnTo>
                  <a:pt x="78" y="206"/>
                </a:lnTo>
                <a:lnTo>
                  <a:pt x="119" y="290"/>
                </a:lnTo>
                <a:lnTo>
                  <a:pt x="167" y="262"/>
                </a:lnTo>
                <a:lnTo>
                  <a:pt x="125" y="188"/>
                </a:lnTo>
                <a:lnTo>
                  <a:pt x="213" y="174"/>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ffectLst>
            <a:glow rad="63500">
              <a:srgbClr val="BBE0E3">
                <a:satMod val="175000"/>
                <a:alpha val="40000"/>
              </a:srgbClr>
            </a:glow>
          </a:effec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67" name="TextBox 366"/>
          <p:cNvSpPr txBox="1"/>
          <p:nvPr/>
        </p:nvSpPr>
        <p:spPr>
          <a:xfrm>
            <a:off x="2917020" y="2687832"/>
            <a:ext cx="3325995" cy="400110"/>
          </a:xfrm>
          <a:prstGeom prst="rect">
            <a:avLst/>
          </a:prstGeom>
          <a:noFill/>
        </p:spPr>
        <p:txBody>
          <a:bodyPr wrap="square" rtlCol="0">
            <a:spAutoFit/>
          </a:bodyPr>
          <a:lstStyle/>
          <a:p>
            <a:pPr algn="ctr" defTabSz="914400" fontAlgn="base">
              <a:spcBef>
                <a:spcPct val="0"/>
              </a:spcBef>
              <a:spcAft>
                <a:spcPct val="0"/>
              </a:spcAft>
            </a:pPr>
            <a:r>
              <a:rPr lang="en-US" sz="2000" b="1" dirty="0" smtClean="0">
                <a:solidFill>
                  <a:srgbClr val="FFFFFF">
                    <a:lumMod val="75000"/>
                  </a:srgbClr>
                </a:solidFill>
                <a:latin typeface="Dax-Medium" pitchFamily="2" charset="0"/>
              </a:rPr>
              <a:t>Alma Developers Platform</a:t>
            </a:r>
            <a:endParaRPr lang="en-US" sz="2000" b="1" dirty="0">
              <a:solidFill>
                <a:srgbClr val="FFFFFF">
                  <a:lumMod val="75000"/>
                </a:srgbClr>
              </a:solidFill>
              <a:latin typeface="Dax-Medium" pitchFamily="2" charset="0"/>
            </a:endParaRPr>
          </a:p>
        </p:txBody>
      </p:sp>
      <p:sp>
        <p:nvSpPr>
          <p:cNvPr id="368" name="Rektangel med afrundet, diagonalt hjørne 23"/>
          <p:cNvSpPr/>
          <p:nvPr/>
        </p:nvSpPr>
        <p:spPr>
          <a:xfrm>
            <a:off x="6205272" y="3154857"/>
            <a:ext cx="1102041" cy="1965783"/>
          </a:xfrm>
          <a:prstGeom prst="roundRect">
            <a:avLst/>
          </a:prstGeom>
          <a:gradFill flip="none" rotWithShape="1">
            <a:gsLst>
              <a:gs pos="0">
                <a:srgbClr val="E2AC00"/>
              </a:gs>
              <a:gs pos="60640">
                <a:srgbClr val="FFE585"/>
              </a:gs>
              <a:gs pos="29000">
                <a:srgbClr val="FFDE75"/>
              </a:gs>
              <a:gs pos="100000">
                <a:srgbClr val="FFC000"/>
              </a:gs>
            </a:gsLst>
            <a:lin ang="16200000" scaled="1"/>
            <a:tileRect/>
          </a:gradFill>
          <a:ln w="19050" cap="flat" cmpd="sng" algn="ctr">
            <a:noFill/>
            <a:prstDash val="solid"/>
          </a:ln>
          <a:effectLst>
            <a:outerShdw blurRad="44450" dist="27940" dir="5400000" algn="ctr">
              <a:srgbClr val="000000">
                <a:alpha val="32000"/>
              </a:srgbClr>
            </a:outerShdw>
            <a:reflection stA="48000" endPos="7000" dir="5400000" sy="-100000" algn="bl" rotWithShape="0"/>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r>
              <a:rPr lang="en-US" sz="1400" b="1" dirty="0" smtClean="0">
                <a:solidFill>
                  <a:srgbClr val="2D2D8A">
                    <a:lumMod val="75000"/>
                  </a:srgbClr>
                </a:solidFill>
                <a:latin typeface="Calibri" pitchFamily="34" charset="0"/>
                <a:cs typeface="Calibri" pitchFamily="34" charset="0"/>
              </a:rPr>
              <a:t>Apps &amp;</a:t>
            </a:r>
          </a:p>
          <a:p>
            <a:pPr algn="ctr" defTabSz="914400"/>
            <a:r>
              <a:rPr lang="en-US" sz="1400" b="1" dirty="0" smtClean="0">
                <a:solidFill>
                  <a:srgbClr val="2D2D8A">
                    <a:lumMod val="75000"/>
                  </a:srgbClr>
                </a:solidFill>
                <a:latin typeface="Calibri" pitchFamily="34" charset="0"/>
                <a:cs typeface="Calibri" pitchFamily="34" charset="0"/>
              </a:rPr>
              <a:t>Extensions</a:t>
            </a:r>
            <a:endParaRPr lang="en-US" sz="1400" b="1" dirty="0">
              <a:solidFill>
                <a:srgbClr val="2D2D8A">
                  <a:lumMod val="75000"/>
                </a:srgbClr>
              </a:solidFill>
              <a:latin typeface="Calibri" pitchFamily="34" charset="0"/>
              <a:cs typeface="Calibri" pitchFamily="34" charset="0"/>
            </a:endParaRPr>
          </a:p>
        </p:txBody>
      </p:sp>
      <p:sp>
        <p:nvSpPr>
          <p:cNvPr id="369" name="Rektangel med afrundet, diagonalt hjørne 23"/>
          <p:cNvSpPr/>
          <p:nvPr/>
        </p:nvSpPr>
        <p:spPr>
          <a:xfrm rot="16200000">
            <a:off x="7008334" y="3591910"/>
            <a:ext cx="1965783" cy="1091675"/>
          </a:xfrm>
          <a:prstGeom prst="roundRect">
            <a:avLst/>
          </a:prstGeom>
          <a:gradFill flip="none" rotWithShape="1">
            <a:gsLst>
              <a:gs pos="0">
                <a:srgbClr val="000000">
                  <a:lumMod val="65000"/>
                  <a:lumOff val="35000"/>
                </a:srgbClr>
              </a:gs>
              <a:gs pos="50000">
                <a:srgbClr val="828282"/>
              </a:gs>
              <a:gs pos="100000">
                <a:srgbClr val="000000">
                  <a:lumMod val="75000"/>
                  <a:lumOff val="25000"/>
                  <a:shade val="100000"/>
                  <a:satMod val="115000"/>
                </a:srgbClr>
              </a:gs>
            </a:gsLst>
            <a:lin ang="10800000" scaled="0"/>
            <a:tileRect/>
          </a:gradFill>
          <a:ln w="19050" cap="flat" cmpd="sng" algn="ctr">
            <a:noFill/>
            <a:prstDash val="solid"/>
          </a:ln>
          <a:effectLst>
            <a:outerShdw blurRad="44450" dist="27940" dir="5400000" algn="ctr">
              <a:srgbClr val="000000">
                <a:alpha val="32000"/>
              </a:srgbClr>
            </a:outerShdw>
          </a:effectLst>
        </p:spPr>
        <p:txBody>
          <a:bodyPr vert="vert"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Alma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Developers  Network</a:t>
            </a: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370" name="Rektangel med afrundet, diagonalt hjørne 23"/>
          <p:cNvSpPr/>
          <p:nvPr/>
        </p:nvSpPr>
        <p:spPr>
          <a:xfrm>
            <a:off x="7445388" y="3154857"/>
            <a:ext cx="1110220" cy="1965784"/>
          </a:xfrm>
          <a:prstGeom prst="roundRect">
            <a:avLst>
              <a:gd name="adj" fmla="val 14319"/>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endParaRPr lang="en-US" b="1" dirty="0">
              <a:solidFill>
                <a:srgbClr val="2D2D8A">
                  <a:lumMod val="75000"/>
                </a:srgbClr>
              </a:solidFill>
              <a:latin typeface="Calibri" pitchFamily="34" charset="0"/>
              <a:cs typeface="Calibri" pitchFamily="34" charset="0"/>
            </a:endParaRPr>
          </a:p>
        </p:txBody>
      </p:sp>
      <p:pic>
        <p:nvPicPr>
          <p:cNvPr id="371" name="תמונה 94" descr="Exlibris icons.png"/>
          <p:cNvPicPr>
            <a:picLocks noChangeAspect="1"/>
          </p:cNvPicPr>
          <p:nvPr/>
        </p:nvPicPr>
        <p:blipFill>
          <a:blip r:embed="rId4"/>
          <a:srcRect/>
          <a:stretch>
            <a:fillRect/>
          </a:stretch>
        </p:blipFill>
        <p:spPr bwMode="auto">
          <a:xfrm>
            <a:off x="5496243" y="1106944"/>
            <a:ext cx="465645" cy="425375"/>
          </a:xfrm>
          <a:prstGeom prst="rect">
            <a:avLst/>
          </a:prstGeom>
          <a:noFill/>
          <a:ln w="9525">
            <a:noFill/>
            <a:miter lim="800000"/>
            <a:headEnd/>
            <a:tailEnd/>
          </a:ln>
        </p:spPr>
      </p:pic>
      <p:pic>
        <p:nvPicPr>
          <p:cNvPr id="372" name="Picture 3"/>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065648" y="5398720"/>
            <a:ext cx="681434" cy="553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3" name="Group 372"/>
          <p:cNvGrpSpPr/>
          <p:nvPr/>
        </p:nvGrpSpPr>
        <p:grpSpPr>
          <a:xfrm rot="2266968">
            <a:off x="4803518" y="3273236"/>
            <a:ext cx="561952" cy="498493"/>
            <a:chOff x="3882555" y="342866"/>
            <a:chExt cx="1166813" cy="1035050"/>
          </a:xfrm>
          <a:solidFill>
            <a:srgbClr val="FFFFFF"/>
          </a:solidFill>
        </p:grpSpPr>
        <p:sp>
          <p:nvSpPr>
            <p:cNvPr id="374" name="Freeform 30"/>
            <p:cNvSpPr>
              <a:spLocks/>
            </p:cNvSpPr>
            <p:nvPr/>
          </p:nvSpPr>
          <p:spPr bwMode="auto">
            <a:xfrm>
              <a:off x="4214342" y="668303"/>
              <a:ext cx="484188" cy="390525"/>
            </a:xfrm>
            <a:custGeom>
              <a:avLst/>
              <a:gdLst>
                <a:gd name="T0" fmla="*/ 6 w 157"/>
                <a:gd name="T1" fmla="*/ 95 h 127"/>
                <a:gd name="T2" fmla="*/ 129 w 157"/>
                <a:gd name="T3" fmla="*/ 3 h 127"/>
                <a:gd name="T4" fmla="*/ 139 w 157"/>
                <a:gd name="T5" fmla="*/ 1 h 127"/>
                <a:gd name="T6" fmla="*/ 152 w 157"/>
                <a:gd name="T7" fmla="*/ 9 h 127"/>
                <a:gd name="T8" fmla="*/ 156 w 157"/>
                <a:gd name="T9" fmla="*/ 23 h 127"/>
                <a:gd name="T10" fmla="*/ 151 w 157"/>
                <a:gd name="T11" fmla="*/ 32 h 127"/>
                <a:gd name="T12" fmla="*/ 28 w 157"/>
                <a:gd name="T13" fmla="*/ 124 h 127"/>
                <a:gd name="T14" fmla="*/ 16 w 157"/>
                <a:gd name="T15" fmla="*/ 126 h 127"/>
                <a:gd name="T16" fmla="*/ 5 w 157"/>
                <a:gd name="T17" fmla="*/ 119 h 127"/>
                <a:gd name="T18" fmla="*/ 0 w 157"/>
                <a:gd name="T19" fmla="*/ 104 h 127"/>
                <a:gd name="T20" fmla="*/ 6 w 157"/>
                <a:gd name="T21"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27">
                  <a:moveTo>
                    <a:pt x="6" y="95"/>
                  </a:moveTo>
                  <a:cubicBezTo>
                    <a:pt x="129" y="3"/>
                    <a:pt x="129" y="3"/>
                    <a:pt x="129" y="3"/>
                  </a:cubicBezTo>
                  <a:cubicBezTo>
                    <a:pt x="132" y="1"/>
                    <a:pt x="136" y="0"/>
                    <a:pt x="139" y="1"/>
                  </a:cubicBezTo>
                  <a:cubicBezTo>
                    <a:pt x="144" y="2"/>
                    <a:pt x="149" y="5"/>
                    <a:pt x="152" y="9"/>
                  </a:cubicBezTo>
                  <a:cubicBezTo>
                    <a:pt x="156" y="13"/>
                    <a:pt x="157" y="18"/>
                    <a:pt x="156" y="23"/>
                  </a:cubicBezTo>
                  <a:cubicBezTo>
                    <a:pt x="156" y="27"/>
                    <a:pt x="154" y="30"/>
                    <a:pt x="151" y="32"/>
                  </a:cubicBezTo>
                  <a:cubicBezTo>
                    <a:pt x="28" y="124"/>
                    <a:pt x="28" y="124"/>
                    <a:pt x="28" y="124"/>
                  </a:cubicBezTo>
                  <a:cubicBezTo>
                    <a:pt x="25" y="127"/>
                    <a:pt x="20" y="127"/>
                    <a:pt x="16" y="126"/>
                  </a:cubicBezTo>
                  <a:cubicBezTo>
                    <a:pt x="12" y="125"/>
                    <a:pt x="8" y="123"/>
                    <a:pt x="5" y="119"/>
                  </a:cubicBezTo>
                  <a:cubicBezTo>
                    <a:pt x="1" y="114"/>
                    <a:pt x="0" y="109"/>
                    <a:pt x="0" y="104"/>
                  </a:cubicBezTo>
                  <a:cubicBezTo>
                    <a:pt x="1" y="101"/>
                    <a:pt x="3" y="97"/>
                    <a:pt x="6" y="9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5" name="Freeform 31"/>
            <p:cNvSpPr>
              <a:spLocks/>
            </p:cNvSpPr>
            <p:nvPr/>
          </p:nvSpPr>
          <p:spPr bwMode="auto">
            <a:xfrm>
              <a:off x="4393730" y="342866"/>
              <a:ext cx="655638" cy="633413"/>
            </a:xfrm>
            <a:custGeom>
              <a:avLst/>
              <a:gdLst>
                <a:gd name="T0" fmla="*/ 32 w 213"/>
                <a:gd name="T1" fmla="*/ 58 h 206"/>
                <a:gd name="T2" fmla="*/ 7 w 213"/>
                <a:gd name="T3" fmla="*/ 133 h 206"/>
                <a:gd name="T4" fmla="*/ 103 w 213"/>
                <a:gd name="T5" fmla="*/ 61 h 206"/>
                <a:gd name="T6" fmla="*/ 149 w 213"/>
                <a:gd name="T7" fmla="*/ 74 h 206"/>
                <a:gd name="T8" fmla="*/ 149 w 213"/>
                <a:gd name="T9" fmla="*/ 121 h 206"/>
                <a:gd name="T10" fmla="*/ 53 w 213"/>
                <a:gd name="T11" fmla="*/ 193 h 206"/>
                <a:gd name="T12" fmla="*/ 77 w 213"/>
                <a:gd name="T13" fmla="*/ 202 h 206"/>
                <a:gd name="T14" fmla="*/ 132 w 213"/>
                <a:gd name="T15" fmla="*/ 190 h 206"/>
                <a:gd name="T16" fmla="*/ 179 w 213"/>
                <a:gd name="T17" fmla="*/ 155 h 206"/>
                <a:gd name="T18" fmla="*/ 186 w 213"/>
                <a:gd name="T19" fmla="*/ 46 h 206"/>
                <a:gd name="T20" fmla="*/ 79 w 213"/>
                <a:gd name="T21" fmla="*/ 23 h 206"/>
                <a:gd name="T22" fmla="*/ 32 w 213"/>
                <a:gd name="T23" fmla="*/ 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32" y="58"/>
                  </a:moveTo>
                  <a:cubicBezTo>
                    <a:pt x="9" y="75"/>
                    <a:pt x="0" y="105"/>
                    <a:pt x="7" y="133"/>
                  </a:cubicBezTo>
                  <a:cubicBezTo>
                    <a:pt x="103" y="61"/>
                    <a:pt x="103" y="61"/>
                    <a:pt x="103" y="61"/>
                  </a:cubicBezTo>
                  <a:cubicBezTo>
                    <a:pt x="116" y="52"/>
                    <a:pt x="137" y="59"/>
                    <a:pt x="149" y="74"/>
                  </a:cubicBezTo>
                  <a:cubicBezTo>
                    <a:pt x="161" y="89"/>
                    <a:pt x="162" y="112"/>
                    <a:pt x="149" y="121"/>
                  </a:cubicBezTo>
                  <a:cubicBezTo>
                    <a:pt x="53" y="193"/>
                    <a:pt x="53" y="193"/>
                    <a:pt x="53" y="193"/>
                  </a:cubicBezTo>
                  <a:cubicBezTo>
                    <a:pt x="60" y="197"/>
                    <a:pt x="68" y="200"/>
                    <a:pt x="77" y="202"/>
                  </a:cubicBezTo>
                  <a:cubicBezTo>
                    <a:pt x="97" y="206"/>
                    <a:pt x="116" y="201"/>
                    <a:pt x="132" y="190"/>
                  </a:cubicBezTo>
                  <a:cubicBezTo>
                    <a:pt x="179" y="155"/>
                    <a:pt x="179" y="155"/>
                    <a:pt x="179" y="155"/>
                  </a:cubicBezTo>
                  <a:cubicBezTo>
                    <a:pt x="211" y="131"/>
                    <a:pt x="213" y="81"/>
                    <a:pt x="186" y="46"/>
                  </a:cubicBezTo>
                  <a:cubicBezTo>
                    <a:pt x="160" y="11"/>
                    <a:pt x="111" y="0"/>
                    <a:pt x="79" y="23"/>
                  </a:cubicBezTo>
                  <a:lnTo>
                    <a:pt x="32" y="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6" name="Freeform 32"/>
            <p:cNvSpPr>
              <a:spLocks/>
            </p:cNvSpPr>
            <p:nvPr/>
          </p:nvSpPr>
          <p:spPr bwMode="auto">
            <a:xfrm>
              <a:off x="3882555" y="744503"/>
              <a:ext cx="655638" cy="633413"/>
            </a:xfrm>
            <a:custGeom>
              <a:avLst/>
              <a:gdLst>
                <a:gd name="T0" fmla="*/ 182 w 213"/>
                <a:gd name="T1" fmla="*/ 147 h 206"/>
                <a:gd name="T2" fmla="*/ 206 w 213"/>
                <a:gd name="T3" fmla="*/ 73 h 206"/>
                <a:gd name="T4" fmla="*/ 110 w 213"/>
                <a:gd name="T5" fmla="*/ 145 h 206"/>
                <a:gd name="T6" fmla="*/ 64 w 213"/>
                <a:gd name="T7" fmla="*/ 132 h 206"/>
                <a:gd name="T8" fmla="*/ 64 w 213"/>
                <a:gd name="T9" fmla="*/ 85 h 206"/>
                <a:gd name="T10" fmla="*/ 160 w 213"/>
                <a:gd name="T11" fmla="*/ 13 h 206"/>
                <a:gd name="T12" fmla="*/ 136 w 213"/>
                <a:gd name="T13" fmla="*/ 4 h 206"/>
                <a:gd name="T14" fmla="*/ 81 w 213"/>
                <a:gd name="T15" fmla="*/ 16 h 206"/>
                <a:gd name="T16" fmla="*/ 34 w 213"/>
                <a:gd name="T17" fmla="*/ 51 h 206"/>
                <a:gd name="T18" fmla="*/ 27 w 213"/>
                <a:gd name="T19" fmla="*/ 160 h 206"/>
                <a:gd name="T20" fmla="*/ 135 w 213"/>
                <a:gd name="T21" fmla="*/ 182 h 206"/>
                <a:gd name="T22" fmla="*/ 182 w 213"/>
                <a:gd name="T23" fmla="*/ 14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182" y="147"/>
                  </a:moveTo>
                  <a:cubicBezTo>
                    <a:pt x="204" y="130"/>
                    <a:pt x="213" y="101"/>
                    <a:pt x="206" y="73"/>
                  </a:cubicBezTo>
                  <a:cubicBezTo>
                    <a:pt x="110" y="145"/>
                    <a:pt x="110" y="145"/>
                    <a:pt x="110" y="145"/>
                  </a:cubicBezTo>
                  <a:cubicBezTo>
                    <a:pt x="97" y="154"/>
                    <a:pt x="76" y="147"/>
                    <a:pt x="64" y="132"/>
                  </a:cubicBezTo>
                  <a:cubicBezTo>
                    <a:pt x="52" y="117"/>
                    <a:pt x="51" y="94"/>
                    <a:pt x="64" y="85"/>
                  </a:cubicBezTo>
                  <a:cubicBezTo>
                    <a:pt x="160" y="13"/>
                    <a:pt x="160" y="13"/>
                    <a:pt x="160" y="13"/>
                  </a:cubicBezTo>
                  <a:cubicBezTo>
                    <a:pt x="152" y="9"/>
                    <a:pt x="144" y="6"/>
                    <a:pt x="136" y="4"/>
                  </a:cubicBezTo>
                  <a:cubicBezTo>
                    <a:pt x="115" y="0"/>
                    <a:pt x="96" y="4"/>
                    <a:pt x="81" y="16"/>
                  </a:cubicBezTo>
                  <a:cubicBezTo>
                    <a:pt x="34" y="51"/>
                    <a:pt x="34" y="51"/>
                    <a:pt x="34" y="51"/>
                  </a:cubicBezTo>
                  <a:cubicBezTo>
                    <a:pt x="2" y="75"/>
                    <a:pt x="0" y="125"/>
                    <a:pt x="27" y="160"/>
                  </a:cubicBezTo>
                  <a:cubicBezTo>
                    <a:pt x="54" y="195"/>
                    <a:pt x="103" y="206"/>
                    <a:pt x="135" y="182"/>
                  </a:cubicBezTo>
                  <a:lnTo>
                    <a:pt x="182" y="14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377" name="Group 376"/>
          <p:cNvGrpSpPr/>
          <p:nvPr/>
        </p:nvGrpSpPr>
        <p:grpSpPr>
          <a:xfrm rot="2266968">
            <a:off x="5326128" y="3278274"/>
            <a:ext cx="561952" cy="498493"/>
            <a:chOff x="3882555" y="342866"/>
            <a:chExt cx="1166813" cy="1035050"/>
          </a:xfrm>
          <a:solidFill>
            <a:srgbClr val="FFFFFF"/>
          </a:solidFill>
        </p:grpSpPr>
        <p:sp>
          <p:nvSpPr>
            <p:cNvPr id="378" name="Freeform 30"/>
            <p:cNvSpPr>
              <a:spLocks/>
            </p:cNvSpPr>
            <p:nvPr/>
          </p:nvSpPr>
          <p:spPr bwMode="auto">
            <a:xfrm>
              <a:off x="4214342" y="668303"/>
              <a:ext cx="484188" cy="390525"/>
            </a:xfrm>
            <a:custGeom>
              <a:avLst/>
              <a:gdLst>
                <a:gd name="T0" fmla="*/ 6 w 157"/>
                <a:gd name="T1" fmla="*/ 95 h 127"/>
                <a:gd name="T2" fmla="*/ 129 w 157"/>
                <a:gd name="T3" fmla="*/ 3 h 127"/>
                <a:gd name="T4" fmla="*/ 139 w 157"/>
                <a:gd name="T5" fmla="*/ 1 h 127"/>
                <a:gd name="T6" fmla="*/ 152 w 157"/>
                <a:gd name="T7" fmla="*/ 9 h 127"/>
                <a:gd name="T8" fmla="*/ 156 w 157"/>
                <a:gd name="T9" fmla="*/ 23 h 127"/>
                <a:gd name="T10" fmla="*/ 151 w 157"/>
                <a:gd name="T11" fmla="*/ 32 h 127"/>
                <a:gd name="T12" fmla="*/ 28 w 157"/>
                <a:gd name="T13" fmla="*/ 124 h 127"/>
                <a:gd name="T14" fmla="*/ 16 w 157"/>
                <a:gd name="T15" fmla="*/ 126 h 127"/>
                <a:gd name="T16" fmla="*/ 5 w 157"/>
                <a:gd name="T17" fmla="*/ 119 h 127"/>
                <a:gd name="T18" fmla="*/ 0 w 157"/>
                <a:gd name="T19" fmla="*/ 104 h 127"/>
                <a:gd name="T20" fmla="*/ 6 w 157"/>
                <a:gd name="T21" fmla="*/ 9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27">
                  <a:moveTo>
                    <a:pt x="6" y="95"/>
                  </a:moveTo>
                  <a:cubicBezTo>
                    <a:pt x="129" y="3"/>
                    <a:pt x="129" y="3"/>
                    <a:pt x="129" y="3"/>
                  </a:cubicBezTo>
                  <a:cubicBezTo>
                    <a:pt x="132" y="1"/>
                    <a:pt x="136" y="0"/>
                    <a:pt x="139" y="1"/>
                  </a:cubicBezTo>
                  <a:cubicBezTo>
                    <a:pt x="144" y="2"/>
                    <a:pt x="149" y="5"/>
                    <a:pt x="152" y="9"/>
                  </a:cubicBezTo>
                  <a:cubicBezTo>
                    <a:pt x="156" y="13"/>
                    <a:pt x="157" y="18"/>
                    <a:pt x="156" y="23"/>
                  </a:cubicBezTo>
                  <a:cubicBezTo>
                    <a:pt x="156" y="27"/>
                    <a:pt x="154" y="30"/>
                    <a:pt x="151" y="32"/>
                  </a:cubicBezTo>
                  <a:cubicBezTo>
                    <a:pt x="28" y="124"/>
                    <a:pt x="28" y="124"/>
                    <a:pt x="28" y="124"/>
                  </a:cubicBezTo>
                  <a:cubicBezTo>
                    <a:pt x="25" y="127"/>
                    <a:pt x="20" y="127"/>
                    <a:pt x="16" y="126"/>
                  </a:cubicBezTo>
                  <a:cubicBezTo>
                    <a:pt x="12" y="125"/>
                    <a:pt x="8" y="123"/>
                    <a:pt x="5" y="119"/>
                  </a:cubicBezTo>
                  <a:cubicBezTo>
                    <a:pt x="1" y="114"/>
                    <a:pt x="0" y="109"/>
                    <a:pt x="0" y="104"/>
                  </a:cubicBezTo>
                  <a:cubicBezTo>
                    <a:pt x="1" y="101"/>
                    <a:pt x="3" y="97"/>
                    <a:pt x="6" y="9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79" name="Freeform 31"/>
            <p:cNvSpPr>
              <a:spLocks/>
            </p:cNvSpPr>
            <p:nvPr/>
          </p:nvSpPr>
          <p:spPr bwMode="auto">
            <a:xfrm>
              <a:off x="4393730" y="342866"/>
              <a:ext cx="655638" cy="633413"/>
            </a:xfrm>
            <a:custGeom>
              <a:avLst/>
              <a:gdLst>
                <a:gd name="T0" fmla="*/ 32 w 213"/>
                <a:gd name="T1" fmla="*/ 58 h 206"/>
                <a:gd name="T2" fmla="*/ 7 w 213"/>
                <a:gd name="T3" fmla="*/ 133 h 206"/>
                <a:gd name="T4" fmla="*/ 103 w 213"/>
                <a:gd name="T5" fmla="*/ 61 h 206"/>
                <a:gd name="T6" fmla="*/ 149 w 213"/>
                <a:gd name="T7" fmla="*/ 74 h 206"/>
                <a:gd name="T8" fmla="*/ 149 w 213"/>
                <a:gd name="T9" fmla="*/ 121 h 206"/>
                <a:gd name="T10" fmla="*/ 53 w 213"/>
                <a:gd name="T11" fmla="*/ 193 h 206"/>
                <a:gd name="T12" fmla="*/ 77 w 213"/>
                <a:gd name="T13" fmla="*/ 202 h 206"/>
                <a:gd name="T14" fmla="*/ 132 w 213"/>
                <a:gd name="T15" fmla="*/ 190 h 206"/>
                <a:gd name="T16" fmla="*/ 179 w 213"/>
                <a:gd name="T17" fmla="*/ 155 h 206"/>
                <a:gd name="T18" fmla="*/ 186 w 213"/>
                <a:gd name="T19" fmla="*/ 46 h 206"/>
                <a:gd name="T20" fmla="*/ 79 w 213"/>
                <a:gd name="T21" fmla="*/ 23 h 206"/>
                <a:gd name="T22" fmla="*/ 32 w 213"/>
                <a:gd name="T23" fmla="*/ 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32" y="58"/>
                  </a:moveTo>
                  <a:cubicBezTo>
                    <a:pt x="9" y="75"/>
                    <a:pt x="0" y="105"/>
                    <a:pt x="7" y="133"/>
                  </a:cubicBezTo>
                  <a:cubicBezTo>
                    <a:pt x="103" y="61"/>
                    <a:pt x="103" y="61"/>
                    <a:pt x="103" y="61"/>
                  </a:cubicBezTo>
                  <a:cubicBezTo>
                    <a:pt x="116" y="52"/>
                    <a:pt x="137" y="59"/>
                    <a:pt x="149" y="74"/>
                  </a:cubicBezTo>
                  <a:cubicBezTo>
                    <a:pt x="161" y="89"/>
                    <a:pt x="162" y="112"/>
                    <a:pt x="149" y="121"/>
                  </a:cubicBezTo>
                  <a:cubicBezTo>
                    <a:pt x="53" y="193"/>
                    <a:pt x="53" y="193"/>
                    <a:pt x="53" y="193"/>
                  </a:cubicBezTo>
                  <a:cubicBezTo>
                    <a:pt x="60" y="197"/>
                    <a:pt x="68" y="200"/>
                    <a:pt x="77" y="202"/>
                  </a:cubicBezTo>
                  <a:cubicBezTo>
                    <a:pt x="97" y="206"/>
                    <a:pt x="116" y="201"/>
                    <a:pt x="132" y="190"/>
                  </a:cubicBezTo>
                  <a:cubicBezTo>
                    <a:pt x="179" y="155"/>
                    <a:pt x="179" y="155"/>
                    <a:pt x="179" y="155"/>
                  </a:cubicBezTo>
                  <a:cubicBezTo>
                    <a:pt x="211" y="131"/>
                    <a:pt x="213" y="81"/>
                    <a:pt x="186" y="46"/>
                  </a:cubicBezTo>
                  <a:cubicBezTo>
                    <a:pt x="160" y="11"/>
                    <a:pt x="111" y="0"/>
                    <a:pt x="79" y="23"/>
                  </a:cubicBezTo>
                  <a:lnTo>
                    <a:pt x="32" y="5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80" name="Freeform 32"/>
            <p:cNvSpPr>
              <a:spLocks/>
            </p:cNvSpPr>
            <p:nvPr/>
          </p:nvSpPr>
          <p:spPr bwMode="auto">
            <a:xfrm>
              <a:off x="3882555" y="744503"/>
              <a:ext cx="655638" cy="633413"/>
            </a:xfrm>
            <a:custGeom>
              <a:avLst/>
              <a:gdLst>
                <a:gd name="T0" fmla="*/ 182 w 213"/>
                <a:gd name="T1" fmla="*/ 147 h 206"/>
                <a:gd name="T2" fmla="*/ 206 w 213"/>
                <a:gd name="T3" fmla="*/ 73 h 206"/>
                <a:gd name="T4" fmla="*/ 110 w 213"/>
                <a:gd name="T5" fmla="*/ 145 h 206"/>
                <a:gd name="T6" fmla="*/ 64 w 213"/>
                <a:gd name="T7" fmla="*/ 132 h 206"/>
                <a:gd name="T8" fmla="*/ 64 w 213"/>
                <a:gd name="T9" fmla="*/ 85 h 206"/>
                <a:gd name="T10" fmla="*/ 160 w 213"/>
                <a:gd name="T11" fmla="*/ 13 h 206"/>
                <a:gd name="T12" fmla="*/ 136 w 213"/>
                <a:gd name="T13" fmla="*/ 4 h 206"/>
                <a:gd name="T14" fmla="*/ 81 w 213"/>
                <a:gd name="T15" fmla="*/ 16 h 206"/>
                <a:gd name="T16" fmla="*/ 34 w 213"/>
                <a:gd name="T17" fmla="*/ 51 h 206"/>
                <a:gd name="T18" fmla="*/ 27 w 213"/>
                <a:gd name="T19" fmla="*/ 160 h 206"/>
                <a:gd name="T20" fmla="*/ 135 w 213"/>
                <a:gd name="T21" fmla="*/ 182 h 206"/>
                <a:gd name="T22" fmla="*/ 182 w 213"/>
                <a:gd name="T23" fmla="*/ 14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206">
                  <a:moveTo>
                    <a:pt x="182" y="147"/>
                  </a:moveTo>
                  <a:cubicBezTo>
                    <a:pt x="204" y="130"/>
                    <a:pt x="213" y="101"/>
                    <a:pt x="206" y="73"/>
                  </a:cubicBezTo>
                  <a:cubicBezTo>
                    <a:pt x="110" y="145"/>
                    <a:pt x="110" y="145"/>
                    <a:pt x="110" y="145"/>
                  </a:cubicBezTo>
                  <a:cubicBezTo>
                    <a:pt x="97" y="154"/>
                    <a:pt x="76" y="147"/>
                    <a:pt x="64" y="132"/>
                  </a:cubicBezTo>
                  <a:cubicBezTo>
                    <a:pt x="52" y="117"/>
                    <a:pt x="51" y="94"/>
                    <a:pt x="64" y="85"/>
                  </a:cubicBezTo>
                  <a:cubicBezTo>
                    <a:pt x="160" y="13"/>
                    <a:pt x="160" y="13"/>
                    <a:pt x="160" y="13"/>
                  </a:cubicBezTo>
                  <a:cubicBezTo>
                    <a:pt x="152" y="9"/>
                    <a:pt x="144" y="6"/>
                    <a:pt x="136" y="4"/>
                  </a:cubicBezTo>
                  <a:cubicBezTo>
                    <a:pt x="115" y="0"/>
                    <a:pt x="96" y="4"/>
                    <a:pt x="81" y="16"/>
                  </a:cubicBezTo>
                  <a:cubicBezTo>
                    <a:pt x="34" y="51"/>
                    <a:pt x="34" y="51"/>
                    <a:pt x="34" y="51"/>
                  </a:cubicBezTo>
                  <a:cubicBezTo>
                    <a:pt x="2" y="75"/>
                    <a:pt x="0" y="125"/>
                    <a:pt x="27" y="160"/>
                  </a:cubicBezTo>
                  <a:cubicBezTo>
                    <a:pt x="54" y="195"/>
                    <a:pt x="103" y="206"/>
                    <a:pt x="135" y="182"/>
                  </a:cubicBezTo>
                  <a:lnTo>
                    <a:pt x="182" y="147"/>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381" name="Rektangel med afrundet, diagonalt hjørne 23"/>
          <p:cNvSpPr/>
          <p:nvPr/>
        </p:nvSpPr>
        <p:spPr>
          <a:xfrm>
            <a:off x="6205271" y="3151726"/>
            <a:ext cx="1082585" cy="1965784"/>
          </a:xfrm>
          <a:prstGeom prst="roundRect">
            <a:avLst>
              <a:gd name="adj" fmla="val 14319"/>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endParaRPr lang="en-US" b="1" dirty="0">
              <a:solidFill>
                <a:srgbClr val="2D2D8A">
                  <a:lumMod val="75000"/>
                </a:srgbClr>
              </a:solidFill>
              <a:latin typeface="Calibri" pitchFamily="34" charset="0"/>
              <a:cs typeface="Calibri" pitchFamily="34" charset="0"/>
            </a:endParaRPr>
          </a:p>
        </p:txBody>
      </p:sp>
      <p:pic>
        <p:nvPicPr>
          <p:cNvPr id="382" name="Picture 3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2549" y="4664331"/>
            <a:ext cx="597352" cy="300232"/>
          </a:xfrm>
          <a:prstGeom prst="rect">
            <a:avLst/>
          </a:prstGeom>
        </p:spPr>
      </p:pic>
      <p:pic>
        <p:nvPicPr>
          <p:cNvPr id="383" name="Picture 3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5113" y="4664950"/>
            <a:ext cx="609876" cy="331743"/>
          </a:xfrm>
          <a:prstGeom prst="rect">
            <a:avLst/>
          </a:prstGeom>
        </p:spPr>
      </p:pic>
      <p:sp>
        <p:nvSpPr>
          <p:cNvPr id="384" name="Rounded Rectangle 383"/>
          <p:cNvSpPr/>
          <p:nvPr/>
        </p:nvSpPr>
        <p:spPr bwMode="auto">
          <a:xfrm>
            <a:off x="444343" y="2989405"/>
            <a:ext cx="8235388" cy="3268471"/>
          </a:xfrm>
          <a:prstGeom prst="roundRect">
            <a:avLst>
              <a:gd name="adj" fmla="val 5098"/>
            </a:avLst>
          </a:prstGeom>
          <a:solidFill>
            <a:srgbClr val="BABABA">
              <a:alpha val="83922"/>
            </a:srgbClr>
          </a:solidFill>
          <a:ln w="76200" cap="flat" cmpd="sng" algn="ctr">
            <a:noFill/>
            <a:prstDash val="solid"/>
            <a:round/>
            <a:headEnd type="none" w="med" len="med"/>
            <a:tailEnd type="triangl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mtClean="0">
              <a:solidFill>
                <a:srgbClr val="000000"/>
              </a:solidFill>
              <a:latin typeface="Arial" pitchFamily="34" charset="0"/>
            </a:endParaRPr>
          </a:p>
        </p:txBody>
      </p:sp>
      <p:sp>
        <p:nvSpPr>
          <p:cNvPr id="385" name="Rektangel med afrundet, diagonalt hjørne 23"/>
          <p:cNvSpPr/>
          <p:nvPr/>
        </p:nvSpPr>
        <p:spPr>
          <a:xfrm rot="5400000">
            <a:off x="2922181" y="493258"/>
            <a:ext cx="3293847" cy="8235387"/>
          </a:xfrm>
          <a:prstGeom prst="roundRect">
            <a:avLst>
              <a:gd name="adj" fmla="val 6908"/>
            </a:avLst>
          </a:prstGeom>
          <a:noFill/>
          <a:ln w="38100" cap="flat" cmpd="sng" algn="ctr">
            <a:solidFill>
              <a:srgbClr val="FFFFFF"/>
            </a:solidFill>
            <a:prstDash val="solid"/>
          </a:ln>
          <a:effectLst>
            <a:outerShdw blurRad="50800" dist="38100" dir="8100000" algn="tr" rotWithShape="0">
              <a:prstClr val="black">
                <a:alpha val="40000"/>
              </a:prstClr>
            </a:out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dirty="0" smtClean="0">
              <a:ln>
                <a:noFill/>
              </a:ln>
              <a:solidFill>
                <a:srgbClr val="32558E"/>
              </a:solidFill>
              <a:effectLst/>
              <a:uLnTx/>
              <a:uFillTx/>
              <a:latin typeface="Calibri" pitchFamily="34" charset="0"/>
              <a:ea typeface="+mn-ea"/>
              <a:cs typeface="Calibri" pitchFamily="34" charset="0"/>
            </a:endParaRPr>
          </a:p>
        </p:txBody>
      </p:sp>
      <p:grpSp>
        <p:nvGrpSpPr>
          <p:cNvPr id="386" name="Group 385"/>
          <p:cNvGrpSpPr/>
          <p:nvPr/>
        </p:nvGrpSpPr>
        <p:grpSpPr>
          <a:xfrm>
            <a:off x="546536" y="4034005"/>
            <a:ext cx="5559817" cy="1103837"/>
            <a:chOff x="546536" y="4034005"/>
            <a:chExt cx="5559817" cy="1103837"/>
          </a:xfrm>
        </p:grpSpPr>
        <p:grpSp>
          <p:nvGrpSpPr>
            <p:cNvPr id="387" name="Group 386"/>
            <p:cNvGrpSpPr/>
            <p:nvPr/>
          </p:nvGrpSpPr>
          <p:grpSpPr>
            <a:xfrm>
              <a:off x="546536" y="4038002"/>
              <a:ext cx="4153551" cy="1083313"/>
              <a:chOff x="546535" y="4016183"/>
              <a:chExt cx="5006087" cy="1083313"/>
            </a:xfrm>
          </p:grpSpPr>
          <p:sp>
            <p:nvSpPr>
              <p:cNvPr id="416" name="Rektangel med afrundet, diagonalt hjørne 23"/>
              <p:cNvSpPr/>
              <p:nvPr/>
            </p:nvSpPr>
            <p:spPr>
              <a:xfrm>
                <a:off x="546535" y="4020798"/>
                <a:ext cx="1599725"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Web </a:t>
                </a:r>
                <a:r>
                  <a:rPr kumimoji="0" lang="en-US" sz="1400" b="1" i="0"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rPr>
                  <a:t>Services</a:t>
                </a:r>
                <a:endParaRPr kumimoji="0" lang="en-US" sz="1400" b="1" i="0" u="none" strike="noStrike" kern="120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417" name="Rektangel med afrundet, diagonalt hjørne 23"/>
              <p:cNvSpPr/>
              <p:nvPr/>
            </p:nvSpPr>
            <p:spPr>
              <a:xfrm>
                <a:off x="3952896" y="4016183"/>
                <a:ext cx="1599726"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pitchFamily="34" charset="0"/>
                    <a:cs typeface="Calibri" pitchFamily="34" charset="0"/>
                  </a:rPr>
                  <a:t>Adapters &amp; Interfaces</a:t>
                </a:r>
              </a:p>
            </p:txBody>
          </p:sp>
          <p:sp>
            <p:nvSpPr>
              <p:cNvPr id="418" name="Rektangel med afrundet, diagonalt hjørne 23"/>
              <p:cNvSpPr/>
              <p:nvPr/>
            </p:nvSpPr>
            <p:spPr>
              <a:xfrm>
                <a:off x="2260238" y="4021914"/>
                <a:ext cx="1599724"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pitchFamily="34" charset="0"/>
                    <a:cs typeface="Calibri" pitchFamily="34" charset="0"/>
                  </a:rPr>
                  <a:t>Publishing Services</a:t>
                </a:r>
              </a:p>
            </p:txBody>
          </p:sp>
        </p:grpSp>
        <p:grpSp>
          <p:nvGrpSpPr>
            <p:cNvPr id="388" name="Group 387"/>
            <p:cNvGrpSpPr/>
            <p:nvPr/>
          </p:nvGrpSpPr>
          <p:grpSpPr>
            <a:xfrm>
              <a:off x="1024425" y="4610952"/>
              <a:ext cx="391415" cy="391416"/>
              <a:chOff x="10809288" y="1477963"/>
              <a:chExt cx="3124200" cy="3124200"/>
            </a:xfrm>
            <a:solidFill>
              <a:srgbClr val="FFFFFF"/>
            </a:solidFill>
          </p:grpSpPr>
          <p:sp>
            <p:nvSpPr>
              <p:cNvPr id="414" name="Freeform 64"/>
              <p:cNvSpPr>
                <a:spLocks noEditPoints="1"/>
              </p:cNvSpPr>
              <p:nvPr/>
            </p:nvSpPr>
            <p:spPr bwMode="auto">
              <a:xfrm>
                <a:off x="10809288" y="1477963"/>
                <a:ext cx="3124200" cy="3124200"/>
              </a:xfrm>
              <a:custGeom>
                <a:avLst/>
                <a:gdLst>
                  <a:gd name="T0" fmla="*/ 819 w 833"/>
                  <a:gd name="T1" fmla="*/ 347 h 833"/>
                  <a:gd name="T2" fmla="*/ 709 w 833"/>
                  <a:gd name="T3" fmla="*/ 347 h 833"/>
                  <a:gd name="T4" fmla="*/ 673 w 833"/>
                  <a:gd name="T5" fmla="*/ 259 h 833"/>
                  <a:gd name="T6" fmla="*/ 750 w 833"/>
                  <a:gd name="T7" fmla="*/ 181 h 833"/>
                  <a:gd name="T8" fmla="*/ 750 w 833"/>
                  <a:gd name="T9" fmla="*/ 162 h 833"/>
                  <a:gd name="T10" fmla="*/ 671 w 833"/>
                  <a:gd name="T11" fmla="*/ 83 h 833"/>
                  <a:gd name="T12" fmla="*/ 652 w 833"/>
                  <a:gd name="T13" fmla="*/ 83 h 833"/>
                  <a:gd name="T14" fmla="*/ 574 w 833"/>
                  <a:gd name="T15" fmla="*/ 160 h 833"/>
                  <a:gd name="T16" fmla="*/ 486 w 833"/>
                  <a:gd name="T17" fmla="*/ 124 h 833"/>
                  <a:gd name="T18" fmla="*/ 486 w 833"/>
                  <a:gd name="T19" fmla="*/ 14 h 833"/>
                  <a:gd name="T20" fmla="*/ 472 w 833"/>
                  <a:gd name="T21" fmla="*/ 0 h 833"/>
                  <a:gd name="T22" fmla="*/ 360 w 833"/>
                  <a:gd name="T23" fmla="*/ 0 h 833"/>
                  <a:gd name="T24" fmla="*/ 346 w 833"/>
                  <a:gd name="T25" fmla="*/ 14 h 833"/>
                  <a:gd name="T26" fmla="*/ 346 w 833"/>
                  <a:gd name="T27" fmla="*/ 124 h 833"/>
                  <a:gd name="T28" fmla="*/ 258 w 833"/>
                  <a:gd name="T29" fmla="*/ 160 h 833"/>
                  <a:gd name="T30" fmla="*/ 181 w 833"/>
                  <a:gd name="T31" fmla="*/ 83 h 833"/>
                  <a:gd name="T32" fmla="*/ 161 w 833"/>
                  <a:gd name="T33" fmla="*/ 83 h 833"/>
                  <a:gd name="T34" fmla="*/ 82 w 833"/>
                  <a:gd name="T35" fmla="*/ 162 h 833"/>
                  <a:gd name="T36" fmla="*/ 82 w 833"/>
                  <a:gd name="T37" fmla="*/ 181 h 833"/>
                  <a:gd name="T38" fmla="*/ 160 w 833"/>
                  <a:gd name="T39" fmla="*/ 259 h 833"/>
                  <a:gd name="T40" fmla="*/ 123 w 833"/>
                  <a:gd name="T41" fmla="*/ 347 h 833"/>
                  <a:gd name="T42" fmla="*/ 14 w 833"/>
                  <a:gd name="T43" fmla="*/ 347 h 833"/>
                  <a:gd name="T44" fmla="*/ 0 w 833"/>
                  <a:gd name="T45" fmla="*/ 361 h 833"/>
                  <a:gd name="T46" fmla="*/ 0 w 833"/>
                  <a:gd name="T47" fmla="*/ 473 h 833"/>
                  <a:gd name="T48" fmla="*/ 14 w 833"/>
                  <a:gd name="T49" fmla="*/ 487 h 833"/>
                  <a:gd name="T50" fmla="*/ 123 w 833"/>
                  <a:gd name="T51" fmla="*/ 487 h 833"/>
                  <a:gd name="T52" fmla="*/ 160 w 833"/>
                  <a:gd name="T53" fmla="*/ 575 h 833"/>
                  <a:gd name="T54" fmla="*/ 82 w 833"/>
                  <a:gd name="T55" fmla="*/ 652 h 833"/>
                  <a:gd name="T56" fmla="*/ 82 w 833"/>
                  <a:gd name="T57" fmla="*/ 671 h 833"/>
                  <a:gd name="T58" fmla="*/ 161 w 833"/>
                  <a:gd name="T59" fmla="*/ 751 h 833"/>
                  <a:gd name="T60" fmla="*/ 181 w 833"/>
                  <a:gd name="T61" fmla="*/ 751 h 833"/>
                  <a:gd name="T62" fmla="*/ 258 w 833"/>
                  <a:gd name="T63" fmla="*/ 673 h 833"/>
                  <a:gd name="T64" fmla="*/ 346 w 833"/>
                  <a:gd name="T65" fmla="*/ 710 h 833"/>
                  <a:gd name="T66" fmla="*/ 346 w 833"/>
                  <a:gd name="T67" fmla="*/ 819 h 833"/>
                  <a:gd name="T68" fmla="*/ 360 w 833"/>
                  <a:gd name="T69" fmla="*/ 833 h 833"/>
                  <a:gd name="T70" fmla="*/ 472 w 833"/>
                  <a:gd name="T71" fmla="*/ 833 h 833"/>
                  <a:gd name="T72" fmla="*/ 486 w 833"/>
                  <a:gd name="T73" fmla="*/ 819 h 833"/>
                  <a:gd name="T74" fmla="*/ 486 w 833"/>
                  <a:gd name="T75" fmla="*/ 710 h 833"/>
                  <a:gd name="T76" fmla="*/ 574 w 833"/>
                  <a:gd name="T77" fmla="*/ 673 h 833"/>
                  <a:gd name="T78" fmla="*/ 652 w 833"/>
                  <a:gd name="T79" fmla="*/ 751 h 833"/>
                  <a:gd name="T80" fmla="*/ 671 w 833"/>
                  <a:gd name="T81" fmla="*/ 751 h 833"/>
                  <a:gd name="T82" fmla="*/ 750 w 833"/>
                  <a:gd name="T83" fmla="*/ 671 h 833"/>
                  <a:gd name="T84" fmla="*/ 750 w 833"/>
                  <a:gd name="T85" fmla="*/ 652 h 833"/>
                  <a:gd name="T86" fmla="*/ 673 w 833"/>
                  <a:gd name="T87" fmla="*/ 575 h 833"/>
                  <a:gd name="T88" fmla="*/ 709 w 833"/>
                  <a:gd name="T89" fmla="*/ 487 h 833"/>
                  <a:gd name="T90" fmla="*/ 819 w 833"/>
                  <a:gd name="T91" fmla="*/ 487 h 833"/>
                  <a:gd name="T92" fmla="*/ 833 w 833"/>
                  <a:gd name="T93" fmla="*/ 473 h 833"/>
                  <a:gd name="T94" fmla="*/ 833 w 833"/>
                  <a:gd name="T95" fmla="*/ 361 h 833"/>
                  <a:gd name="T96" fmla="*/ 819 w 833"/>
                  <a:gd name="T97" fmla="*/ 347 h 833"/>
                  <a:gd name="T98" fmla="*/ 416 w 833"/>
                  <a:gd name="T99" fmla="*/ 637 h 833"/>
                  <a:gd name="T100" fmla="*/ 196 w 833"/>
                  <a:gd name="T101" fmla="*/ 417 h 833"/>
                  <a:gd name="T102" fmla="*/ 416 w 833"/>
                  <a:gd name="T103" fmla="*/ 197 h 833"/>
                  <a:gd name="T104" fmla="*/ 636 w 833"/>
                  <a:gd name="T105" fmla="*/ 417 h 833"/>
                  <a:gd name="T106" fmla="*/ 416 w 833"/>
                  <a:gd name="T107" fmla="*/ 637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3" h="833">
                    <a:moveTo>
                      <a:pt x="819" y="347"/>
                    </a:moveTo>
                    <a:cubicBezTo>
                      <a:pt x="709" y="347"/>
                      <a:pt x="709" y="347"/>
                      <a:pt x="709" y="347"/>
                    </a:cubicBezTo>
                    <a:cubicBezTo>
                      <a:pt x="702" y="316"/>
                      <a:pt x="690" y="286"/>
                      <a:pt x="673" y="259"/>
                    </a:cubicBezTo>
                    <a:cubicBezTo>
                      <a:pt x="750" y="181"/>
                      <a:pt x="750" y="181"/>
                      <a:pt x="750" y="181"/>
                    </a:cubicBezTo>
                    <a:cubicBezTo>
                      <a:pt x="756" y="176"/>
                      <a:pt x="756" y="167"/>
                      <a:pt x="750" y="162"/>
                    </a:cubicBezTo>
                    <a:cubicBezTo>
                      <a:pt x="671" y="83"/>
                      <a:pt x="671" y="83"/>
                      <a:pt x="671" y="83"/>
                    </a:cubicBezTo>
                    <a:cubicBezTo>
                      <a:pt x="666" y="77"/>
                      <a:pt x="657" y="77"/>
                      <a:pt x="652" y="83"/>
                    </a:cubicBezTo>
                    <a:cubicBezTo>
                      <a:pt x="574" y="160"/>
                      <a:pt x="574" y="160"/>
                      <a:pt x="574" y="160"/>
                    </a:cubicBezTo>
                    <a:cubicBezTo>
                      <a:pt x="547" y="143"/>
                      <a:pt x="517" y="131"/>
                      <a:pt x="486" y="124"/>
                    </a:cubicBezTo>
                    <a:cubicBezTo>
                      <a:pt x="486" y="14"/>
                      <a:pt x="486" y="14"/>
                      <a:pt x="486" y="14"/>
                    </a:cubicBezTo>
                    <a:cubicBezTo>
                      <a:pt x="486" y="6"/>
                      <a:pt x="480" y="0"/>
                      <a:pt x="472" y="0"/>
                    </a:cubicBezTo>
                    <a:cubicBezTo>
                      <a:pt x="360" y="0"/>
                      <a:pt x="360" y="0"/>
                      <a:pt x="360" y="0"/>
                    </a:cubicBezTo>
                    <a:cubicBezTo>
                      <a:pt x="352" y="0"/>
                      <a:pt x="346" y="6"/>
                      <a:pt x="346" y="14"/>
                    </a:cubicBezTo>
                    <a:cubicBezTo>
                      <a:pt x="346" y="124"/>
                      <a:pt x="346" y="124"/>
                      <a:pt x="346" y="124"/>
                    </a:cubicBezTo>
                    <a:cubicBezTo>
                      <a:pt x="315" y="131"/>
                      <a:pt x="286" y="143"/>
                      <a:pt x="258" y="160"/>
                    </a:cubicBezTo>
                    <a:cubicBezTo>
                      <a:pt x="181" y="83"/>
                      <a:pt x="181" y="83"/>
                      <a:pt x="181" y="83"/>
                    </a:cubicBezTo>
                    <a:cubicBezTo>
                      <a:pt x="175" y="77"/>
                      <a:pt x="167" y="77"/>
                      <a:pt x="161" y="83"/>
                    </a:cubicBezTo>
                    <a:cubicBezTo>
                      <a:pt x="82" y="162"/>
                      <a:pt x="82" y="162"/>
                      <a:pt x="82" y="162"/>
                    </a:cubicBezTo>
                    <a:cubicBezTo>
                      <a:pt x="77" y="167"/>
                      <a:pt x="77" y="176"/>
                      <a:pt x="82" y="181"/>
                    </a:cubicBezTo>
                    <a:cubicBezTo>
                      <a:pt x="160" y="259"/>
                      <a:pt x="160" y="259"/>
                      <a:pt x="160" y="259"/>
                    </a:cubicBezTo>
                    <a:cubicBezTo>
                      <a:pt x="143" y="286"/>
                      <a:pt x="130" y="316"/>
                      <a:pt x="123" y="347"/>
                    </a:cubicBezTo>
                    <a:cubicBezTo>
                      <a:pt x="14" y="347"/>
                      <a:pt x="14" y="347"/>
                      <a:pt x="14" y="347"/>
                    </a:cubicBezTo>
                    <a:cubicBezTo>
                      <a:pt x="6" y="347"/>
                      <a:pt x="0" y="353"/>
                      <a:pt x="0" y="361"/>
                    </a:cubicBezTo>
                    <a:cubicBezTo>
                      <a:pt x="0" y="473"/>
                      <a:pt x="0" y="473"/>
                      <a:pt x="0" y="473"/>
                    </a:cubicBezTo>
                    <a:cubicBezTo>
                      <a:pt x="0" y="481"/>
                      <a:pt x="6" y="487"/>
                      <a:pt x="14" y="487"/>
                    </a:cubicBezTo>
                    <a:cubicBezTo>
                      <a:pt x="123" y="487"/>
                      <a:pt x="123" y="487"/>
                      <a:pt x="123" y="487"/>
                    </a:cubicBezTo>
                    <a:cubicBezTo>
                      <a:pt x="131" y="518"/>
                      <a:pt x="143" y="547"/>
                      <a:pt x="160" y="575"/>
                    </a:cubicBezTo>
                    <a:cubicBezTo>
                      <a:pt x="82" y="652"/>
                      <a:pt x="82" y="652"/>
                      <a:pt x="82" y="652"/>
                    </a:cubicBezTo>
                    <a:cubicBezTo>
                      <a:pt x="77" y="657"/>
                      <a:pt x="77" y="666"/>
                      <a:pt x="82" y="671"/>
                    </a:cubicBezTo>
                    <a:cubicBezTo>
                      <a:pt x="161" y="751"/>
                      <a:pt x="161" y="751"/>
                      <a:pt x="161" y="751"/>
                    </a:cubicBezTo>
                    <a:cubicBezTo>
                      <a:pt x="167" y="756"/>
                      <a:pt x="175" y="756"/>
                      <a:pt x="181" y="751"/>
                    </a:cubicBezTo>
                    <a:cubicBezTo>
                      <a:pt x="258" y="673"/>
                      <a:pt x="258" y="673"/>
                      <a:pt x="258" y="673"/>
                    </a:cubicBezTo>
                    <a:cubicBezTo>
                      <a:pt x="286" y="690"/>
                      <a:pt x="315" y="702"/>
                      <a:pt x="346" y="710"/>
                    </a:cubicBezTo>
                    <a:cubicBezTo>
                      <a:pt x="346" y="819"/>
                      <a:pt x="346" y="819"/>
                      <a:pt x="346" y="819"/>
                    </a:cubicBezTo>
                    <a:cubicBezTo>
                      <a:pt x="346" y="827"/>
                      <a:pt x="352" y="833"/>
                      <a:pt x="360" y="833"/>
                    </a:cubicBezTo>
                    <a:cubicBezTo>
                      <a:pt x="472" y="833"/>
                      <a:pt x="472" y="833"/>
                      <a:pt x="472" y="833"/>
                    </a:cubicBezTo>
                    <a:cubicBezTo>
                      <a:pt x="480" y="833"/>
                      <a:pt x="486" y="827"/>
                      <a:pt x="486" y="819"/>
                    </a:cubicBezTo>
                    <a:cubicBezTo>
                      <a:pt x="486" y="710"/>
                      <a:pt x="486" y="710"/>
                      <a:pt x="486" y="710"/>
                    </a:cubicBezTo>
                    <a:cubicBezTo>
                      <a:pt x="517" y="702"/>
                      <a:pt x="547" y="690"/>
                      <a:pt x="574" y="673"/>
                    </a:cubicBezTo>
                    <a:cubicBezTo>
                      <a:pt x="652" y="751"/>
                      <a:pt x="652" y="751"/>
                      <a:pt x="652" y="751"/>
                    </a:cubicBezTo>
                    <a:cubicBezTo>
                      <a:pt x="657" y="756"/>
                      <a:pt x="666" y="756"/>
                      <a:pt x="671" y="751"/>
                    </a:cubicBezTo>
                    <a:cubicBezTo>
                      <a:pt x="750" y="671"/>
                      <a:pt x="750" y="671"/>
                      <a:pt x="750" y="671"/>
                    </a:cubicBezTo>
                    <a:cubicBezTo>
                      <a:pt x="756" y="666"/>
                      <a:pt x="756" y="657"/>
                      <a:pt x="750" y="652"/>
                    </a:cubicBezTo>
                    <a:cubicBezTo>
                      <a:pt x="673" y="575"/>
                      <a:pt x="673" y="575"/>
                      <a:pt x="673" y="575"/>
                    </a:cubicBezTo>
                    <a:cubicBezTo>
                      <a:pt x="690" y="547"/>
                      <a:pt x="702" y="518"/>
                      <a:pt x="709" y="487"/>
                    </a:cubicBezTo>
                    <a:cubicBezTo>
                      <a:pt x="819" y="487"/>
                      <a:pt x="819" y="487"/>
                      <a:pt x="819" y="487"/>
                    </a:cubicBezTo>
                    <a:cubicBezTo>
                      <a:pt x="827" y="487"/>
                      <a:pt x="833" y="481"/>
                      <a:pt x="833" y="473"/>
                    </a:cubicBezTo>
                    <a:cubicBezTo>
                      <a:pt x="833" y="361"/>
                      <a:pt x="833" y="361"/>
                      <a:pt x="833" y="361"/>
                    </a:cubicBezTo>
                    <a:cubicBezTo>
                      <a:pt x="833" y="353"/>
                      <a:pt x="827" y="347"/>
                      <a:pt x="819" y="347"/>
                    </a:cubicBezTo>
                    <a:close/>
                    <a:moveTo>
                      <a:pt x="416" y="637"/>
                    </a:moveTo>
                    <a:cubicBezTo>
                      <a:pt x="295" y="637"/>
                      <a:pt x="196" y="538"/>
                      <a:pt x="196" y="417"/>
                    </a:cubicBezTo>
                    <a:cubicBezTo>
                      <a:pt x="196" y="295"/>
                      <a:pt x="295" y="197"/>
                      <a:pt x="416" y="197"/>
                    </a:cubicBezTo>
                    <a:cubicBezTo>
                      <a:pt x="538" y="197"/>
                      <a:pt x="636" y="295"/>
                      <a:pt x="636" y="417"/>
                    </a:cubicBezTo>
                    <a:cubicBezTo>
                      <a:pt x="636" y="538"/>
                      <a:pt x="538" y="637"/>
                      <a:pt x="416" y="63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5" name="Freeform 65"/>
              <p:cNvSpPr>
                <a:spLocks noEditPoints="1"/>
              </p:cNvSpPr>
              <p:nvPr/>
            </p:nvSpPr>
            <p:spPr bwMode="auto">
              <a:xfrm>
                <a:off x="11682413" y="2352675"/>
                <a:ext cx="1376363" cy="1376363"/>
              </a:xfrm>
              <a:custGeom>
                <a:avLst/>
                <a:gdLst>
                  <a:gd name="T0" fmla="*/ 183 w 367"/>
                  <a:gd name="T1" fmla="*/ 0 h 367"/>
                  <a:gd name="T2" fmla="*/ 0 w 367"/>
                  <a:gd name="T3" fmla="*/ 184 h 367"/>
                  <a:gd name="T4" fmla="*/ 183 w 367"/>
                  <a:gd name="T5" fmla="*/ 367 h 367"/>
                  <a:gd name="T6" fmla="*/ 367 w 367"/>
                  <a:gd name="T7" fmla="*/ 184 h 367"/>
                  <a:gd name="T8" fmla="*/ 183 w 367"/>
                  <a:gd name="T9" fmla="*/ 0 h 367"/>
                  <a:gd name="T10" fmla="*/ 183 w 367"/>
                  <a:gd name="T11" fmla="*/ 337 h 367"/>
                  <a:gd name="T12" fmla="*/ 30 w 367"/>
                  <a:gd name="T13" fmla="*/ 184 h 367"/>
                  <a:gd name="T14" fmla="*/ 183 w 367"/>
                  <a:gd name="T15" fmla="*/ 30 h 367"/>
                  <a:gd name="T16" fmla="*/ 337 w 367"/>
                  <a:gd name="T17" fmla="*/ 184 h 367"/>
                  <a:gd name="T18" fmla="*/ 183 w 367"/>
                  <a:gd name="T19"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7">
                    <a:moveTo>
                      <a:pt x="183" y="0"/>
                    </a:moveTo>
                    <a:cubicBezTo>
                      <a:pt x="82" y="0"/>
                      <a:pt x="0" y="82"/>
                      <a:pt x="0" y="184"/>
                    </a:cubicBezTo>
                    <a:cubicBezTo>
                      <a:pt x="0" y="285"/>
                      <a:pt x="82" y="367"/>
                      <a:pt x="183" y="367"/>
                    </a:cubicBezTo>
                    <a:cubicBezTo>
                      <a:pt x="285" y="367"/>
                      <a:pt x="367" y="285"/>
                      <a:pt x="367" y="184"/>
                    </a:cubicBezTo>
                    <a:cubicBezTo>
                      <a:pt x="367" y="82"/>
                      <a:pt x="285" y="0"/>
                      <a:pt x="183" y="0"/>
                    </a:cubicBezTo>
                    <a:close/>
                    <a:moveTo>
                      <a:pt x="183" y="337"/>
                    </a:moveTo>
                    <a:cubicBezTo>
                      <a:pt x="98" y="337"/>
                      <a:pt x="30" y="268"/>
                      <a:pt x="30" y="184"/>
                    </a:cubicBezTo>
                    <a:cubicBezTo>
                      <a:pt x="30" y="99"/>
                      <a:pt x="98" y="30"/>
                      <a:pt x="183" y="30"/>
                    </a:cubicBezTo>
                    <a:cubicBezTo>
                      <a:pt x="268" y="30"/>
                      <a:pt x="337" y="99"/>
                      <a:pt x="337" y="184"/>
                    </a:cubicBezTo>
                    <a:cubicBezTo>
                      <a:pt x="337" y="268"/>
                      <a:pt x="268" y="337"/>
                      <a:pt x="183" y="337"/>
                    </a:cubicBezTo>
                    <a:close/>
                  </a:path>
                </a:pathLst>
              </a:custGeom>
              <a:solidFill>
                <a:srgbClr val="2D2D8A">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389" name="Rektangel med afrundet, diagonalt hjørne 23"/>
            <p:cNvSpPr/>
            <p:nvPr/>
          </p:nvSpPr>
          <p:spPr>
            <a:xfrm>
              <a:off x="4777289" y="4038002"/>
              <a:ext cx="1327293" cy="1077582"/>
            </a:xfrm>
            <a:prstGeom prst="roundRect">
              <a:avLst/>
            </a:prstGeom>
            <a:solidFill>
              <a:srgbClr val="333399">
                <a:lumMod val="75000"/>
              </a:srgbClr>
            </a:solidFill>
            <a:ln w="19050" cap="flat" cmpd="sng" algn="ctr">
              <a:noFill/>
              <a:prstDash val="solid"/>
            </a:ln>
            <a:effectLst>
              <a:outerShdw blurRad="44450" dist="27940" dir="5400000" algn="ctr">
                <a:srgbClr val="000000">
                  <a:alpha val="32000"/>
                </a:srgbClr>
              </a:outerShdw>
            </a:effectLst>
          </p:spPr>
          <p:txBody>
            <a:bodyPr anchor="t"/>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FFFFFF"/>
                  </a:solidFill>
                  <a:effectLst/>
                  <a:uLnTx/>
                  <a:uFillTx/>
                  <a:latin typeface="Calibri" pitchFamily="34" charset="0"/>
                  <a:cs typeface="Calibri" pitchFamily="34" charset="0"/>
                </a:rPr>
                <a:t>Export &amp; Import Services</a:t>
              </a:r>
            </a:p>
          </p:txBody>
        </p:sp>
        <p:sp>
          <p:nvSpPr>
            <p:cNvPr id="390" name="Rektangel med afrundet, diagonalt hjørne 23"/>
            <p:cNvSpPr/>
            <p:nvPr/>
          </p:nvSpPr>
          <p:spPr>
            <a:xfrm>
              <a:off x="549495" y="4050358"/>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391" name="Rektangel med afrundet, diagonalt hjørne 23"/>
            <p:cNvSpPr/>
            <p:nvPr/>
          </p:nvSpPr>
          <p:spPr>
            <a:xfrm>
              <a:off x="1976073" y="4037666"/>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392" name="Rektangel med afrundet, diagonalt hjørne 23"/>
            <p:cNvSpPr/>
            <p:nvPr/>
          </p:nvSpPr>
          <p:spPr>
            <a:xfrm>
              <a:off x="3375756" y="4034005"/>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sp>
          <p:nvSpPr>
            <p:cNvPr id="393" name="Rektangel med afrundet, diagonalt hjørne 23"/>
            <p:cNvSpPr/>
            <p:nvPr/>
          </p:nvSpPr>
          <p:spPr>
            <a:xfrm>
              <a:off x="4782020" y="4040630"/>
              <a:ext cx="1324333" cy="1087484"/>
            </a:xfrm>
            <a:prstGeom prst="roundRect">
              <a:avLst/>
            </a:prstGeom>
            <a:noFill/>
            <a:ln w="19050" cap="flat" cmpd="sng" algn="ctr">
              <a:solidFill>
                <a:srgbClr val="FFFFFF">
                  <a:alpha val="47843"/>
                </a:srgbClr>
              </a:solidFill>
              <a:prstDash val="solid"/>
            </a:ln>
            <a:effectLst/>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2D2D8A">
                    <a:lumMod val="75000"/>
                  </a:srgbClr>
                </a:solidFill>
                <a:effectLst/>
                <a:uLnTx/>
                <a:uFillTx/>
                <a:latin typeface="Calibri" pitchFamily="34" charset="0"/>
                <a:ea typeface="+mn-ea"/>
                <a:cs typeface="Calibri" pitchFamily="34" charset="0"/>
              </a:endParaRPr>
            </a:p>
          </p:txBody>
        </p:sp>
        <p:grpSp>
          <p:nvGrpSpPr>
            <p:cNvPr id="394" name="Group 393"/>
            <p:cNvGrpSpPr/>
            <p:nvPr/>
          </p:nvGrpSpPr>
          <p:grpSpPr>
            <a:xfrm>
              <a:off x="2466999" y="4676845"/>
              <a:ext cx="310221" cy="318308"/>
              <a:chOff x="2441832" y="4607367"/>
              <a:chExt cx="402462" cy="412953"/>
            </a:xfrm>
          </p:grpSpPr>
          <p:grpSp>
            <p:nvGrpSpPr>
              <p:cNvPr id="405" name="Group 404"/>
              <p:cNvGrpSpPr/>
              <p:nvPr/>
            </p:nvGrpSpPr>
            <p:grpSpPr>
              <a:xfrm>
                <a:off x="2441832" y="4607367"/>
                <a:ext cx="342589" cy="412953"/>
                <a:chOff x="5969007" y="3696240"/>
                <a:chExt cx="765175" cy="922337"/>
              </a:xfrm>
            </p:grpSpPr>
            <p:sp>
              <p:nvSpPr>
                <p:cNvPr id="408" name="Freeform 36"/>
                <p:cNvSpPr>
                  <a:spLocks/>
                </p:cNvSpPr>
                <p:nvPr/>
              </p:nvSpPr>
              <p:spPr bwMode="auto">
                <a:xfrm>
                  <a:off x="6217362" y="4094958"/>
                  <a:ext cx="292100" cy="49212"/>
                </a:xfrm>
                <a:custGeom>
                  <a:avLst/>
                  <a:gdLst>
                    <a:gd name="T0" fmla="*/ 184 w 184"/>
                    <a:gd name="T1" fmla="*/ 0 h 31"/>
                    <a:gd name="T2" fmla="*/ 0 w 184"/>
                    <a:gd name="T3" fmla="*/ 0 h 31"/>
                    <a:gd name="T4" fmla="*/ 0 w 184"/>
                    <a:gd name="T5" fmla="*/ 31 h 31"/>
                    <a:gd name="T6" fmla="*/ 184 w 184"/>
                    <a:gd name="T7" fmla="*/ 31 h 31"/>
                    <a:gd name="T8" fmla="*/ 184 w 184"/>
                    <a:gd name="T9" fmla="*/ 0 h 31"/>
                    <a:gd name="T10" fmla="*/ 184 w 184"/>
                    <a:gd name="T11" fmla="*/ 0 h 31"/>
                  </a:gdLst>
                  <a:ahLst/>
                  <a:cxnLst>
                    <a:cxn ang="0">
                      <a:pos x="T0" y="T1"/>
                    </a:cxn>
                    <a:cxn ang="0">
                      <a:pos x="T2" y="T3"/>
                    </a:cxn>
                    <a:cxn ang="0">
                      <a:pos x="T4" y="T5"/>
                    </a:cxn>
                    <a:cxn ang="0">
                      <a:pos x="T6" y="T7"/>
                    </a:cxn>
                    <a:cxn ang="0">
                      <a:pos x="T8" y="T9"/>
                    </a:cxn>
                    <a:cxn ang="0">
                      <a:pos x="T10" y="T11"/>
                    </a:cxn>
                  </a:cxnLst>
                  <a:rect l="0" t="0" r="r" b="b"/>
                  <a:pathLst>
                    <a:path w="184" h="31">
                      <a:moveTo>
                        <a:pt x="184" y="0"/>
                      </a:moveTo>
                      <a:lnTo>
                        <a:pt x="0" y="0"/>
                      </a:lnTo>
                      <a:lnTo>
                        <a:pt x="0" y="31"/>
                      </a:lnTo>
                      <a:lnTo>
                        <a:pt x="184" y="31"/>
                      </a:lnTo>
                      <a:lnTo>
                        <a:pt x="184" y="0"/>
                      </a:lnTo>
                      <a:lnTo>
                        <a:pt x="1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9" name="Freeform 37"/>
                <p:cNvSpPr>
                  <a:spLocks/>
                </p:cNvSpPr>
                <p:nvPr/>
              </p:nvSpPr>
              <p:spPr bwMode="auto">
                <a:xfrm>
                  <a:off x="6217362" y="4229894"/>
                  <a:ext cx="292100" cy="52387"/>
                </a:xfrm>
                <a:custGeom>
                  <a:avLst/>
                  <a:gdLst>
                    <a:gd name="T0" fmla="*/ 184 w 184"/>
                    <a:gd name="T1" fmla="*/ 0 h 33"/>
                    <a:gd name="T2" fmla="*/ 0 w 184"/>
                    <a:gd name="T3" fmla="*/ 0 h 33"/>
                    <a:gd name="T4" fmla="*/ 0 w 184"/>
                    <a:gd name="T5" fmla="*/ 33 h 33"/>
                    <a:gd name="T6" fmla="*/ 184 w 184"/>
                    <a:gd name="T7" fmla="*/ 33 h 33"/>
                    <a:gd name="T8" fmla="*/ 184 w 184"/>
                    <a:gd name="T9" fmla="*/ 0 h 33"/>
                    <a:gd name="T10" fmla="*/ 184 w 184"/>
                    <a:gd name="T11" fmla="*/ 0 h 33"/>
                  </a:gdLst>
                  <a:ahLst/>
                  <a:cxnLst>
                    <a:cxn ang="0">
                      <a:pos x="T0" y="T1"/>
                    </a:cxn>
                    <a:cxn ang="0">
                      <a:pos x="T2" y="T3"/>
                    </a:cxn>
                    <a:cxn ang="0">
                      <a:pos x="T4" y="T5"/>
                    </a:cxn>
                    <a:cxn ang="0">
                      <a:pos x="T6" y="T7"/>
                    </a:cxn>
                    <a:cxn ang="0">
                      <a:pos x="T8" y="T9"/>
                    </a:cxn>
                    <a:cxn ang="0">
                      <a:pos x="T10" y="T11"/>
                    </a:cxn>
                  </a:cxnLst>
                  <a:rect l="0" t="0" r="r" b="b"/>
                  <a:pathLst>
                    <a:path w="184" h="33">
                      <a:moveTo>
                        <a:pt x="184" y="0"/>
                      </a:moveTo>
                      <a:lnTo>
                        <a:pt x="0" y="0"/>
                      </a:lnTo>
                      <a:lnTo>
                        <a:pt x="0" y="33"/>
                      </a:lnTo>
                      <a:lnTo>
                        <a:pt x="184" y="33"/>
                      </a:lnTo>
                      <a:lnTo>
                        <a:pt x="184" y="0"/>
                      </a:lnTo>
                      <a:lnTo>
                        <a:pt x="1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0" name="Freeform 38"/>
                <p:cNvSpPr>
                  <a:spLocks/>
                </p:cNvSpPr>
                <p:nvPr/>
              </p:nvSpPr>
              <p:spPr bwMode="auto">
                <a:xfrm>
                  <a:off x="6217362" y="4369595"/>
                  <a:ext cx="292100" cy="52387"/>
                </a:xfrm>
                <a:custGeom>
                  <a:avLst/>
                  <a:gdLst>
                    <a:gd name="T0" fmla="*/ 184 w 184"/>
                    <a:gd name="T1" fmla="*/ 0 h 33"/>
                    <a:gd name="T2" fmla="*/ 0 w 184"/>
                    <a:gd name="T3" fmla="*/ 0 h 33"/>
                    <a:gd name="T4" fmla="*/ 0 w 184"/>
                    <a:gd name="T5" fmla="*/ 33 h 33"/>
                    <a:gd name="T6" fmla="*/ 184 w 184"/>
                    <a:gd name="T7" fmla="*/ 33 h 33"/>
                    <a:gd name="T8" fmla="*/ 184 w 184"/>
                    <a:gd name="T9" fmla="*/ 0 h 33"/>
                    <a:gd name="T10" fmla="*/ 184 w 184"/>
                    <a:gd name="T11" fmla="*/ 0 h 33"/>
                  </a:gdLst>
                  <a:ahLst/>
                  <a:cxnLst>
                    <a:cxn ang="0">
                      <a:pos x="T0" y="T1"/>
                    </a:cxn>
                    <a:cxn ang="0">
                      <a:pos x="T2" y="T3"/>
                    </a:cxn>
                    <a:cxn ang="0">
                      <a:pos x="T4" y="T5"/>
                    </a:cxn>
                    <a:cxn ang="0">
                      <a:pos x="T6" y="T7"/>
                    </a:cxn>
                    <a:cxn ang="0">
                      <a:pos x="T8" y="T9"/>
                    </a:cxn>
                    <a:cxn ang="0">
                      <a:pos x="T10" y="T11"/>
                    </a:cxn>
                  </a:cxnLst>
                  <a:rect l="0" t="0" r="r" b="b"/>
                  <a:pathLst>
                    <a:path w="184" h="33">
                      <a:moveTo>
                        <a:pt x="184" y="0"/>
                      </a:moveTo>
                      <a:lnTo>
                        <a:pt x="0" y="0"/>
                      </a:lnTo>
                      <a:lnTo>
                        <a:pt x="0" y="33"/>
                      </a:lnTo>
                      <a:lnTo>
                        <a:pt x="184" y="33"/>
                      </a:lnTo>
                      <a:lnTo>
                        <a:pt x="184" y="0"/>
                      </a:lnTo>
                      <a:lnTo>
                        <a:pt x="184"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nvGrpSpPr>
                <p:cNvPr id="411" name="Group 410"/>
                <p:cNvGrpSpPr/>
                <p:nvPr/>
              </p:nvGrpSpPr>
              <p:grpSpPr>
                <a:xfrm>
                  <a:off x="5969007" y="3696240"/>
                  <a:ext cx="765175" cy="922337"/>
                  <a:chOff x="5969007" y="3696240"/>
                  <a:chExt cx="765175" cy="922337"/>
                </a:xfrm>
              </p:grpSpPr>
              <p:sp>
                <p:nvSpPr>
                  <p:cNvPr id="412" name="Freeform 79"/>
                  <p:cNvSpPr>
                    <a:spLocks/>
                  </p:cNvSpPr>
                  <p:nvPr/>
                </p:nvSpPr>
                <p:spPr bwMode="auto">
                  <a:xfrm>
                    <a:off x="5969007" y="3696240"/>
                    <a:ext cx="765175" cy="922337"/>
                  </a:xfrm>
                  <a:custGeom>
                    <a:avLst/>
                    <a:gdLst>
                      <a:gd name="T0" fmla="*/ 198 w 204"/>
                      <a:gd name="T1" fmla="*/ 218 h 246"/>
                      <a:gd name="T2" fmla="*/ 198 w 204"/>
                      <a:gd name="T3" fmla="*/ 218 h 246"/>
                      <a:gd name="T4" fmla="*/ 188 w 204"/>
                      <a:gd name="T5" fmla="*/ 218 h 246"/>
                      <a:gd name="T6" fmla="*/ 173 w 204"/>
                      <a:gd name="T7" fmla="*/ 230 h 246"/>
                      <a:gd name="T8" fmla="*/ 30 w 204"/>
                      <a:gd name="T9" fmla="*/ 230 h 246"/>
                      <a:gd name="T10" fmla="*/ 15 w 204"/>
                      <a:gd name="T11" fmla="*/ 216 h 246"/>
                      <a:gd name="T12" fmla="*/ 15 w 204"/>
                      <a:gd name="T13" fmla="*/ 94 h 246"/>
                      <a:gd name="T14" fmla="*/ 65 w 204"/>
                      <a:gd name="T15" fmla="*/ 94 h 246"/>
                      <a:gd name="T16" fmla="*/ 96 w 204"/>
                      <a:gd name="T17" fmla="*/ 63 h 246"/>
                      <a:gd name="T18" fmla="*/ 96 w 204"/>
                      <a:gd name="T19" fmla="*/ 15 h 246"/>
                      <a:gd name="T20" fmla="*/ 173 w 204"/>
                      <a:gd name="T21" fmla="*/ 15 h 246"/>
                      <a:gd name="T22" fmla="*/ 188 w 204"/>
                      <a:gd name="T23" fmla="*/ 30 h 246"/>
                      <a:gd name="T24" fmla="*/ 188 w 204"/>
                      <a:gd name="T25" fmla="*/ 218 h 246"/>
                      <a:gd name="T26" fmla="*/ 204 w 204"/>
                      <a:gd name="T27" fmla="*/ 218 h 246"/>
                      <a:gd name="T28" fmla="*/ 204 w 204"/>
                      <a:gd name="T29" fmla="*/ 30 h 246"/>
                      <a:gd name="T30" fmla="*/ 173 w 204"/>
                      <a:gd name="T31" fmla="*/ 0 h 246"/>
                      <a:gd name="T32" fmla="*/ 86 w 204"/>
                      <a:gd name="T33" fmla="*/ 0 h 246"/>
                      <a:gd name="T34" fmla="*/ 80 w 204"/>
                      <a:gd name="T35" fmla="*/ 2 h 246"/>
                      <a:gd name="T36" fmla="*/ 2 w 204"/>
                      <a:gd name="T37" fmla="*/ 80 h 246"/>
                      <a:gd name="T38" fmla="*/ 0 w 204"/>
                      <a:gd name="T39" fmla="*/ 85 h 246"/>
                      <a:gd name="T40" fmla="*/ 0 w 204"/>
                      <a:gd name="T41" fmla="*/ 216 h 246"/>
                      <a:gd name="T42" fmla="*/ 31 w 204"/>
                      <a:gd name="T43" fmla="*/ 246 h 246"/>
                      <a:gd name="T44" fmla="*/ 173 w 204"/>
                      <a:gd name="T45" fmla="*/ 246 h 246"/>
                      <a:gd name="T46" fmla="*/ 204 w 204"/>
                      <a:gd name="T47" fmla="*/ 222 h 246"/>
                      <a:gd name="T48" fmla="*/ 204 w 204"/>
                      <a:gd name="T49" fmla="*/ 218 h 246"/>
                      <a:gd name="T50" fmla="*/ 204 w 204"/>
                      <a:gd name="T51" fmla="*/ 218 h 246"/>
                      <a:gd name="T52" fmla="*/ 198 w 204"/>
                      <a:gd name="T53" fmla="*/ 2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6">
                        <a:moveTo>
                          <a:pt x="198" y="218"/>
                        </a:moveTo>
                        <a:cubicBezTo>
                          <a:pt x="198" y="218"/>
                          <a:pt x="198" y="218"/>
                          <a:pt x="198" y="218"/>
                        </a:cubicBezTo>
                        <a:cubicBezTo>
                          <a:pt x="188" y="218"/>
                          <a:pt x="188" y="218"/>
                          <a:pt x="188" y="218"/>
                        </a:cubicBezTo>
                        <a:cubicBezTo>
                          <a:pt x="188" y="226"/>
                          <a:pt x="183" y="230"/>
                          <a:pt x="173" y="230"/>
                        </a:cubicBezTo>
                        <a:cubicBezTo>
                          <a:pt x="30" y="230"/>
                          <a:pt x="30" y="230"/>
                          <a:pt x="30" y="230"/>
                        </a:cubicBezTo>
                        <a:cubicBezTo>
                          <a:pt x="20" y="230"/>
                          <a:pt x="15" y="226"/>
                          <a:pt x="15" y="216"/>
                        </a:cubicBezTo>
                        <a:cubicBezTo>
                          <a:pt x="15" y="94"/>
                          <a:pt x="15" y="94"/>
                          <a:pt x="15" y="94"/>
                        </a:cubicBezTo>
                        <a:cubicBezTo>
                          <a:pt x="65" y="94"/>
                          <a:pt x="65" y="94"/>
                          <a:pt x="65" y="94"/>
                        </a:cubicBezTo>
                        <a:cubicBezTo>
                          <a:pt x="84" y="94"/>
                          <a:pt x="96" y="82"/>
                          <a:pt x="96" y="63"/>
                        </a:cubicBezTo>
                        <a:cubicBezTo>
                          <a:pt x="96" y="15"/>
                          <a:pt x="96" y="15"/>
                          <a:pt x="96" y="15"/>
                        </a:cubicBezTo>
                        <a:cubicBezTo>
                          <a:pt x="173" y="15"/>
                          <a:pt x="173" y="15"/>
                          <a:pt x="173" y="15"/>
                        </a:cubicBezTo>
                        <a:cubicBezTo>
                          <a:pt x="184" y="15"/>
                          <a:pt x="188" y="20"/>
                          <a:pt x="188" y="30"/>
                        </a:cubicBezTo>
                        <a:cubicBezTo>
                          <a:pt x="188" y="30"/>
                          <a:pt x="188" y="173"/>
                          <a:pt x="188" y="218"/>
                        </a:cubicBezTo>
                        <a:cubicBezTo>
                          <a:pt x="204" y="218"/>
                          <a:pt x="204" y="218"/>
                          <a:pt x="204" y="218"/>
                        </a:cubicBezTo>
                        <a:cubicBezTo>
                          <a:pt x="204" y="30"/>
                          <a:pt x="204" y="30"/>
                          <a:pt x="204" y="30"/>
                        </a:cubicBezTo>
                        <a:cubicBezTo>
                          <a:pt x="204" y="11"/>
                          <a:pt x="192" y="0"/>
                          <a:pt x="173" y="0"/>
                        </a:cubicBezTo>
                        <a:cubicBezTo>
                          <a:pt x="86" y="0"/>
                          <a:pt x="86" y="0"/>
                          <a:pt x="86" y="0"/>
                        </a:cubicBezTo>
                        <a:cubicBezTo>
                          <a:pt x="83" y="0"/>
                          <a:pt x="81" y="0"/>
                          <a:pt x="80" y="2"/>
                        </a:cubicBezTo>
                        <a:cubicBezTo>
                          <a:pt x="2" y="80"/>
                          <a:pt x="2" y="80"/>
                          <a:pt x="2" y="80"/>
                        </a:cubicBezTo>
                        <a:cubicBezTo>
                          <a:pt x="1" y="81"/>
                          <a:pt x="0" y="83"/>
                          <a:pt x="0" y="85"/>
                        </a:cubicBezTo>
                        <a:cubicBezTo>
                          <a:pt x="0" y="216"/>
                          <a:pt x="0" y="216"/>
                          <a:pt x="0" y="216"/>
                        </a:cubicBezTo>
                        <a:cubicBezTo>
                          <a:pt x="0" y="235"/>
                          <a:pt x="12" y="246"/>
                          <a:pt x="31" y="246"/>
                        </a:cubicBezTo>
                        <a:cubicBezTo>
                          <a:pt x="31" y="246"/>
                          <a:pt x="173" y="246"/>
                          <a:pt x="173" y="246"/>
                        </a:cubicBezTo>
                        <a:cubicBezTo>
                          <a:pt x="190" y="246"/>
                          <a:pt x="202" y="237"/>
                          <a:pt x="204" y="222"/>
                        </a:cubicBezTo>
                        <a:cubicBezTo>
                          <a:pt x="204" y="220"/>
                          <a:pt x="204" y="219"/>
                          <a:pt x="204" y="218"/>
                        </a:cubicBezTo>
                        <a:cubicBezTo>
                          <a:pt x="204" y="218"/>
                          <a:pt x="204" y="218"/>
                          <a:pt x="204" y="218"/>
                        </a:cubicBezTo>
                        <a:cubicBezTo>
                          <a:pt x="198" y="218"/>
                          <a:pt x="198" y="218"/>
                          <a:pt x="198" y="2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13" name="Freeform 62"/>
                  <p:cNvSpPr>
                    <a:spLocks/>
                  </p:cNvSpPr>
                  <p:nvPr/>
                </p:nvSpPr>
                <p:spPr bwMode="auto">
                  <a:xfrm>
                    <a:off x="6071098" y="3787350"/>
                    <a:ext cx="203200" cy="201611"/>
                  </a:xfrm>
                  <a:custGeom>
                    <a:avLst/>
                    <a:gdLst>
                      <a:gd name="T0" fmla="*/ 54 w 54"/>
                      <a:gd name="T1" fmla="*/ 0 h 54"/>
                      <a:gd name="T2" fmla="*/ 54 w 54"/>
                      <a:gd name="T3" fmla="*/ 39 h 54"/>
                      <a:gd name="T4" fmla="*/ 39 w 54"/>
                      <a:gd name="T5" fmla="*/ 54 h 54"/>
                      <a:gd name="T6" fmla="*/ 0 w 54"/>
                      <a:gd name="T7" fmla="*/ 54 h 54"/>
                      <a:gd name="T8" fmla="*/ 54 w 54"/>
                      <a:gd name="T9" fmla="*/ 0 h 54"/>
                    </a:gdLst>
                    <a:ahLst/>
                    <a:cxnLst>
                      <a:cxn ang="0">
                        <a:pos x="T0" y="T1"/>
                      </a:cxn>
                      <a:cxn ang="0">
                        <a:pos x="T2" y="T3"/>
                      </a:cxn>
                      <a:cxn ang="0">
                        <a:pos x="T4" y="T5"/>
                      </a:cxn>
                      <a:cxn ang="0">
                        <a:pos x="T6" y="T7"/>
                      </a:cxn>
                      <a:cxn ang="0">
                        <a:pos x="T8" y="T9"/>
                      </a:cxn>
                    </a:cxnLst>
                    <a:rect l="0" t="0" r="r" b="b"/>
                    <a:pathLst>
                      <a:path w="54" h="54">
                        <a:moveTo>
                          <a:pt x="54" y="0"/>
                        </a:moveTo>
                        <a:cubicBezTo>
                          <a:pt x="54" y="39"/>
                          <a:pt x="54" y="39"/>
                          <a:pt x="54" y="39"/>
                        </a:cubicBezTo>
                        <a:cubicBezTo>
                          <a:pt x="54" y="50"/>
                          <a:pt x="49" y="54"/>
                          <a:pt x="39" y="54"/>
                        </a:cubicBezTo>
                        <a:cubicBezTo>
                          <a:pt x="0" y="54"/>
                          <a:pt x="0" y="54"/>
                          <a:pt x="0" y="54"/>
                        </a:cubicBezTo>
                        <a:lnTo>
                          <a:pt x="54" y="0"/>
                        </a:lnTo>
                        <a:close/>
                      </a:path>
                    </a:pathLst>
                  </a:custGeom>
                  <a:solidFill>
                    <a:srgbClr val="333399">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sp>
            <p:nvSpPr>
              <p:cNvPr id="406" name="Down Arrow 405"/>
              <p:cNvSpPr/>
              <p:nvPr/>
            </p:nvSpPr>
            <p:spPr bwMode="auto">
              <a:xfrm rot="16200000">
                <a:off x="2692088" y="4667232"/>
                <a:ext cx="152316" cy="152097"/>
              </a:xfrm>
              <a:prstGeom prst="downArrow">
                <a:avLst/>
              </a:prstGeom>
              <a:solidFill>
                <a:srgbClr val="FFFFFF"/>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407" name="Down Arrow 406"/>
              <p:cNvSpPr/>
              <p:nvPr/>
            </p:nvSpPr>
            <p:spPr bwMode="auto">
              <a:xfrm rot="5400000" flipH="1">
                <a:off x="2692087" y="4811435"/>
                <a:ext cx="152316" cy="152097"/>
              </a:xfrm>
              <a:prstGeom prst="downArrow">
                <a:avLst/>
              </a:prstGeom>
              <a:solidFill>
                <a:srgbClr val="FFFFFF"/>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grpSp>
          <p:nvGrpSpPr>
            <p:cNvPr id="395" name="Group 394"/>
            <p:cNvGrpSpPr/>
            <p:nvPr/>
          </p:nvGrpSpPr>
          <p:grpSpPr>
            <a:xfrm>
              <a:off x="3779942" y="4686984"/>
              <a:ext cx="484165" cy="297097"/>
              <a:chOff x="3673498" y="4702175"/>
              <a:chExt cx="484165" cy="297097"/>
            </a:xfrm>
          </p:grpSpPr>
          <p:grpSp>
            <p:nvGrpSpPr>
              <p:cNvPr id="401" name="Group 4"/>
              <p:cNvGrpSpPr>
                <a:grpSpLocks noChangeAspect="1"/>
              </p:cNvGrpSpPr>
              <p:nvPr/>
            </p:nvGrpSpPr>
            <p:grpSpPr bwMode="auto">
              <a:xfrm rot="10800000">
                <a:off x="3868738" y="4702175"/>
                <a:ext cx="288925" cy="288925"/>
                <a:chOff x="2437" y="2962"/>
                <a:chExt cx="182" cy="182"/>
              </a:xfrm>
            </p:grpSpPr>
            <p:sp>
              <p:nvSpPr>
                <p:cNvPr id="403" name="AutoShape 3"/>
                <p:cNvSpPr>
                  <a:spLocks noChangeAspect="1" noChangeArrowheads="1" noTextEdit="1"/>
                </p:cNvSpPr>
                <p:nvPr/>
              </p:nvSpPr>
              <p:spPr bwMode="auto">
                <a:xfrm>
                  <a:off x="2437" y="2962"/>
                  <a:ext cx="1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4" name="Freeform 5"/>
                <p:cNvSpPr>
                  <a:spLocks/>
                </p:cNvSpPr>
                <p:nvPr/>
              </p:nvSpPr>
              <p:spPr bwMode="auto">
                <a:xfrm>
                  <a:off x="2437" y="2962"/>
                  <a:ext cx="182" cy="182"/>
                </a:xfrm>
                <a:custGeom>
                  <a:avLst/>
                  <a:gdLst>
                    <a:gd name="T0" fmla="*/ 209 w 364"/>
                    <a:gd name="T1" fmla="*/ 227 h 364"/>
                    <a:gd name="T2" fmla="*/ 150 w 364"/>
                    <a:gd name="T3" fmla="*/ 286 h 364"/>
                    <a:gd name="T4" fmla="*/ 143 w 364"/>
                    <a:gd name="T5" fmla="*/ 293 h 364"/>
                    <a:gd name="T6" fmla="*/ 137 w 364"/>
                    <a:gd name="T7" fmla="*/ 310 h 364"/>
                    <a:gd name="T8" fmla="*/ 137 w 364"/>
                    <a:gd name="T9" fmla="*/ 327 h 364"/>
                    <a:gd name="T10" fmla="*/ 143 w 364"/>
                    <a:gd name="T11" fmla="*/ 343 h 364"/>
                    <a:gd name="T12" fmla="*/ 150 w 364"/>
                    <a:gd name="T13" fmla="*/ 351 h 364"/>
                    <a:gd name="T14" fmla="*/ 165 w 364"/>
                    <a:gd name="T15" fmla="*/ 361 h 364"/>
                    <a:gd name="T16" fmla="*/ 181 w 364"/>
                    <a:gd name="T17" fmla="*/ 364 h 364"/>
                    <a:gd name="T18" fmla="*/ 199 w 364"/>
                    <a:gd name="T19" fmla="*/ 361 h 364"/>
                    <a:gd name="T20" fmla="*/ 214 w 364"/>
                    <a:gd name="T21" fmla="*/ 351 h 364"/>
                    <a:gd name="T22" fmla="*/ 351 w 364"/>
                    <a:gd name="T23" fmla="*/ 214 h 364"/>
                    <a:gd name="T24" fmla="*/ 361 w 364"/>
                    <a:gd name="T25" fmla="*/ 199 h 364"/>
                    <a:gd name="T26" fmla="*/ 364 w 364"/>
                    <a:gd name="T27" fmla="*/ 181 h 364"/>
                    <a:gd name="T28" fmla="*/ 361 w 364"/>
                    <a:gd name="T29" fmla="*/ 165 h 364"/>
                    <a:gd name="T30" fmla="*/ 351 w 364"/>
                    <a:gd name="T31" fmla="*/ 150 h 364"/>
                    <a:gd name="T32" fmla="*/ 214 w 364"/>
                    <a:gd name="T33" fmla="*/ 13 h 364"/>
                    <a:gd name="T34" fmla="*/ 199 w 364"/>
                    <a:gd name="T35" fmla="*/ 3 h 364"/>
                    <a:gd name="T36" fmla="*/ 181 w 364"/>
                    <a:gd name="T37" fmla="*/ 0 h 364"/>
                    <a:gd name="T38" fmla="*/ 165 w 364"/>
                    <a:gd name="T39" fmla="*/ 3 h 364"/>
                    <a:gd name="T40" fmla="*/ 150 w 364"/>
                    <a:gd name="T41" fmla="*/ 13 h 364"/>
                    <a:gd name="T42" fmla="*/ 143 w 364"/>
                    <a:gd name="T43" fmla="*/ 20 h 364"/>
                    <a:gd name="T44" fmla="*/ 137 w 364"/>
                    <a:gd name="T45" fmla="*/ 36 h 364"/>
                    <a:gd name="T46" fmla="*/ 137 w 364"/>
                    <a:gd name="T47" fmla="*/ 53 h 364"/>
                    <a:gd name="T48" fmla="*/ 143 w 364"/>
                    <a:gd name="T49" fmla="*/ 71 h 364"/>
                    <a:gd name="T50" fmla="*/ 150 w 364"/>
                    <a:gd name="T51" fmla="*/ 77 h 364"/>
                    <a:gd name="T52" fmla="*/ 46 w 364"/>
                    <a:gd name="T53" fmla="*/ 136 h 364"/>
                    <a:gd name="T54" fmla="*/ 36 w 364"/>
                    <a:gd name="T55" fmla="*/ 137 h 364"/>
                    <a:gd name="T56" fmla="*/ 20 w 364"/>
                    <a:gd name="T57" fmla="*/ 145 h 364"/>
                    <a:gd name="T58" fmla="*/ 8 w 364"/>
                    <a:gd name="T59" fmla="*/ 156 h 364"/>
                    <a:gd name="T60" fmla="*/ 1 w 364"/>
                    <a:gd name="T61" fmla="*/ 173 h 364"/>
                    <a:gd name="T62" fmla="*/ 0 w 364"/>
                    <a:gd name="T63" fmla="*/ 181 h 364"/>
                    <a:gd name="T64" fmla="*/ 3 w 364"/>
                    <a:gd name="T65" fmla="*/ 200 h 364"/>
                    <a:gd name="T66" fmla="*/ 13 w 364"/>
                    <a:gd name="T67" fmla="*/ 214 h 364"/>
                    <a:gd name="T68" fmla="*/ 27 w 364"/>
                    <a:gd name="T69" fmla="*/ 224 h 364"/>
                    <a:gd name="T70" fmla="*/ 46 w 364"/>
                    <a:gd name="T71" fmla="*/ 22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4" h="364">
                      <a:moveTo>
                        <a:pt x="46" y="227"/>
                      </a:moveTo>
                      <a:lnTo>
                        <a:pt x="209" y="227"/>
                      </a:lnTo>
                      <a:lnTo>
                        <a:pt x="209" y="227"/>
                      </a:lnTo>
                      <a:lnTo>
                        <a:pt x="150" y="286"/>
                      </a:lnTo>
                      <a:lnTo>
                        <a:pt x="150" y="286"/>
                      </a:lnTo>
                      <a:lnTo>
                        <a:pt x="143" y="293"/>
                      </a:lnTo>
                      <a:lnTo>
                        <a:pt x="140" y="301"/>
                      </a:lnTo>
                      <a:lnTo>
                        <a:pt x="137" y="310"/>
                      </a:lnTo>
                      <a:lnTo>
                        <a:pt x="137" y="318"/>
                      </a:lnTo>
                      <a:lnTo>
                        <a:pt x="137" y="327"/>
                      </a:lnTo>
                      <a:lnTo>
                        <a:pt x="140" y="336"/>
                      </a:lnTo>
                      <a:lnTo>
                        <a:pt x="143" y="343"/>
                      </a:lnTo>
                      <a:lnTo>
                        <a:pt x="150" y="351"/>
                      </a:lnTo>
                      <a:lnTo>
                        <a:pt x="150" y="351"/>
                      </a:lnTo>
                      <a:lnTo>
                        <a:pt x="156" y="356"/>
                      </a:lnTo>
                      <a:lnTo>
                        <a:pt x="165" y="361"/>
                      </a:lnTo>
                      <a:lnTo>
                        <a:pt x="173" y="363"/>
                      </a:lnTo>
                      <a:lnTo>
                        <a:pt x="181" y="364"/>
                      </a:lnTo>
                      <a:lnTo>
                        <a:pt x="190" y="363"/>
                      </a:lnTo>
                      <a:lnTo>
                        <a:pt x="199" y="361"/>
                      </a:lnTo>
                      <a:lnTo>
                        <a:pt x="208" y="356"/>
                      </a:lnTo>
                      <a:lnTo>
                        <a:pt x="214" y="351"/>
                      </a:lnTo>
                      <a:lnTo>
                        <a:pt x="351" y="214"/>
                      </a:lnTo>
                      <a:lnTo>
                        <a:pt x="351" y="214"/>
                      </a:lnTo>
                      <a:lnTo>
                        <a:pt x="356" y="206"/>
                      </a:lnTo>
                      <a:lnTo>
                        <a:pt x="361" y="199"/>
                      </a:lnTo>
                      <a:lnTo>
                        <a:pt x="363" y="190"/>
                      </a:lnTo>
                      <a:lnTo>
                        <a:pt x="364" y="181"/>
                      </a:lnTo>
                      <a:lnTo>
                        <a:pt x="363" y="173"/>
                      </a:lnTo>
                      <a:lnTo>
                        <a:pt x="361" y="165"/>
                      </a:lnTo>
                      <a:lnTo>
                        <a:pt x="356" y="156"/>
                      </a:lnTo>
                      <a:lnTo>
                        <a:pt x="351" y="150"/>
                      </a:lnTo>
                      <a:lnTo>
                        <a:pt x="214" y="13"/>
                      </a:lnTo>
                      <a:lnTo>
                        <a:pt x="214" y="13"/>
                      </a:lnTo>
                      <a:lnTo>
                        <a:pt x="208" y="7"/>
                      </a:lnTo>
                      <a:lnTo>
                        <a:pt x="199" y="3"/>
                      </a:lnTo>
                      <a:lnTo>
                        <a:pt x="190" y="0"/>
                      </a:lnTo>
                      <a:lnTo>
                        <a:pt x="181" y="0"/>
                      </a:lnTo>
                      <a:lnTo>
                        <a:pt x="173" y="0"/>
                      </a:lnTo>
                      <a:lnTo>
                        <a:pt x="165" y="3"/>
                      </a:lnTo>
                      <a:lnTo>
                        <a:pt x="156" y="7"/>
                      </a:lnTo>
                      <a:lnTo>
                        <a:pt x="150" y="13"/>
                      </a:lnTo>
                      <a:lnTo>
                        <a:pt x="150" y="13"/>
                      </a:lnTo>
                      <a:lnTo>
                        <a:pt x="143" y="20"/>
                      </a:lnTo>
                      <a:lnTo>
                        <a:pt x="140" y="28"/>
                      </a:lnTo>
                      <a:lnTo>
                        <a:pt x="137" y="36"/>
                      </a:lnTo>
                      <a:lnTo>
                        <a:pt x="137" y="45"/>
                      </a:lnTo>
                      <a:lnTo>
                        <a:pt x="137" y="53"/>
                      </a:lnTo>
                      <a:lnTo>
                        <a:pt x="140" y="62"/>
                      </a:lnTo>
                      <a:lnTo>
                        <a:pt x="143" y="71"/>
                      </a:lnTo>
                      <a:lnTo>
                        <a:pt x="150" y="77"/>
                      </a:lnTo>
                      <a:lnTo>
                        <a:pt x="150" y="77"/>
                      </a:lnTo>
                      <a:lnTo>
                        <a:pt x="209" y="136"/>
                      </a:lnTo>
                      <a:lnTo>
                        <a:pt x="46" y="136"/>
                      </a:lnTo>
                      <a:lnTo>
                        <a:pt x="46" y="136"/>
                      </a:lnTo>
                      <a:lnTo>
                        <a:pt x="36" y="137"/>
                      </a:lnTo>
                      <a:lnTo>
                        <a:pt x="27" y="140"/>
                      </a:lnTo>
                      <a:lnTo>
                        <a:pt x="20" y="145"/>
                      </a:lnTo>
                      <a:lnTo>
                        <a:pt x="13" y="150"/>
                      </a:lnTo>
                      <a:lnTo>
                        <a:pt x="8" y="156"/>
                      </a:lnTo>
                      <a:lnTo>
                        <a:pt x="3" y="164"/>
                      </a:lnTo>
                      <a:lnTo>
                        <a:pt x="1" y="173"/>
                      </a:lnTo>
                      <a:lnTo>
                        <a:pt x="0" y="181"/>
                      </a:lnTo>
                      <a:lnTo>
                        <a:pt x="0" y="181"/>
                      </a:lnTo>
                      <a:lnTo>
                        <a:pt x="1" y="191"/>
                      </a:lnTo>
                      <a:lnTo>
                        <a:pt x="3" y="200"/>
                      </a:lnTo>
                      <a:lnTo>
                        <a:pt x="8" y="208"/>
                      </a:lnTo>
                      <a:lnTo>
                        <a:pt x="13" y="214"/>
                      </a:lnTo>
                      <a:lnTo>
                        <a:pt x="20" y="219"/>
                      </a:lnTo>
                      <a:lnTo>
                        <a:pt x="27" y="224"/>
                      </a:lnTo>
                      <a:lnTo>
                        <a:pt x="36" y="226"/>
                      </a:lnTo>
                      <a:lnTo>
                        <a:pt x="46" y="227"/>
                      </a:lnTo>
                      <a:lnTo>
                        <a:pt x="46" y="227"/>
                      </a:lnTo>
                      <a:close/>
                    </a:path>
                  </a:pathLst>
                </a:custGeom>
                <a:solidFill>
                  <a:srgbClr val="2D2D8A">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pic>
            <p:nvPicPr>
              <p:cNvPr id="402" name="Picture 40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3498" y="4709962"/>
                <a:ext cx="289310" cy="289310"/>
              </a:xfrm>
              <a:prstGeom prst="rect">
                <a:avLst/>
              </a:prstGeom>
            </p:spPr>
          </p:pic>
        </p:grpSp>
        <p:grpSp>
          <p:nvGrpSpPr>
            <p:cNvPr id="396" name="Group 395"/>
            <p:cNvGrpSpPr/>
            <p:nvPr/>
          </p:nvGrpSpPr>
          <p:grpSpPr>
            <a:xfrm>
              <a:off x="5356413" y="4757554"/>
              <a:ext cx="229245" cy="297041"/>
              <a:chOff x="3694113" y="2014538"/>
              <a:chExt cx="657225" cy="940527"/>
            </a:xfrm>
            <a:solidFill>
              <a:srgbClr val="FFFFFF"/>
            </a:solidFill>
          </p:grpSpPr>
          <p:sp>
            <p:nvSpPr>
              <p:cNvPr id="397" name="Oval 17"/>
              <p:cNvSpPr>
                <a:spLocks noChangeArrowheads="1"/>
              </p:cNvSpPr>
              <p:nvPr/>
            </p:nvSpPr>
            <p:spPr bwMode="auto">
              <a:xfrm>
                <a:off x="3694113" y="2014538"/>
                <a:ext cx="657225" cy="2905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8" name="Freeform 18"/>
              <p:cNvSpPr>
                <a:spLocks/>
              </p:cNvSpPr>
              <p:nvPr/>
            </p:nvSpPr>
            <p:spPr bwMode="auto">
              <a:xfrm>
                <a:off x="3697288" y="2205415"/>
                <a:ext cx="650875" cy="315912"/>
              </a:xfrm>
              <a:custGeom>
                <a:avLst/>
                <a:gdLst>
                  <a:gd name="T0" fmla="*/ 195 w 195"/>
                  <a:gd name="T1" fmla="*/ 0 h 95"/>
                  <a:gd name="T2" fmla="*/ 98 w 195"/>
                  <a:gd name="T3" fmla="*/ 36 h 95"/>
                  <a:gd name="T4" fmla="*/ 1 w 195"/>
                  <a:gd name="T5" fmla="*/ 1 h 95"/>
                  <a:gd name="T6" fmla="*/ 0 w 195"/>
                  <a:gd name="T7" fmla="*/ 0 h 95"/>
                  <a:gd name="T8" fmla="*/ 0 w 195"/>
                  <a:gd name="T9" fmla="*/ 53 h 95"/>
                  <a:gd name="T10" fmla="*/ 98 w 195"/>
                  <a:gd name="T11" fmla="*/ 95 h 95"/>
                  <a:gd name="T12" fmla="*/ 195 w 195"/>
                  <a:gd name="T13" fmla="*/ 53 h 95"/>
                  <a:gd name="T14" fmla="*/ 195 w 195"/>
                  <a:gd name="T15" fmla="*/ 0 h 95"/>
                  <a:gd name="T16" fmla="*/ 195 w 19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5">
                    <a:moveTo>
                      <a:pt x="195" y="0"/>
                    </a:moveTo>
                    <a:cubicBezTo>
                      <a:pt x="182" y="25"/>
                      <a:pt x="137" y="36"/>
                      <a:pt x="98" y="36"/>
                    </a:cubicBezTo>
                    <a:cubicBezTo>
                      <a:pt x="58" y="36"/>
                      <a:pt x="12" y="24"/>
                      <a:pt x="1" y="1"/>
                    </a:cubicBezTo>
                    <a:cubicBezTo>
                      <a:pt x="0" y="1"/>
                      <a:pt x="0" y="1"/>
                      <a:pt x="0" y="0"/>
                    </a:cubicBezTo>
                    <a:cubicBezTo>
                      <a:pt x="0" y="53"/>
                      <a:pt x="0" y="53"/>
                      <a:pt x="0" y="53"/>
                    </a:cubicBezTo>
                    <a:cubicBezTo>
                      <a:pt x="0" y="70"/>
                      <a:pt x="39" y="95"/>
                      <a:pt x="98" y="95"/>
                    </a:cubicBezTo>
                    <a:cubicBezTo>
                      <a:pt x="156" y="95"/>
                      <a:pt x="195" y="70"/>
                      <a:pt x="195" y="53"/>
                    </a:cubicBezTo>
                    <a:cubicBezTo>
                      <a:pt x="195" y="0"/>
                      <a:pt x="195" y="0"/>
                      <a:pt x="195" y="0"/>
                    </a:cubicBezTo>
                    <a:cubicBezTo>
                      <a:pt x="195" y="0"/>
                      <a:pt x="195" y="0"/>
                      <a:pt x="1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399" name="Freeform 19"/>
              <p:cNvSpPr>
                <a:spLocks/>
              </p:cNvSpPr>
              <p:nvPr/>
            </p:nvSpPr>
            <p:spPr bwMode="auto">
              <a:xfrm>
                <a:off x="3697288" y="2420104"/>
                <a:ext cx="650875" cy="315912"/>
              </a:xfrm>
              <a:custGeom>
                <a:avLst/>
                <a:gdLst>
                  <a:gd name="T0" fmla="*/ 98 w 195"/>
                  <a:gd name="T1" fmla="*/ 37 h 95"/>
                  <a:gd name="T2" fmla="*/ 1 w 195"/>
                  <a:gd name="T3" fmla="*/ 2 h 95"/>
                  <a:gd name="T4" fmla="*/ 0 w 195"/>
                  <a:gd name="T5" fmla="*/ 1 h 95"/>
                  <a:gd name="T6" fmla="*/ 0 w 195"/>
                  <a:gd name="T7" fmla="*/ 54 h 95"/>
                  <a:gd name="T8" fmla="*/ 98 w 195"/>
                  <a:gd name="T9" fmla="*/ 95 h 95"/>
                  <a:gd name="T10" fmla="*/ 195 w 195"/>
                  <a:gd name="T11" fmla="*/ 54 h 95"/>
                  <a:gd name="T12" fmla="*/ 195 w 195"/>
                  <a:gd name="T13" fmla="*/ 0 h 95"/>
                  <a:gd name="T14" fmla="*/ 195 w 195"/>
                  <a:gd name="T15" fmla="*/ 1 h 95"/>
                  <a:gd name="T16" fmla="*/ 98 w 195"/>
                  <a:gd name="T17" fmla="*/ 3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5">
                    <a:moveTo>
                      <a:pt x="98" y="37"/>
                    </a:moveTo>
                    <a:cubicBezTo>
                      <a:pt x="58" y="37"/>
                      <a:pt x="12" y="24"/>
                      <a:pt x="1" y="2"/>
                    </a:cubicBezTo>
                    <a:cubicBezTo>
                      <a:pt x="0" y="1"/>
                      <a:pt x="0" y="1"/>
                      <a:pt x="0" y="1"/>
                    </a:cubicBezTo>
                    <a:cubicBezTo>
                      <a:pt x="0" y="54"/>
                      <a:pt x="0" y="54"/>
                      <a:pt x="0" y="54"/>
                    </a:cubicBezTo>
                    <a:cubicBezTo>
                      <a:pt x="0" y="70"/>
                      <a:pt x="39" y="95"/>
                      <a:pt x="98" y="95"/>
                    </a:cubicBezTo>
                    <a:cubicBezTo>
                      <a:pt x="156" y="95"/>
                      <a:pt x="195" y="70"/>
                      <a:pt x="195" y="54"/>
                    </a:cubicBezTo>
                    <a:cubicBezTo>
                      <a:pt x="195" y="0"/>
                      <a:pt x="195" y="0"/>
                      <a:pt x="195" y="0"/>
                    </a:cubicBezTo>
                    <a:cubicBezTo>
                      <a:pt x="195" y="0"/>
                      <a:pt x="195" y="0"/>
                      <a:pt x="195" y="1"/>
                    </a:cubicBezTo>
                    <a:cubicBezTo>
                      <a:pt x="182" y="26"/>
                      <a:pt x="137" y="37"/>
                      <a:pt x="9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400" name="Freeform 20"/>
              <p:cNvSpPr>
                <a:spLocks/>
              </p:cNvSpPr>
              <p:nvPr/>
            </p:nvSpPr>
            <p:spPr bwMode="auto">
              <a:xfrm>
                <a:off x="3697288" y="2635978"/>
                <a:ext cx="650875" cy="319087"/>
              </a:xfrm>
              <a:custGeom>
                <a:avLst/>
                <a:gdLst>
                  <a:gd name="T0" fmla="*/ 98 w 195"/>
                  <a:gd name="T1" fmla="*/ 37 h 96"/>
                  <a:gd name="T2" fmla="*/ 1 w 195"/>
                  <a:gd name="T3" fmla="*/ 2 h 96"/>
                  <a:gd name="T4" fmla="*/ 0 w 195"/>
                  <a:gd name="T5" fmla="*/ 1 h 96"/>
                  <a:gd name="T6" fmla="*/ 0 w 195"/>
                  <a:gd name="T7" fmla="*/ 54 h 96"/>
                  <a:gd name="T8" fmla="*/ 98 w 195"/>
                  <a:gd name="T9" fmla="*/ 96 h 96"/>
                  <a:gd name="T10" fmla="*/ 195 w 195"/>
                  <a:gd name="T11" fmla="*/ 54 h 96"/>
                  <a:gd name="T12" fmla="*/ 195 w 195"/>
                  <a:gd name="T13" fmla="*/ 0 h 96"/>
                  <a:gd name="T14" fmla="*/ 195 w 195"/>
                  <a:gd name="T15" fmla="*/ 1 h 96"/>
                  <a:gd name="T16" fmla="*/ 98 w 195"/>
                  <a:gd name="T17" fmla="*/ 3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6">
                    <a:moveTo>
                      <a:pt x="98" y="37"/>
                    </a:moveTo>
                    <a:cubicBezTo>
                      <a:pt x="58" y="37"/>
                      <a:pt x="12" y="24"/>
                      <a:pt x="1" y="2"/>
                    </a:cubicBezTo>
                    <a:cubicBezTo>
                      <a:pt x="0" y="1"/>
                      <a:pt x="0" y="1"/>
                      <a:pt x="0" y="1"/>
                    </a:cubicBezTo>
                    <a:cubicBezTo>
                      <a:pt x="0" y="54"/>
                      <a:pt x="0" y="54"/>
                      <a:pt x="0" y="54"/>
                    </a:cubicBezTo>
                    <a:cubicBezTo>
                      <a:pt x="0" y="70"/>
                      <a:pt x="39" y="96"/>
                      <a:pt x="98" y="96"/>
                    </a:cubicBezTo>
                    <a:cubicBezTo>
                      <a:pt x="156" y="96"/>
                      <a:pt x="195" y="70"/>
                      <a:pt x="195" y="54"/>
                    </a:cubicBezTo>
                    <a:cubicBezTo>
                      <a:pt x="195" y="0"/>
                      <a:pt x="195" y="0"/>
                      <a:pt x="195" y="0"/>
                    </a:cubicBezTo>
                    <a:cubicBezTo>
                      <a:pt x="195" y="0"/>
                      <a:pt x="195" y="0"/>
                      <a:pt x="195" y="1"/>
                    </a:cubicBezTo>
                    <a:cubicBezTo>
                      <a:pt x="182" y="26"/>
                      <a:pt x="137" y="37"/>
                      <a:pt x="98"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spTree>
    <p:extLst>
      <p:ext uri="{BB962C8B-B14F-4D97-AF65-F5344CB8AC3E}">
        <p14:creationId xmlns:p14="http://schemas.microsoft.com/office/powerpoint/2010/main" val="385595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p:cNvSpPr>
            <a:spLocks noGrp="1"/>
          </p:cNvSpPr>
          <p:nvPr>
            <p:ph type="ctrTitle"/>
          </p:nvPr>
        </p:nvSpPr>
        <p:spPr>
          <a:xfrm>
            <a:off x="7239000" y="85725"/>
            <a:ext cx="1676400" cy="536575"/>
          </a:xfrm>
        </p:spPr>
        <p:txBody>
          <a:bodyPr/>
          <a:lstStyle/>
          <a:p>
            <a:r>
              <a:rPr lang="en-US" dirty="0" smtClean="0"/>
              <a:t>Alma Developers</a:t>
            </a:r>
            <a:endParaRPr lang="en-US" dirty="0"/>
          </a:p>
        </p:txBody>
      </p:sp>
      <p:sp>
        <p:nvSpPr>
          <p:cNvPr id="139" name="Rounded Rectangle 138"/>
          <p:cNvSpPr/>
          <p:nvPr/>
        </p:nvSpPr>
        <p:spPr bwMode="auto">
          <a:xfrm>
            <a:off x="407622" y="2038119"/>
            <a:ext cx="7954173" cy="3140087"/>
          </a:xfrm>
          <a:prstGeom prst="roundRect">
            <a:avLst>
              <a:gd name="adj" fmla="val 5791"/>
            </a:avLst>
          </a:prstGeom>
          <a:solidFill>
            <a:srgbClr val="FFFFFF"/>
          </a:solidFill>
          <a:ln w="7620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40" name="Content Placeholder 5"/>
          <p:cNvSpPr txBox="1">
            <a:spLocks/>
          </p:cNvSpPr>
          <p:nvPr/>
        </p:nvSpPr>
        <p:spPr bwMode="auto">
          <a:xfrm>
            <a:off x="458761" y="1013553"/>
            <a:ext cx="7554454" cy="1762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solidFill>
                <a:latin typeface="+mn-lt"/>
                <a:ea typeface="+mn-ea"/>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solidFill>
                <a:latin typeface="+mn-lt"/>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marR="0" lvl="0" indent="0" algn="l" defTabSz="914400" rtl="0" eaLnBrk="0" fontAlgn="base" latinLnBrk="0" hangingPunct="0">
              <a:lnSpc>
                <a:spcPct val="100000"/>
              </a:lnSpc>
              <a:spcBef>
                <a:spcPct val="35000"/>
              </a:spcBef>
              <a:spcAft>
                <a:spcPct val="0"/>
              </a:spcAft>
              <a:buClrTx/>
              <a:buSzPct val="100000"/>
              <a:buFont typeface="Arial" pitchFamily="34" charset="0"/>
              <a:buNone/>
              <a:tabLst/>
              <a:defRPr/>
            </a:pPr>
            <a:r>
              <a:rPr kumimoji="0" lang="en-US" sz="1900" b="0" i="0" u="none" strike="noStrike" kern="0" cap="none" spc="0" normalizeH="0" baseline="0" noProof="0" dirty="0" smtClean="0">
                <a:ln>
                  <a:noFill/>
                </a:ln>
                <a:solidFill>
                  <a:srgbClr val="000000"/>
                </a:solidFill>
                <a:effectLst/>
                <a:uLnTx/>
                <a:uFillTx/>
                <a:latin typeface="Verdana"/>
                <a:ea typeface="+mn-ea"/>
                <a:cs typeface="Arial"/>
              </a:rPr>
              <a:t>Alma integrations are achieved using a number of techniques</a:t>
            </a:r>
            <a:endParaRPr kumimoji="0" lang="en-US" sz="1900" b="0" i="0" u="none" strike="noStrike" kern="0" cap="none" spc="0" normalizeH="0" baseline="0" noProof="0" dirty="0">
              <a:ln>
                <a:noFill/>
              </a:ln>
              <a:solidFill>
                <a:srgbClr val="000000"/>
              </a:solidFill>
              <a:effectLst/>
              <a:uLnTx/>
              <a:uFillTx/>
              <a:latin typeface="Verdana"/>
              <a:ea typeface="+mn-ea"/>
              <a:cs typeface="Arial"/>
            </a:endParaRPr>
          </a:p>
        </p:txBody>
      </p:sp>
      <p:sp>
        <p:nvSpPr>
          <p:cNvPr id="141" name="Round Same Side Corner Rectangle 140"/>
          <p:cNvSpPr/>
          <p:nvPr/>
        </p:nvSpPr>
        <p:spPr bwMode="auto">
          <a:xfrm rot="10800000">
            <a:off x="407619" y="4497166"/>
            <a:ext cx="7954176" cy="693303"/>
          </a:xfrm>
          <a:prstGeom prst="round2SameRect">
            <a:avLst>
              <a:gd name="adj1" fmla="val 26884"/>
              <a:gd name="adj2" fmla="val 0"/>
            </a:avLst>
          </a:prstGeom>
          <a:solidFill>
            <a:srgbClr val="2D2D8A"/>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42" name="TextBox 141"/>
          <p:cNvSpPr txBox="1"/>
          <p:nvPr/>
        </p:nvSpPr>
        <p:spPr>
          <a:xfrm>
            <a:off x="762000" y="4572000"/>
            <a:ext cx="1489716" cy="646331"/>
          </a:xfrm>
          <a:prstGeom prst="rect">
            <a:avLst/>
          </a:prstGeom>
          <a:noFill/>
        </p:spPr>
        <p:txBody>
          <a:bodyPr wrap="square" rtlCol="0">
            <a:spAutoFit/>
          </a:bodyPr>
          <a:lstStyle/>
          <a:p>
            <a:pPr defTabSz="914400" fontAlgn="base">
              <a:spcBef>
                <a:spcPct val="0"/>
              </a:spcBef>
              <a:spcAft>
                <a:spcPct val="0"/>
              </a:spcAft>
            </a:pPr>
            <a:r>
              <a:rPr lang="en-US" b="1" dirty="0" smtClean="0">
                <a:solidFill>
                  <a:srgbClr val="FFFFFF"/>
                </a:solidFill>
                <a:latin typeface="Calibri" pitchFamily="34" charset="0"/>
                <a:cs typeface="Calibri" pitchFamily="34" charset="0"/>
              </a:rPr>
              <a:t>Web Services and Rest API</a:t>
            </a:r>
            <a:endParaRPr lang="en-US" b="1" dirty="0">
              <a:solidFill>
                <a:srgbClr val="FFFFFF"/>
              </a:solidFill>
              <a:latin typeface="Calibri" pitchFamily="34" charset="0"/>
              <a:cs typeface="Calibri" pitchFamily="34" charset="0"/>
            </a:endParaRPr>
          </a:p>
        </p:txBody>
      </p:sp>
      <p:sp>
        <p:nvSpPr>
          <p:cNvPr id="143" name="TextBox 142"/>
          <p:cNvSpPr txBox="1"/>
          <p:nvPr/>
        </p:nvSpPr>
        <p:spPr>
          <a:xfrm>
            <a:off x="2885960" y="4558319"/>
            <a:ext cx="1267386" cy="646331"/>
          </a:xfrm>
          <a:prstGeom prst="rect">
            <a:avLst/>
          </a:prstGeom>
          <a:noFill/>
        </p:spPr>
        <p:txBody>
          <a:bodyPr wrap="square" rtlCol="0">
            <a:spAutoFit/>
          </a:bodyPr>
          <a:lstStyle/>
          <a:p>
            <a:pPr defTabSz="914400" fontAlgn="base">
              <a:spcBef>
                <a:spcPct val="0"/>
              </a:spcBef>
              <a:spcAft>
                <a:spcPct val="0"/>
              </a:spcAft>
            </a:pPr>
            <a:r>
              <a:rPr lang="en-US" b="1" dirty="0" smtClean="0">
                <a:solidFill>
                  <a:srgbClr val="FFFFFF"/>
                </a:solidFill>
                <a:latin typeface="Calibri" pitchFamily="34" charset="0"/>
                <a:cs typeface="Calibri" pitchFamily="34" charset="0"/>
              </a:rPr>
              <a:t>Publishing</a:t>
            </a:r>
          </a:p>
          <a:p>
            <a:pPr defTabSz="914400" fontAlgn="base">
              <a:spcBef>
                <a:spcPct val="0"/>
              </a:spcBef>
              <a:spcAft>
                <a:spcPct val="0"/>
              </a:spcAft>
            </a:pPr>
            <a:r>
              <a:rPr lang="en-US" b="1" dirty="0" smtClean="0">
                <a:solidFill>
                  <a:srgbClr val="FFFFFF"/>
                </a:solidFill>
                <a:latin typeface="Calibri" pitchFamily="34" charset="0"/>
                <a:cs typeface="Calibri" pitchFamily="34" charset="0"/>
              </a:rPr>
              <a:t>Services</a:t>
            </a:r>
            <a:endParaRPr lang="en-US" b="1" dirty="0">
              <a:solidFill>
                <a:srgbClr val="FFFFFF"/>
              </a:solidFill>
              <a:latin typeface="Calibri" pitchFamily="34" charset="0"/>
              <a:cs typeface="Calibri" pitchFamily="34" charset="0"/>
            </a:endParaRPr>
          </a:p>
        </p:txBody>
      </p:sp>
      <p:sp>
        <p:nvSpPr>
          <p:cNvPr id="144" name="TextBox 143"/>
          <p:cNvSpPr txBox="1"/>
          <p:nvPr/>
        </p:nvSpPr>
        <p:spPr>
          <a:xfrm>
            <a:off x="4835493" y="4541314"/>
            <a:ext cx="2820322" cy="615553"/>
          </a:xfrm>
          <a:prstGeom prst="rect">
            <a:avLst/>
          </a:prstGeom>
          <a:noFill/>
        </p:spPr>
        <p:txBody>
          <a:bodyPr wrap="square" rtlCol="0">
            <a:spAutoFit/>
          </a:bodyPr>
          <a:lstStyle/>
          <a:p>
            <a:pPr defTabSz="914400" fontAlgn="base">
              <a:spcBef>
                <a:spcPct val="0"/>
              </a:spcBef>
              <a:spcAft>
                <a:spcPct val="0"/>
              </a:spcAft>
            </a:pPr>
            <a:r>
              <a:rPr lang="en-US" sz="1700" b="1" dirty="0" smtClean="0">
                <a:solidFill>
                  <a:srgbClr val="FFFFFF"/>
                </a:solidFill>
                <a:latin typeface="Calibri" pitchFamily="34" charset="0"/>
                <a:cs typeface="Calibri" pitchFamily="34" charset="0"/>
              </a:rPr>
              <a:t>Data Extract </a:t>
            </a:r>
          </a:p>
          <a:p>
            <a:pPr defTabSz="914400" fontAlgn="base">
              <a:spcBef>
                <a:spcPct val="0"/>
              </a:spcBef>
              <a:spcAft>
                <a:spcPct val="0"/>
              </a:spcAft>
            </a:pPr>
            <a:r>
              <a:rPr lang="en-US" sz="1700" b="1" dirty="0" smtClean="0">
                <a:solidFill>
                  <a:srgbClr val="FFFFFF"/>
                </a:solidFill>
                <a:latin typeface="Calibri" pitchFamily="34" charset="0"/>
                <a:cs typeface="Calibri" pitchFamily="34" charset="0"/>
              </a:rPr>
              <a:t>&amp; Import</a:t>
            </a:r>
            <a:endParaRPr lang="en-US" sz="1700" b="1" dirty="0">
              <a:solidFill>
                <a:srgbClr val="FFFFFF"/>
              </a:solidFill>
              <a:latin typeface="Calibri" pitchFamily="34" charset="0"/>
              <a:cs typeface="Calibri" pitchFamily="34" charset="0"/>
            </a:endParaRPr>
          </a:p>
        </p:txBody>
      </p:sp>
      <p:cxnSp>
        <p:nvCxnSpPr>
          <p:cNvPr id="145" name="Straight Connector 144"/>
          <p:cNvCxnSpPr/>
          <p:nvPr/>
        </p:nvCxnSpPr>
        <p:spPr bwMode="auto">
          <a:xfrm>
            <a:off x="2448324" y="2374165"/>
            <a:ext cx="0" cy="1818188"/>
          </a:xfrm>
          <a:prstGeom prst="line">
            <a:avLst/>
          </a:prstGeom>
          <a:solidFill>
            <a:srgbClr val="BBE0E3"/>
          </a:solidFill>
          <a:ln w="19050" cap="flat" cmpd="sng" algn="ctr">
            <a:solidFill>
              <a:srgbClr val="002060"/>
            </a:solidFill>
            <a:prstDash val="sysDot"/>
            <a:round/>
            <a:headEnd type="none" w="med" len="med"/>
            <a:tailEnd type="none" w="med" len="med"/>
          </a:ln>
          <a:effectLst/>
        </p:spPr>
      </p:cxnSp>
      <p:cxnSp>
        <p:nvCxnSpPr>
          <p:cNvPr id="146" name="Straight Connector 145"/>
          <p:cNvCxnSpPr/>
          <p:nvPr/>
        </p:nvCxnSpPr>
        <p:spPr bwMode="auto">
          <a:xfrm>
            <a:off x="4428499" y="2374165"/>
            <a:ext cx="0" cy="1818188"/>
          </a:xfrm>
          <a:prstGeom prst="line">
            <a:avLst/>
          </a:prstGeom>
          <a:solidFill>
            <a:srgbClr val="BBE0E3"/>
          </a:solidFill>
          <a:ln w="19050" cap="flat" cmpd="sng" algn="ctr">
            <a:solidFill>
              <a:srgbClr val="002060"/>
            </a:solidFill>
            <a:prstDash val="sysDot"/>
            <a:round/>
            <a:headEnd type="none" w="med" len="med"/>
            <a:tailEnd type="none" w="med" len="med"/>
          </a:ln>
          <a:effectLst/>
        </p:spPr>
      </p:cxnSp>
      <p:sp>
        <p:nvSpPr>
          <p:cNvPr id="147" name="TextBox 146"/>
          <p:cNvSpPr txBox="1"/>
          <p:nvPr/>
        </p:nvSpPr>
        <p:spPr>
          <a:xfrm>
            <a:off x="795595" y="5239659"/>
            <a:ext cx="3871724"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2060"/>
                </a:solidFill>
                <a:latin typeface="Calibri" pitchFamily="34" charset="0"/>
                <a:cs typeface="Calibri" pitchFamily="34" charset="0"/>
              </a:rPr>
              <a:t>Online </a:t>
            </a:r>
            <a:r>
              <a:rPr lang="en-US" b="1" dirty="0" smtClean="0">
                <a:solidFill>
                  <a:srgbClr val="002060"/>
                </a:solidFill>
                <a:latin typeface="Calibri" pitchFamily="34" charset="0"/>
                <a:cs typeface="Calibri" pitchFamily="34" charset="0"/>
              </a:rPr>
              <a:t>integrations </a:t>
            </a:r>
            <a:r>
              <a:rPr lang="en-US" b="1" dirty="0">
                <a:solidFill>
                  <a:srgbClr val="002060"/>
                </a:solidFill>
                <a:latin typeface="Calibri" pitchFamily="34" charset="0"/>
                <a:cs typeface="Calibri" pitchFamily="34" charset="0"/>
              </a:rPr>
              <a:t>with applications</a:t>
            </a:r>
          </a:p>
          <a:p>
            <a:pPr defTabSz="914400" fontAlgn="base">
              <a:spcBef>
                <a:spcPct val="0"/>
              </a:spcBef>
              <a:spcAft>
                <a:spcPct val="0"/>
              </a:spcAft>
            </a:pPr>
            <a:r>
              <a:rPr lang="en-US" b="1" dirty="0">
                <a:solidFill>
                  <a:srgbClr val="002060"/>
                </a:solidFill>
                <a:latin typeface="Calibri" pitchFamily="34" charset="0"/>
                <a:cs typeface="Calibri" pitchFamily="34" charset="0"/>
              </a:rPr>
              <a:t>Extending workflows</a:t>
            </a:r>
          </a:p>
        </p:txBody>
      </p:sp>
      <p:sp>
        <p:nvSpPr>
          <p:cNvPr id="148" name="TextBox 147"/>
          <p:cNvSpPr txBox="1"/>
          <p:nvPr/>
        </p:nvSpPr>
        <p:spPr>
          <a:xfrm>
            <a:off x="2842426" y="5239657"/>
            <a:ext cx="2599637" cy="923330"/>
          </a:xfrm>
          <a:prstGeom prst="rect">
            <a:avLst/>
          </a:prstGeom>
          <a:noFill/>
        </p:spPr>
        <p:txBody>
          <a:bodyPr wrap="square" rtlCol="0">
            <a:spAutoFit/>
          </a:bodyPr>
          <a:lstStyle/>
          <a:p>
            <a:pPr defTabSz="914400" fontAlgn="base">
              <a:spcBef>
                <a:spcPct val="0"/>
              </a:spcBef>
              <a:spcAft>
                <a:spcPct val="0"/>
              </a:spcAft>
            </a:pPr>
            <a:r>
              <a:rPr lang="en-US" b="1" dirty="0">
                <a:solidFill>
                  <a:srgbClr val="002060"/>
                </a:solidFill>
                <a:latin typeface="Calibri" pitchFamily="34" charset="0"/>
                <a:cs typeface="Calibri" pitchFamily="34" charset="0"/>
              </a:rPr>
              <a:t>Exposing repository information to discovery tools</a:t>
            </a:r>
          </a:p>
        </p:txBody>
      </p:sp>
      <p:sp>
        <p:nvSpPr>
          <p:cNvPr id="149" name="TextBox 148"/>
          <p:cNvSpPr txBox="1"/>
          <p:nvPr/>
        </p:nvSpPr>
        <p:spPr>
          <a:xfrm>
            <a:off x="4863232" y="5242058"/>
            <a:ext cx="2672297" cy="646331"/>
          </a:xfrm>
          <a:prstGeom prst="rect">
            <a:avLst/>
          </a:prstGeom>
          <a:noFill/>
        </p:spPr>
        <p:txBody>
          <a:bodyPr wrap="square" rtlCol="0">
            <a:spAutoFit/>
          </a:bodyPr>
          <a:lstStyle/>
          <a:p>
            <a:pPr defTabSz="914400" fontAlgn="base">
              <a:spcBef>
                <a:spcPct val="0"/>
              </a:spcBef>
              <a:spcAft>
                <a:spcPct val="0"/>
              </a:spcAft>
            </a:pPr>
            <a:r>
              <a:rPr lang="en-US" b="1" dirty="0">
                <a:solidFill>
                  <a:srgbClr val="002060"/>
                </a:solidFill>
                <a:latin typeface="Calibri" pitchFamily="34" charset="0"/>
                <a:cs typeface="Calibri" pitchFamily="34" charset="0"/>
              </a:rPr>
              <a:t>Sharing data with 3rd party solutions</a:t>
            </a:r>
          </a:p>
        </p:txBody>
      </p:sp>
      <p:sp>
        <p:nvSpPr>
          <p:cNvPr id="150" name="TextBox 149"/>
          <p:cNvSpPr txBox="1"/>
          <p:nvPr/>
        </p:nvSpPr>
        <p:spPr>
          <a:xfrm>
            <a:off x="6622972" y="5234540"/>
            <a:ext cx="2672297" cy="923330"/>
          </a:xfrm>
          <a:prstGeom prst="rect">
            <a:avLst/>
          </a:prstGeom>
          <a:noFill/>
        </p:spPr>
        <p:txBody>
          <a:bodyPr wrap="square" rtlCol="0">
            <a:spAutoFit/>
          </a:bodyPr>
          <a:lstStyle/>
          <a:p>
            <a:pPr defTabSz="914400" fontAlgn="base">
              <a:spcBef>
                <a:spcPct val="0"/>
              </a:spcBef>
              <a:spcAft>
                <a:spcPct val="0"/>
              </a:spcAft>
            </a:pPr>
            <a:r>
              <a:rPr lang="en-US" b="1" dirty="0" smtClean="0">
                <a:solidFill>
                  <a:srgbClr val="002060"/>
                </a:solidFill>
                <a:latin typeface="Calibri" pitchFamily="34" charset="0"/>
                <a:cs typeface="Calibri" pitchFamily="34" charset="0"/>
              </a:rPr>
              <a:t>Leveraging Industry standards, adapters and integration interfaces</a:t>
            </a:r>
            <a:endParaRPr lang="en-US" b="1" dirty="0">
              <a:solidFill>
                <a:srgbClr val="002060"/>
              </a:solidFill>
              <a:latin typeface="Calibri" pitchFamily="34" charset="0"/>
              <a:cs typeface="Calibri" pitchFamily="34" charset="0"/>
            </a:endParaRPr>
          </a:p>
        </p:txBody>
      </p:sp>
      <p:sp>
        <p:nvSpPr>
          <p:cNvPr id="151" name="TextBox 150"/>
          <p:cNvSpPr txBox="1"/>
          <p:nvPr/>
        </p:nvSpPr>
        <p:spPr>
          <a:xfrm>
            <a:off x="6593027" y="4535454"/>
            <a:ext cx="2820322" cy="615553"/>
          </a:xfrm>
          <a:prstGeom prst="rect">
            <a:avLst/>
          </a:prstGeom>
          <a:noFill/>
        </p:spPr>
        <p:txBody>
          <a:bodyPr wrap="square" rtlCol="0">
            <a:spAutoFit/>
          </a:bodyPr>
          <a:lstStyle/>
          <a:p>
            <a:pPr defTabSz="914400" fontAlgn="base">
              <a:spcBef>
                <a:spcPct val="0"/>
              </a:spcBef>
              <a:spcAft>
                <a:spcPct val="0"/>
              </a:spcAft>
            </a:pPr>
            <a:r>
              <a:rPr lang="en-US" sz="1700" b="1" dirty="0" smtClean="0">
                <a:solidFill>
                  <a:srgbClr val="FFFFFF"/>
                </a:solidFill>
                <a:latin typeface="Calibri" pitchFamily="34" charset="0"/>
                <a:cs typeface="Calibri" pitchFamily="34" charset="0"/>
              </a:rPr>
              <a:t>Adapters &amp; </a:t>
            </a:r>
          </a:p>
          <a:p>
            <a:pPr defTabSz="914400" fontAlgn="base">
              <a:spcBef>
                <a:spcPct val="0"/>
              </a:spcBef>
              <a:spcAft>
                <a:spcPct val="0"/>
              </a:spcAft>
            </a:pPr>
            <a:r>
              <a:rPr lang="en-US" sz="1700" b="1" dirty="0" smtClean="0">
                <a:solidFill>
                  <a:srgbClr val="FFFFFF"/>
                </a:solidFill>
                <a:latin typeface="Calibri" pitchFamily="34" charset="0"/>
                <a:cs typeface="Calibri" pitchFamily="34" charset="0"/>
              </a:rPr>
              <a:t>Interfaces</a:t>
            </a:r>
            <a:endParaRPr lang="en-US" sz="1700" b="1" dirty="0">
              <a:solidFill>
                <a:srgbClr val="FFFFFF"/>
              </a:solidFill>
              <a:latin typeface="Calibri" pitchFamily="34" charset="0"/>
              <a:cs typeface="Calibri" pitchFamily="34" charset="0"/>
            </a:endParaRPr>
          </a:p>
        </p:txBody>
      </p:sp>
      <p:grpSp>
        <p:nvGrpSpPr>
          <p:cNvPr id="152" name="Group 151"/>
          <p:cNvGrpSpPr/>
          <p:nvPr/>
        </p:nvGrpSpPr>
        <p:grpSpPr>
          <a:xfrm>
            <a:off x="556575" y="2185655"/>
            <a:ext cx="7709780" cy="2215503"/>
            <a:chOff x="699796" y="2295825"/>
            <a:chExt cx="8210890" cy="2215503"/>
          </a:xfrm>
        </p:grpSpPr>
        <p:grpSp>
          <p:nvGrpSpPr>
            <p:cNvPr id="153" name="Group 152"/>
            <p:cNvGrpSpPr/>
            <p:nvPr/>
          </p:nvGrpSpPr>
          <p:grpSpPr>
            <a:xfrm>
              <a:off x="699796" y="2295825"/>
              <a:ext cx="6130662" cy="2195208"/>
              <a:chOff x="699796" y="2295825"/>
              <a:chExt cx="7656546" cy="2195208"/>
            </a:xfrm>
          </p:grpSpPr>
          <p:sp>
            <p:nvSpPr>
              <p:cNvPr id="155" name="Rounded Rectangle 154"/>
              <p:cNvSpPr/>
              <p:nvPr/>
            </p:nvSpPr>
            <p:spPr bwMode="auto">
              <a:xfrm>
                <a:off x="699796" y="2295825"/>
                <a:ext cx="2380134" cy="2195208"/>
              </a:xfrm>
              <a:prstGeom prst="roundRect">
                <a:avLst>
                  <a:gd name="adj" fmla="val 10987"/>
                </a:avLst>
              </a:prstGeom>
              <a:gradFill flip="none" rotWithShape="1">
                <a:gsLst>
                  <a:gs pos="14000">
                    <a:srgbClr val="FFFF93">
                      <a:alpha val="58000"/>
                    </a:srgbClr>
                  </a:gs>
                  <a:gs pos="58000">
                    <a:srgbClr val="808080">
                      <a:lumMod val="20000"/>
                      <a:lumOff val="80000"/>
                    </a:srgbClr>
                  </a:gs>
                  <a:gs pos="100000">
                    <a:srgbClr val="FFFFFF">
                      <a:lumMod val="75000"/>
                      <a:tint val="23500"/>
                      <a:satMod val="160000"/>
                      <a:alpha val="57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56" name="Rounded Rectangle 155"/>
              <p:cNvSpPr/>
              <p:nvPr/>
            </p:nvSpPr>
            <p:spPr bwMode="auto">
              <a:xfrm>
                <a:off x="3344380" y="2295825"/>
                <a:ext cx="2380134" cy="2195208"/>
              </a:xfrm>
              <a:prstGeom prst="roundRect">
                <a:avLst>
                  <a:gd name="adj" fmla="val 10987"/>
                </a:avLst>
              </a:prstGeom>
              <a:gradFill flip="none" rotWithShape="1">
                <a:gsLst>
                  <a:gs pos="14000">
                    <a:srgbClr val="FFFF93">
                      <a:alpha val="58000"/>
                    </a:srgbClr>
                  </a:gs>
                  <a:gs pos="58000">
                    <a:srgbClr val="808080">
                      <a:lumMod val="20000"/>
                      <a:lumOff val="80000"/>
                    </a:srgbClr>
                  </a:gs>
                  <a:gs pos="100000">
                    <a:srgbClr val="FFFFFF">
                      <a:lumMod val="75000"/>
                      <a:tint val="23500"/>
                      <a:satMod val="160000"/>
                      <a:alpha val="57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57" name="Rounded Rectangle 156"/>
              <p:cNvSpPr/>
              <p:nvPr/>
            </p:nvSpPr>
            <p:spPr bwMode="auto">
              <a:xfrm>
                <a:off x="5976208" y="2295825"/>
                <a:ext cx="2380134" cy="2195208"/>
              </a:xfrm>
              <a:prstGeom prst="roundRect">
                <a:avLst>
                  <a:gd name="adj" fmla="val 10987"/>
                </a:avLst>
              </a:prstGeom>
              <a:gradFill flip="none" rotWithShape="1">
                <a:gsLst>
                  <a:gs pos="14000">
                    <a:srgbClr val="FFFF93">
                      <a:alpha val="58000"/>
                    </a:srgbClr>
                  </a:gs>
                  <a:gs pos="58000">
                    <a:srgbClr val="808080">
                      <a:lumMod val="20000"/>
                      <a:lumOff val="80000"/>
                    </a:srgbClr>
                  </a:gs>
                  <a:gs pos="100000">
                    <a:srgbClr val="FFFFFF">
                      <a:lumMod val="75000"/>
                      <a:tint val="23500"/>
                      <a:satMod val="160000"/>
                      <a:alpha val="57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sp>
          <p:nvSpPr>
            <p:cNvPr id="154" name="Rounded Rectangle 153"/>
            <p:cNvSpPr/>
            <p:nvPr/>
          </p:nvSpPr>
          <p:spPr bwMode="auto">
            <a:xfrm>
              <a:off x="7004892" y="2316120"/>
              <a:ext cx="1905794" cy="2195208"/>
            </a:xfrm>
            <a:prstGeom prst="roundRect">
              <a:avLst>
                <a:gd name="adj" fmla="val 10987"/>
              </a:avLst>
            </a:prstGeom>
            <a:gradFill flip="none" rotWithShape="1">
              <a:gsLst>
                <a:gs pos="14000">
                  <a:srgbClr val="FFFF93">
                    <a:alpha val="58000"/>
                  </a:srgbClr>
                </a:gs>
                <a:gs pos="58000">
                  <a:srgbClr val="808080">
                    <a:lumMod val="20000"/>
                    <a:lumOff val="80000"/>
                  </a:srgbClr>
                </a:gs>
                <a:gs pos="100000">
                  <a:srgbClr val="FFFFFF">
                    <a:lumMod val="75000"/>
                    <a:tint val="23500"/>
                    <a:satMod val="160000"/>
                    <a:alpha val="57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sp>
        <p:nvSpPr>
          <p:cNvPr id="158" name="Oval 157"/>
          <p:cNvSpPr/>
          <p:nvPr/>
        </p:nvSpPr>
        <p:spPr>
          <a:xfrm>
            <a:off x="2514422" y="3529609"/>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sp>
        <p:nvSpPr>
          <p:cNvPr id="159" name="Oval 158"/>
          <p:cNvSpPr/>
          <p:nvPr/>
        </p:nvSpPr>
        <p:spPr>
          <a:xfrm>
            <a:off x="443030" y="3501680"/>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grpSp>
        <p:nvGrpSpPr>
          <p:cNvPr id="160" name="Group 159"/>
          <p:cNvGrpSpPr/>
          <p:nvPr/>
        </p:nvGrpSpPr>
        <p:grpSpPr>
          <a:xfrm>
            <a:off x="788539" y="2568261"/>
            <a:ext cx="1394982" cy="1098239"/>
            <a:chOff x="1185151" y="2667414"/>
            <a:chExt cx="1394982" cy="1098239"/>
          </a:xfrm>
        </p:grpSpPr>
        <p:pic>
          <p:nvPicPr>
            <p:cNvPr id="161" name="Picture 160"/>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185151" y="2852049"/>
              <a:ext cx="925671" cy="913604"/>
            </a:xfrm>
            <a:prstGeom prst="rect">
              <a:avLst/>
            </a:prstGeom>
          </p:spPr>
        </p:pic>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7999" y="2667414"/>
              <a:ext cx="552134" cy="544936"/>
            </a:xfrm>
            <a:prstGeom prst="rect">
              <a:avLst/>
            </a:prstGeom>
          </p:spPr>
        </p:pic>
      </p:grpSp>
      <p:pic>
        <p:nvPicPr>
          <p:cNvPr id="163" name="Picture 1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8677" y="2752896"/>
            <a:ext cx="1017765" cy="946821"/>
          </a:xfrm>
          <a:prstGeom prst="rect">
            <a:avLst/>
          </a:prstGeom>
        </p:spPr>
      </p:pic>
      <p:pic>
        <p:nvPicPr>
          <p:cNvPr id="164" name="Picture 1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7562" y="2814184"/>
            <a:ext cx="1335140" cy="824244"/>
          </a:xfrm>
          <a:prstGeom prst="rect">
            <a:avLst/>
          </a:prstGeom>
        </p:spPr>
      </p:pic>
      <p:sp>
        <p:nvSpPr>
          <p:cNvPr id="165" name="Oval 164"/>
          <p:cNvSpPr/>
          <p:nvPr/>
        </p:nvSpPr>
        <p:spPr>
          <a:xfrm>
            <a:off x="4575071" y="3453405"/>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cxnSp>
        <p:nvCxnSpPr>
          <p:cNvPr id="166" name="Straight Connector 165"/>
          <p:cNvCxnSpPr/>
          <p:nvPr/>
        </p:nvCxnSpPr>
        <p:spPr bwMode="auto">
          <a:xfrm>
            <a:off x="6399752" y="2365791"/>
            <a:ext cx="0" cy="1818188"/>
          </a:xfrm>
          <a:prstGeom prst="line">
            <a:avLst/>
          </a:prstGeom>
          <a:solidFill>
            <a:srgbClr val="BBE0E3"/>
          </a:solidFill>
          <a:ln w="19050" cap="flat" cmpd="sng" algn="ctr">
            <a:solidFill>
              <a:srgbClr val="002060"/>
            </a:solidFill>
            <a:prstDash val="sysDot"/>
            <a:round/>
            <a:headEnd type="none" w="med" len="med"/>
            <a:tailEnd type="none" w="med" len="med"/>
          </a:ln>
          <a:effectLst/>
        </p:spPr>
      </p:cxnSp>
      <p:grpSp>
        <p:nvGrpSpPr>
          <p:cNvPr id="167" name="Group 166"/>
          <p:cNvGrpSpPr/>
          <p:nvPr/>
        </p:nvGrpSpPr>
        <p:grpSpPr>
          <a:xfrm>
            <a:off x="6487618" y="3008202"/>
            <a:ext cx="1770926" cy="688039"/>
            <a:chOff x="6487618" y="3008202"/>
            <a:chExt cx="1770926" cy="688039"/>
          </a:xfrm>
        </p:grpSpPr>
        <p:sp>
          <p:nvSpPr>
            <p:cNvPr id="168" name="Oval 167"/>
            <p:cNvSpPr/>
            <p:nvPr/>
          </p:nvSpPr>
          <p:spPr>
            <a:xfrm>
              <a:off x="6487618" y="3303554"/>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169" name="Picture 1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9132" y="3008202"/>
              <a:ext cx="1284961" cy="502811"/>
            </a:xfrm>
            <a:prstGeom prst="rect">
              <a:avLst/>
            </a:prstGeom>
          </p:spPr>
        </p:pic>
      </p:grpSp>
    </p:spTree>
    <p:extLst>
      <p:ext uri="{BB962C8B-B14F-4D97-AF65-F5344CB8AC3E}">
        <p14:creationId xmlns:p14="http://schemas.microsoft.com/office/powerpoint/2010/main" val="1000437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14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fade">
                                      <p:cBhvr>
                                        <p:cTn id="20" dur="500"/>
                                        <p:tgtEl>
                                          <p:spTgt spid="14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500"/>
                                        <p:tgtEl>
                                          <p:spTgt spid="149"/>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148"/>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fade">
                                      <p:cBhvr>
                                        <p:cTn id="30" dur="500"/>
                                        <p:tgtEl>
                                          <p:spTgt spid="1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49"/>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51"/>
                                        </p:tgtEl>
                                        <p:attrNameLst>
                                          <p:attrName>style.visibility</p:attrName>
                                        </p:attrNameLst>
                                      </p:cBhvr>
                                      <p:to>
                                        <p:strVal val="visible"/>
                                      </p:to>
                                    </p:set>
                                    <p:animEffect transition="in" filter="fade">
                                      <p:cBhvr>
                                        <p:cTn id="4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4" grpId="0"/>
      <p:bldP spid="147" grpId="0"/>
      <p:bldP spid="147" grpId="1"/>
      <p:bldP spid="148" grpId="0"/>
      <p:bldP spid="148" grpId="1"/>
      <p:bldP spid="149" grpId="0"/>
      <p:bldP spid="149" grpId="1"/>
      <p:bldP spid="150" grpId="0"/>
      <p:bldP spid="1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2667000"/>
            <a:ext cx="5029199" cy="1938992"/>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Unified by Design</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3543645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p:cNvSpPr>
            <a:spLocks noGrp="1"/>
          </p:cNvSpPr>
          <p:nvPr>
            <p:ph type="ctrTitle"/>
          </p:nvPr>
        </p:nvSpPr>
        <p:spPr>
          <a:xfrm>
            <a:off x="7239000" y="85725"/>
            <a:ext cx="1676400" cy="536575"/>
          </a:xfrm>
        </p:spPr>
        <p:txBody>
          <a:bodyPr/>
          <a:lstStyle/>
          <a:p>
            <a:r>
              <a:rPr lang="en-US" dirty="0" smtClean="0"/>
              <a:t>Alma Developers</a:t>
            </a:r>
            <a:endParaRPr lang="en-US" dirty="0"/>
          </a:p>
        </p:txBody>
      </p:sp>
      <p:sp>
        <p:nvSpPr>
          <p:cNvPr id="138" name="Round Single Corner Rectangle 137"/>
          <p:cNvSpPr/>
          <p:nvPr/>
        </p:nvSpPr>
        <p:spPr bwMode="auto">
          <a:xfrm rot="10800000">
            <a:off x="99153" y="3711414"/>
            <a:ext cx="3754220" cy="2634686"/>
          </a:xfrm>
          <a:prstGeom prst="round1Rect">
            <a:avLst/>
          </a:prstGeom>
          <a:gradFill flip="none" rotWithShape="1">
            <a:gsLst>
              <a:gs pos="14000">
                <a:srgbClr val="FFFF93">
                  <a:alpha val="58000"/>
                </a:srgbClr>
              </a:gs>
              <a:gs pos="58000">
                <a:srgbClr val="808080">
                  <a:lumMod val="20000"/>
                  <a:lumOff val="80000"/>
                </a:srgbClr>
              </a:gs>
              <a:gs pos="100000">
                <a:srgbClr val="FFFFFF">
                  <a:lumMod val="85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70" name="Oval 169"/>
          <p:cNvSpPr/>
          <p:nvPr/>
        </p:nvSpPr>
        <p:spPr bwMode="auto">
          <a:xfrm>
            <a:off x="297765" y="3632962"/>
            <a:ext cx="3135832" cy="3135832"/>
          </a:xfrm>
          <a:prstGeom prst="ellipse">
            <a:avLst/>
          </a:prstGeom>
          <a:gradFill flip="none" rotWithShape="1">
            <a:gsLst>
              <a:gs pos="0">
                <a:srgbClr val="E4F4F8"/>
              </a:gs>
              <a:gs pos="100000">
                <a:srgbClr val="FFFFFF">
                  <a:alpha val="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71" name="Round Single Corner Rectangle 170"/>
          <p:cNvSpPr/>
          <p:nvPr/>
        </p:nvSpPr>
        <p:spPr bwMode="auto">
          <a:xfrm rot="10800000" flipH="1">
            <a:off x="5257904" y="3714144"/>
            <a:ext cx="3754220" cy="2634686"/>
          </a:xfrm>
          <a:prstGeom prst="round1Rect">
            <a:avLst/>
          </a:prstGeom>
          <a:gradFill flip="none" rotWithShape="1">
            <a:gsLst>
              <a:gs pos="14000">
                <a:srgbClr val="FFFF93">
                  <a:alpha val="58000"/>
                </a:srgbClr>
              </a:gs>
              <a:gs pos="58000">
                <a:srgbClr val="808080">
                  <a:lumMod val="20000"/>
                  <a:lumOff val="80000"/>
                </a:srgbClr>
              </a:gs>
              <a:gs pos="100000">
                <a:srgbClr val="FFFFFF">
                  <a:lumMod val="8500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72" name="Round Single Corner Rectangle 171"/>
          <p:cNvSpPr/>
          <p:nvPr/>
        </p:nvSpPr>
        <p:spPr bwMode="auto">
          <a:xfrm rot="10800000" flipH="1">
            <a:off x="5245573" y="3708448"/>
            <a:ext cx="3754221" cy="2650491"/>
          </a:xfrm>
          <a:prstGeom prst="round1Rect">
            <a:avLst/>
          </a:prstGeom>
          <a:noFill/>
          <a:ln w="12700" cap="flat" cmpd="sng" algn="ctr">
            <a:solidFill>
              <a:srgbClr val="FFFFFF">
                <a:lumMod val="75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173" name="Round Single Corner Rectangle 172"/>
          <p:cNvSpPr/>
          <p:nvPr/>
        </p:nvSpPr>
        <p:spPr bwMode="auto">
          <a:xfrm rot="10800000">
            <a:off x="99152" y="3706242"/>
            <a:ext cx="3754221" cy="2650491"/>
          </a:xfrm>
          <a:prstGeom prst="round1Rect">
            <a:avLst/>
          </a:prstGeom>
          <a:noFill/>
          <a:ln w="12700" cap="flat" cmpd="sng" algn="ctr">
            <a:solidFill>
              <a:srgbClr val="FFFFFF">
                <a:lumMod val="75000"/>
              </a:srgb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174" name="Group 173"/>
          <p:cNvGrpSpPr/>
          <p:nvPr/>
        </p:nvGrpSpPr>
        <p:grpSpPr>
          <a:xfrm>
            <a:off x="3046564" y="2577897"/>
            <a:ext cx="2906122" cy="1939175"/>
            <a:chOff x="3274175" y="4448969"/>
            <a:chExt cx="2581509" cy="1714482"/>
          </a:xfrm>
        </p:grpSpPr>
        <p:sp>
          <p:nvSpPr>
            <p:cNvPr id="175" name="Oval 174"/>
            <p:cNvSpPr/>
            <p:nvPr/>
          </p:nvSpPr>
          <p:spPr>
            <a:xfrm>
              <a:off x="3274175" y="5607619"/>
              <a:ext cx="2581509" cy="555832"/>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grpSp>
          <p:nvGrpSpPr>
            <p:cNvPr id="176" name="Group 4"/>
            <p:cNvGrpSpPr>
              <a:grpSpLocks noChangeAspect="1"/>
            </p:cNvGrpSpPr>
            <p:nvPr/>
          </p:nvGrpSpPr>
          <p:grpSpPr bwMode="auto">
            <a:xfrm>
              <a:off x="3328493" y="4448969"/>
              <a:ext cx="2239963" cy="1341438"/>
              <a:chOff x="2041" y="2738"/>
              <a:chExt cx="1411" cy="845"/>
            </a:xfrm>
          </p:grpSpPr>
          <p:sp>
            <p:nvSpPr>
              <p:cNvPr id="178" name="AutoShape 3"/>
              <p:cNvSpPr>
                <a:spLocks noChangeAspect="1" noChangeArrowheads="1" noTextEdit="1"/>
              </p:cNvSpPr>
              <p:nvPr/>
            </p:nvSpPr>
            <p:spPr bwMode="auto">
              <a:xfrm>
                <a:off x="2041" y="2750"/>
                <a:ext cx="1348"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79" name="Freeform 5"/>
              <p:cNvSpPr>
                <a:spLocks/>
              </p:cNvSpPr>
              <p:nvPr/>
            </p:nvSpPr>
            <p:spPr bwMode="auto">
              <a:xfrm>
                <a:off x="2104" y="2738"/>
                <a:ext cx="1348" cy="833"/>
              </a:xfrm>
              <a:custGeom>
                <a:avLst/>
                <a:gdLst>
                  <a:gd name="T0" fmla="*/ 493 w 4044"/>
                  <a:gd name="T1" fmla="*/ 1228 h 2499"/>
                  <a:gd name="T2" fmla="*/ 354 w 4044"/>
                  <a:gd name="T3" fmla="*/ 1280 h 2499"/>
                  <a:gd name="T4" fmla="*/ 232 w 4044"/>
                  <a:gd name="T5" fmla="*/ 1360 h 2499"/>
                  <a:gd name="T6" fmla="*/ 132 w 4044"/>
                  <a:gd name="T7" fmla="*/ 1464 h 2499"/>
                  <a:gd name="T8" fmla="*/ 57 w 4044"/>
                  <a:gd name="T9" fmla="*/ 1590 h 2499"/>
                  <a:gd name="T10" fmla="*/ 12 w 4044"/>
                  <a:gd name="T11" fmla="*/ 1732 h 2499"/>
                  <a:gd name="T12" fmla="*/ 0 w 4044"/>
                  <a:gd name="T13" fmla="*/ 1855 h 2499"/>
                  <a:gd name="T14" fmla="*/ 21 w 4044"/>
                  <a:gd name="T15" fmla="*/ 2015 h 2499"/>
                  <a:gd name="T16" fmla="*/ 78 w 4044"/>
                  <a:gd name="T17" fmla="*/ 2162 h 2499"/>
                  <a:gd name="T18" fmla="*/ 168 w 4044"/>
                  <a:gd name="T19" fmla="*/ 2288 h 2499"/>
                  <a:gd name="T20" fmla="*/ 285 w 4044"/>
                  <a:gd name="T21" fmla="*/ 2388 h 2499"/>
                  <a:gd name="T22" fmla="*/ 423 w 4044"/>
                  <a:gd name="T23" fmla="*/ 2460 h 2499"/>
                  <a:gd name="T24" fmla="*/ 579 w 4044"/>
                  <a:gd name="T25" fmla="*/ 2496 h 2499"/>
                  <a:gd name="T26" fmla="*/ 3362 w 4044"/>
                  <a:gd name="T27" fmla="*/ 2498 h 2499"/>
                  <a:gd name="T28" fmla="*/ 3539 w 4044"/>
                  <a:gd name="T29" fmla="*/ 2466 h 2499"/>
                  <a:gd name="T30" fmla="*/ 3698 w 4044"/>
                  <a:gd name="T31" fmla="*/ 2394 h 2499"/>
                  <a:gd name="T32" fmla="*/ 3833 w 4044"/>
                  <a:gd name="T33" fmla="*/ 2288 h 2499"/>
                  <a:gd name="T34" fmla="*/ 3939 w 4044"/>
                  <a:gd name="T35" fmla="*/ 2153 h 2499"/>
                  <a:gd name="T36" fmla="*/ 4011 w 4044"/>
                  <a:gd name="T37" fmla="*/ 1994 h 2499"/>
                  <a:gd name="T38" fmla="*/ 4043 w 4044"/>
                  <a:gd name="T39" fmla="*/ 1818 h 2499"/>
                  <a:gd name="T40" fmla="*/ 4037 w 4044"/>
                  <a:gd name="T41" fmla="*/ 1677 h 2499"/>
                  <a:gd name="T42" fmla="*/ 3993 w 4044"/>
                  <a:gd name="T43" fmla="*/ 1515 h 2499"/>
                  <a:gd name="T44" fmla="*/ 3915 w 4044"/>
                  <a:gd name="T45" fmla="*/ 1370 h 2499"/>
                  <a:gd name="T46" fmla="*/ 3806 w 4044"/>
                  <a:gd name="T47" fmla="*/ 1247 h 2499"/>
                  <a:gd name="T48" fmla="*/ 3672 w 4044"/>
                  <a:gd name="T49" fmla="*/ 1153 h 2499"/>
                  <a:gd name="T50" fmla="*/ 3519 w 4044"/>
                  <a:gd name="T51" fmla="*/ 1090 h 2499"/>
                  <a:gd name="T52" fmla="*/ 3384 w 4044"/>
                  <a:gd name="T53" fmla="*/ 1066 h 2499"/>
                  <a:gd name="T54" fmla="*/ 3381 w 4044"/>
                  <a:gd name="T55" fmla="*/ 898 h 2499"/>
                  <a:gd name="T56" fmla="*/ 3326 w 4044"/>
                  <a:gd name="T57" fmla="*/ 657 h 2499"/>
                  <a:gd name="T58" fmla="*/ 3217 w 4044"/>
                  <a:gd name="T59" fmla="*/ 442 h 2499"/>
                  <a:gd name="T60" fmla="*/ 3059 w 4044"/>
                  <a:gd name="T61" fmla="*/ 261 h 2499"/>
                  <a:gd name="T62" fmla="*/ 2863 w 4044"/>
                  <a:gd name="T63" fmla="*/ 121 h 2499"/>
                  <a:gd name="T64" fmla="*/ 2635 w 4044"/>
                  <a:gd name="T65" fmla="*/ 31 h 2499"/>
                  <a:gd name="T66" fmla="*/ 2385 w 4044"/>
                  <a:gd name="T67" fmla="*/ 0 h 2499"/>
                  <a:gd name="T68" fmla="*/ 2218 w 4044"/>
                  <a:gd name="T69" fmla="*/ 13 h 2499"/>
                  <a:gd name="T70" fmla="*/ 2023 w 4044"/>
                  <a:gd name="T71" fmla="*/ 67 h 2499"/>
                  <a:gd name="T72" fmla="*/ 1847 w 4044"/>
                  <a:gd name="T73" fmla="*/ 157 h 2499"/>
                  <a:gd name="T74" fmla="*/ 1692 w 4044"/>
                  <a:gd name="T75" fmla="*/ 278 h 2499"/>
                  <a:gd name="T76" fmla="*/ 1563 w 4044"/>
                  <a:gd name="T77" fmla="*/ 428 h 2499"/>
                  <a:gd name="T78" fmla="*/ 1466 w 4044"/>
                  <a:gd name="T79" fmla="*/ 600 h 2499"/>
                  <a:gd name="T80" fmla="*/ 1407 w 4044"/>
                  <a:gd name="T81" fmla="*/ 696 h 2499"/>
                  <a:gd name="T82" fmla="*/ 1309 w 4044"/>
                  <a:gd name="T83" fmla="*/ 623 h 2499"/>
                  <a:gd name="T84" fmla="*/ 1192 w 4044"/>
                  <a:gd name="T85" fmla="*/ 576 h 2499"/>
                  <a:gd name="T86" fmla="*/ 1064 w 4044"/>
                  <a:gd name="T87" fmla="*/ 560 h 2499"/>
                  <a:gd name="T88" fmla="*/ 962 w 4044"/>
                  <a:gd name="T89" fmla="*/ 570 h 2499"/>
                  <a:gd name="T90" fmla="*/ 845 w 4044"/>
                  <a:gd name="T91" fmla="*/ 609 h 2499"/>
                  <a:gd name="T92" fmla="*/ 743 w 4044"/>
                  <a:gd name="T93" fmla="*/ 675 h 2499"/>
                  <a:gd name="T94" fmla="*/ 661 w 4044"/>
                  <a:gd name="T95" fmla="*/ 762 h 2499"/>
                  <a:gd name="T96" fmla="*/ 600 w 4044"/>
                  <a:gd name="T97" fmla="*/ 867 h 2499"/>
                  <a:gd name="T98" fmla="*/ 567 w 4044"/>
                  <a:gd name="T99" fmla="*/ 987 h 2499"/>
                  <a:gd name="T100" fmla="*/ 562 w 4044"/>
                  <a:gd name="T101" fmla="*/ 1102 h 2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44" h="2499">
                    <a:moveTo>
                      <a:pt x="583" y="1213"/>
                    </a:moveTo>
                    <a:lnTo>
                      <a:pt x="583" y="1213"/>
                    </a:lnTo>
                    <a:lnTo>
                      <a:pt x="553" y="1217"/>
                    </a:lnTo>
                    <a:lnTo>
                      <a:pt x="523" y="1222"/>
                    </a:lnTo>
                    <a:lnTo>
                      <a:pt x="493" y="1228"/>
                    </a:lnTo>
                    <a:lnTo>
                      <a:pt x="465" y="1237"/>
                    </a:lnTo>
                    <a:lnTo>
                      <a:pt x="436" y="1246"/>
                    </a:lnTo>
                    <a:lnTo>
                      <a:pt x="408" y="1256"/>
                    </a:lnTo>
                    <a:lnTo>
                      <a:pt x="381" y="1267"/>
                    </a:lnTo>
                    <a:lnTo>
                      <a:pt x="354" y="1280"/>
                    </a:lnTo>
                    <a:lnTo>
                      <a:pt x="328" y="1294"/>
                    </a:lnTo>
                    <a:lnTo>
                      <a:pt x="303" y="1309"/>
                    </a:lnTo>
                    <a:lnTo>
                      <a:pt x="279" y="1325"/>
                    </a:lnTo>
                    <a:lnTo>
                      <a:pt x="255" y="1342"/>
                    </a:lnTo>
                    <a:lnTo>
                      <a:pt x="232" y="1360"/>
                    </a:lnTo>
                    <a:lnTo>
                      <a:pt x="210" y="1379"/>
                    </a:lnTo>
                    <a:lnTo>
                      <a:pt x="189" y="1398"/>
                    </a:lnTo>
                    <a:lnTo>
                      <a:pt x="169" y="1419"/>
                    </a:lnTo>
                    <a:lnTo>
                      <a:pt x="150" y="1442"/>
                    </a:lnTo>
                    <a:lnTo>
                      <a:pt x="132" y="1464"/>
                    </a:lnTo>
                    <a:lnTo>
                      <a:pt x="114" y="1488"/>
                    </a:lnTo>
                    <a:lnTo>
                      <a:pt x="99" y="1512"/>
                    </a:lnTo>
                    <a:lnTo>
                      <a:pt x="84" y="1538"/>
                    </a:lnTo>
                    <a:lnTo>
                      <a:pt x="69" y="1563"/>
                    </a:lnTo>
                    <a:lnTo>
                      <a:pt x="57" y="1590"/>
                    </a:lnTo>
                    <a:lnTo>
                      <a:pt x="45" y="1617"/>
                    </a:lnTo>
                    <a:lnTo>
                      <a:pt x="34" y="1646"/>
                    </a:lnTo>
                    <a:lnTo>
                      <a:pt x="25" y="1674"/>
                    </a:lnTo>
                    <a:lnTo>
                      <a:pt x="18" y="1702"/>
                    </a:lnTo>
                    <a:lnTo>
                      <a:pt x="12" y="1732"/>
                    </a:lnTo>
                    <a:lnTo>
                      <a:pt x="7" y="1762"/>
                    </a:lnTo>
                    <a:lnTo>
                      <a:pt x="3" y="1792"/>
                    </a:lnTo>
                    <a:lnTo>
                      <a:pt x="1" y="1824"/>
                    </a:lnTo>
                    <a:lnTo>
                      <a:pt x="0" y="1855"/>
                    </a:lnTo>
                    <a:lnTo>
                      <a:pt x="0" y="1855"/>
                    </a:lnTo>
                    <a:lnTo>
                      <a:pt x="1" y="1888"/>
                    </a:lnTo>
                    <a:lnTo>
                      <a:pt x="3" y="1921"/>
                    </a:lnTo>
                    <a:lnTo>
                      <a:pt x="7" y="1952"/>
                    </a:lnTo>
                    <a:lnTo>
                      <a:pt x="13" y="1984"/>
                    </a:lnTo>
                    <a:lnTo>
                      <a:pt x="21" y="2015"/>
                    </a:lnTo>
                    <a:lnTo>
                      <a:pt x="30" y="2047"/>
                    </a:lnTo>
                    <a:lnTo>
                      <a:pt x="39" y="2077"/>
                    </a:lnTo>
                    <a:lnTo>
                      <a:pt x="51" y="2105"/>
                    </a:lnTo>
                    <a:lnTo>
                      <a:pt x="64" y="2134"/>
                    </a:lnTo>
                    <a:lnTo>
                      <a:pt x="78" y="2162"/>
                    </a:lnTo>
                    <a:lnTo>
                      <a:pt x="93" y="2189"/>
                    </a:lnTo>
                    <a:lnTo>
                      <a:pt x="111" y="2215"/>
                    </a:lnTo>
                    <a:lnTo>
                      <a:pt x="129" y="2240"/>
                    </a:lnTo>
                    <a:lnTo>
                      <a:pt x="147" y="2264"/>
                    </a:lnTo>
                    <a:lnTo>
                      <a:pt x="168" y="2288"/>
                    </a:lnTo>
                    <a:lnTo>
                      <a:pt x="189" y="2310"/>
                    </a:lnTo>
                    <a:lnTo>
                      <a:pt x="211" y="2331"/>
                    </a:lnTo>
                    <a:lnTo>
                      <a:pt x="235" y="2352"/>
                    </a:lnTo>
                    <a:lnTo>
                      <a:pt x="259" y="2370"/>
                    </a:lnTo>
                    <a:lnTo>
                      <a:pt x="285" y="2388"/>
                    </a:lnTo>
                    <a:lnTo>
                      <a:pt x="310" y="2406"/>
                    </a:lnTo>
                    <a:lnTo>
                      <a:pt x="337" y="2421"/>
                    </a:lnTo>
                    <a:lnTo>
                      <a:pt x="366" y="2435"/>
                    </a:lnTo>
                    <a:lnTo>
                      <a:pt x="394" y="2448"/>
                    </a:lnTo>
                    <a:lnTo>
                      <a:pt x="423" y="2460"/>
                    </a:lnTo>
                    <a:lnTo>
                      <a:pt x="453" y="2471"/>
                    </a:lnTo>
                    <a:lnTo>
                      <a:pt x="484" y="2478"/>
                    </a:lnTo>
                    <a:lnTo>
                      <a:pt x="516" y="2486"/>
                    </a:lnTo>
                    <a:lnTo>
                      <a:pt x="547" y="2492"/>
                    </a:lnTo>
                    <a:lnTo>
                      <a:pt x="579" y="2496"/>
                    </a:lnTo>
                    <a:lnTo>
                      <a:pt x="612" y="2498"/>
                    </a:lnTo>
                    <a:lnTo>
                      <a:pt x="645" y="2499"/>
                    </a:lnTo>
                    <a:lnTo>
                      <a:pt x="3325" y="2499"/>
                    </a:lnTo>
                    <a:lnTo>
                      <a:pt x="3325" y="2499"/>
                    </a:lnTo>
                    <a:lnTo>
                      <a:pt x="3362" y="2498"/>
                    </a:lnTo>
                    <a:lnTo>
                      <a:pt x="3398" y="2495"/>
                    </a:lnTo>
                    <a:lnTo>
                      <a:pt x="3434" y="2490"/>
                    </a:lnTo>
                    <a:lnTo>
                      <a:pt x="3470" y="2484"/>
                    </a:lnTo>
                    <a:lnTo>
                      <a:pt x="3504" y="2477"/>
                    </a:lnTo>
                    <a:lnTo>
                      <a:pt x="3539" y="2466"/>
                    </a:lnTo>
                    <a:lnTo>
                      <a:pt x="3572" y="2456"/>
                    </a:lnTo>
                    <a:lnTo>
                      <a:pt x="3605" y="2442"/>
                    </a:lnTo>
                    <a:lnTo>
                      <a:pt x="3636" y="2429"/>
                    </a:lnTo>
                    <a:lnTo>
                      <a:pt x="3668" y="2412"/>
                    </a:lnTo>
                    <a:lnTo>
                      <a:pt x="3698" y="2394"/>
                    </a:lnTo>
                    <a:lnTo>
                      <a:pt x="3726" y="2376"/>
                    </a:lnTo>
                    <a:lnTo>
                      <a:pt x="3755" y="2357"/>
                    </a:lnTo>
                    <a:lnTo>
                      <a:pt x="3782" y="2334"/>
                    </a:lnTo>
                    <a:lnTo>
                      <a:pt x="3809" y="2312"/>
                    </a:lnTo>
                    <a:lnTo>
                      <a:pt x="3833" y="2288"/>
                    </a:lnTo>
                    <a:lnTo>
                      <a:pt x="3857" y="2264"/>
                    </a:lnTo>
                    <a:lnTo>
                      <a:pt x="3879" y="2237"/>
                    </a:lnTo>
                    <a:lnTo>
                      <a:pt x="3902" y="2210"/>
                    </a:lnTo>
                    <a:lnTo>
                      <a:pt x="3921" y="2182"/>
                    </a:lnTo>
                    <a:lnTo>
                      <a:pt x="3939" y="2153"/>
                    </a:lnTo>
                    <a:lnTo>
                      <a:pt x="3957" y="2123"/>
                    </a:lnTo>
                    <a:lnTo>
                      <a:pt x="3974" y="2092"/>
                    </a:lnTo>
                    <a:lnTo>
                      <a:pt x="3987" y="2060"/>
                    </a:lnTo>
                    <a:lnTo>
                      <a:pt x="4001" y="2027"/>
                    </a:lnTo>
                    <a:lnTo>
                      <a:pt x="4011" y="1994"/>
                    </a:lnTo>
                    <a:lnTo>
                      <a:pt x="4022" y="1960"/>
                    </a:lnTo>
                    <a:lnTo>
                      <a:pt x="4029" y="1926"/>
                    </a:lnTo>
                    <a:lnTo>
                      <a:pt x="4035" y="1890"/>
                    </a:lnTo>
                    <a:lnTo>
                      <a:pt x="4040" y="1854"/>
                    </a:lnTo>
                    <a:lnTo>
                      <a:pt x="4043" y="1818"/>
                    </a:lnTo>
                    <a:lnTo>
                      <a:pt x="4044" y="1780"/>
                    </a:lnTo>
                    <a:lnTo>
                      <a:pt x="4044" y="1780"/>
                    </a:lnTo>
                    <a:lnTo>
                      <a:pt x="4043" y="1746"/>
                    </a:lnTo>
                    <a:lnTo>
                      <a:pt x="4041" y="1711"/>
                    </a:lnTo>
                    <a:lnTo>
                      <a:pt x="4037" y="1677"/>
                    </a:lnTo>
                    <a:lnTo>
                      <a:pt x="4031" y="1643"/>
                    </a:lnTo>
                    <a:lnTo>
                      <a:pt x="4023" y="1610"/>
                    </a:lnTo>
                    <a:lnTo>
                      <a:pt x="4014" y="1578"/>
                    </a:lnTo>
                    <a:lnTo>
                      <a:pt x="4005" y="1545"/>
                    </a:lnTo>
                    <a:lnTo>
                      <a:pt x="3993" y="1515"/>
                    </a:lnTo>
                    <a:lnTo>
                      <a:pt x="3980" y="1484"/>
                    </a:lnTo>
                    <a:lnTo>
                      <a:pt x="3965" y="1454"/>
                    </a:lnTo>
                    <a:lnTo>
                      <a:pt x="3950" y="1425"/>
                    </a:lnTo>
                    <a:lnTo>
                      <a:pt x="3933" y="1397"/>
                    </a:lnTo>
                    <a:lnTo>
                      <a:pt x="3915" y="1370"/>
                    </a:lnTo>
                    <a:lnTo>
                      <a:pt x="3896" y="1343"/>
                    </a:lnTo>
                    <a:lnTo>
                      <a:pt x="3875" y="1318"/>
                    </a:lnTo>
                    <a:lnTo>
                      <a:pt x="3852" y="1294"/>
                    </a:lnTo>
                    <a:lnTo>
                      <a:pt x="3830" y="1270"/>
                    </a:lnTo>
                    <a:lnTo>
                      <a:pt x="3806" y="1247"/>
                    </a:lnTo>
                    <a:lnTo>
                      <a:pt x="3782" y="1226"/>
                    </a:lnTo>
                    <a:lnTo>
                      <a:pt x="3756" y="1205"/>
                    </a:lnTo>
                    <a:lnTo>
                      <a:pt x="3729" y="1187"/>
                    </a:lnTo>
                    <a:lnTo>
                      <a:pt x="3701" y="1169"/>
                    </a:lnTo>
                    <a:lnTo>
                      <a:pt x="3672" y="1153"/>
                    </a:lnTo>
                    <a:lnTo>
                      <a:pt x="3644" y="1136"/>
                    </a:lnTo>
                    <a:lnTo>
                      <a:pt x="3614" y="1123"/>
                    </a:lnTo>
                    <a:lnTo>
                      <a:pt x="3582" y="1111"/>
                    </a:lnTo>
                    <a:lnTo>
                      <a:pt x="3551" y="1099"/>
                    </a:lnTo>
                    <a:lnTo>
                      <a:pt x="3519" y="1090"/>
                    </a:lnTo>
                    <a:lnTo>
                      <a:pt x="3486" y="1081"/>
                    </a:lnTo>
                    <a:lnTo>
                      <a:pt x="3453" y="1074"/>
                    </a:lnTo>
                    <a:lnTo>
                      <a:pt x="3419" y="1069"/>
                    </a:lnTo>
                    <a:lnTo>
                      <a:pt x="3384" y="1066"/>
                    </a:lnTo>
                    <a:lnTo>
                      <a:pt x="3384" y="1066"/>
                    </a:lnTo>
                    <a:lnTo>
                      <a:pt x="3387" y="1033"/>
                    </a:lnTo>
                    <a:lnTo>
                      <a:pt x="3387" y="1002"/>
                    </a:lnTo>
                    <a:lnTo>
                      <a:pt x="3387" y="1002"/>
                    </a:lnTo>
                    <a:lnTo>
                      <a:pt x="3386" y="949"/>
                    </a:lnTo>
                    <a:lnTo>
                      <a:pt x="3381" y="898"/>
                    </a:lnTo>
                    <a:lnTo>
                      <a:pt x="3375" y="849"/>
                    </a:lnTo>
                    <a:lnTo>
                      <a:pt x="3367" y="800"/>
                    </a:lnTo>
                    <a:lnTo>
                      <a:pt x="3356" y="750"/>
                    </a:lnTo>
                    <a:lnTo>
                      <a:pt x="3343" y="704"/>
                    </a:lnTo>
                    <a:lnTo>
                      <a:pt x="3326" y="657"/>
                    </a:lnTo>
                    <a:lnTo>
                      <a:pt x="3308" y="611"/>
                    </a:lnTo>
                    <a:lnTo>
                      <a:pt x="3289" y="567"/>
                    </a:lnTo>
                    <a:lnTo>
                      <a:pt x="3266" y="524"/>
                    </a:lnTo>
                    <a:lnTo>
                      <a:pt x="3242" y="482"/>
                    </a:lnTo>
                    <a:lnTo>
                      <a:pt x="3217" y="442"/>
                    </a:lnTo>
                    <a:lnTo>
                      <a:pt x="3188" y="403"/>
                    </a:lnTo>
                    <a:lnTo>
                      <a:pt x="3158" y="364"/>
                    </a:lnTo>
                    <a:lnTo>
                      <a:pt x="3127" y="328"/>
                    </a:lnTo>
                    <a:lnTo>
                      <a:pt x="3094" y="293"/>
                    </a:lnTo>
                    <a:lnTo>
                      <a:pt x="3059" y="261"/>
                    </a:lnTo>
                    <a:lnTo>
                      <a:pt x="3023" y="229"/>
                    </a:lnTo>
                    <a:lnTo>
                      <a:pt x="2984" y="199"/>
                    </a:lnTo>
                    <a:lnTo>
                      <a:pt x="2945" y="171"/>
                    </a:lnTo>
                    <a:lnTo>
                      <a:pt x="2905" y="145"/>
                    </a:lnTo>
                    <a:lnTo>
                      <a:pt x="2863" y="121"/>
                    </a:lnTo>
                    <a:lnTo>
                      <a:pt x="2819" y="99"/>
                    </a:lnTo>
                    <a:lnTo>
                      <a:pt x="2776" y="78"/>
                    </a:lnTo>
                    <a:lnTo>
                      <a:pt x="2729" y="61"/>
                    </a:lnTo>
                    <a:lnTo>
                      <a:pt x="2683" y="45"/>
                    </a:lnTo>
                    <a:lnTo>
                      <a:pt x="2635" y="31"/>
                    </a:lnTo>
                    <a:lnTo>
                      <a:pt x="2587" y="21"/>
                    </a:lnTo>
                    <a:lnTo>
                      <a:pt x="2538" y="12"/>
                    </a:lnTo>
                    <a:lnTo>
                      <a:pt x="2488" y="4"/>
                    </a:lnTo>
                    <a:lnTo>
                      <a:pt x="2437" y="1"/>
                    </a:lnTo>
                    <a:lnTo>
                      <a:pt x="2385" y="0"/>
                    </a:lnTo>
                    <a:lnTo>
                      <a:pt x="2385" y="0"/>
                    </a:lnTo>
                    <a:lnTo>
                      <a:pt x="2343" y="1"/>
                    </a:lnTo>
                    <a:lnTo>
                      <a:pt x="2301" y="3"/>
                    </a:lnTo>
                    <a:lnTo>
                      <a:pt x="2260" y="7"/>
                    </a:lnTo>
                    <a:lnTo>
                      <a:pt x="2218" y="13"/>
                    </a:lnTo>
                    <a:lnTo>
                      <a:pt x="2178" y="21"/>
                    </a:lnTo>
                    <a:lnTo>
                      <a:pt x="2139" y="30"/>
                    </a:lnTo>
                    <a:lnTo>
                      <a:pt x="2100" y="40"/>
                    </a:lnTo>
                    <a:lnTo>
                      <a:pt x="2061" y="54"/>
                    </a:lnTo>
                    <a:lnTo>
                      <a:pt x="2023" y="67"/>
                    </a:lnTo>
                    <a:lnTo>
                      <a:pt x="1986" y="82"/>
                    </a:lnTo>
                    <a:lnTo>
                      <a:pt x="1950" y="99"/>
                    </a:lnTo>
                    <a:lnTo>
                      <a:pt x="1914" y="117"/>
                    </a:lnTo>
                    <a:lnTo>
                      <a:pt x="1880" y="136"/>
                    </a:lnTo>
                    <a:lnTo>
                      <a:pt x="1847" y="157"/>
                    </a:lnTo>
                    <a:lnTo>
                      <a:pt x="1814" y="178"/>
                    </a:lnTo>
                    <a:lnTo>
                      <a:pt x="1782" y="202"/>
                    </a:lnTo>
                    <a:lnTo>
                      <a:pt x="1751" y="226"/>
                    </a:lnTo>
                    <a:lnTo>
                      <a:pt x="1721" y="252"/>
                    </a:lnTo>
                    <a:lnTo>
                      <a:pt x="1692" y="278"/>
                    </a:lnTo>
                    <a:lnTo>
                      <a:pt x="1664" y="305"/>
                    </a:lnTo>
                    <a:lnTo>
                      <a:pt x="1637" y="335"/>
                    </a:lnTo>
                    <a:lnTo>
                      <a:pt x="1611" y="365"/>
                    </a:lnTo>
                    <a:lnTo>
                      <a:pt x="1587" y="395"/>
                    </a:lnTo>
                    <a:lnTo>
                      <a:pt x="1563" y="428"/>
                    </a:lnTo>
                    <a:lnTo>
                      <a:pt x="1541" y="461"/>
                    </a:lnTo>
                    <a:lnTo>
                      <a:pt x="1521" y="494"/>
                    </a:lnTo>
                    <a:lnTo>
                      <a:pt x="1502" y="529"/>
                    </a:lnTo>
                    <a:lnTo>
                      <a:pt x="1484" y="564"/>
                    </a:lnTo>
                    <a:lnTo>
                      <a:pt x="1466" y="600"/>
                    </a:lnTo>
                    <a:lnTo>
                      <a:pt x="1451" y="638"/>
                    </a:lnTo>
                    <a:lnTo>
                      <a:pt x="1437" y="675"/>
                    </a:lnTo>
                    <a:lnTo>
                      <a:pt x="1425" y="713"/>
                    </a:lnTo>
                    <a:lnTo>
                      <a:pt x="1425" y="713"/>
                    </a:lnTo>
                    <a:lnTo>
                      <a:pt x="1407" y="696"/>
                    </a:lnTo>
                    <a:lnTo>
                      <a:pt x="1389" y="680"/>
                    </a:lnTo>
                    <a:lnTo>
                      <a:pt x="1370" y="663"/>
                    </a:lnTo>
                    <a:lnTo>
                      <a:pt x="1350" y="650"/>
                    </a:lnTo>
                    <a:lnTo>
                      <a:pt x="1330" y="636"/>
                    </a:lnTo>
                    <a:lnTo>
                      <a:pt x="1309" y="623"/>
                    </a:lnTo>
                    <a:lnTo>
                      <a:pt x="1286" y="612"/>
                    </a:lnTo>
                    <a:lnTo>
                      <a:pt x="1264" y="602"/>
                    </a:lnTo>
                    <a:lnTo>
                      <a:pt x="1240" y="591"/>
                    </a:lnTo>
                    <a:lnTo>
                      <a:pt x="1216" y="584"/>
                    </a:lnTo>
                    <a:lnTo>
                      <a:pt x="1192" y="576"/>
                    </a:lnTo>
                    <a:lnTo>
                      <a:pt x="1168" y="570"/>
                    </a:lnTo>
                    <a:lnTo>
                      <a:pt x="1142" y="566"/>
                    </a:lnTo>
                    <a:lnTo>
                      <a:pt x="1117" y="563"/>
                    </a:lnTo>
                    <a:lnTo>
                      <a:pt x="1090" y="561"/>
                    </a:lnTo>
                    <a:lnTo>
                      <a:pt x="1064" y="560"/>
                    </a:lnTo>
                    <a:lnTo>
                      <a:pt x="1064" y="560"/>
                    </a:lnTo>
                    <a:lnTo>
                      <a:pt x="1037" y="561"/>
                    </a:lnTo>
                    <a:lnTo>
                      <a:pt x="1012" y="563"/>
                    </a:lnTo>
                    <a:lnTo>
                      <a:pt x="986" y="566"/>
                    </a:lnTo>
                    <a:lnTo>
                      <a:pt x="962" y="570"/>
                    </a:lnTo>
                    <a:lnTo>
                      <a:pt x="938" y="576"/>
                    </a:lnTo>
                    <a:lnTo>
                      <a:pt x="914" y="582"/>
                    </a:lnTo>
                    <a:lnTo>
                      <a:pt x="890" y="591"/>
                    </a:lnTo>
                    <a:lnTo>
                      <a:pt x="868" y="600"/>
                    </a:lnTo>
                    <a:lnTo>
                      <a:pt x="845" y="609"/>
                    </a:lnTo>
                    <a:lnTo>
                      <a:pt x="824" y="621"/>
                    </a:lnTo>
                    <a:lnTo>
                      <a:pt x="803" y="633"/>
                    </a:lnTo>
                    <a:lnTo>
                      <a:pt x="782" y="645"/>
                    </a:lnTo>
                    <a:lnTo>
                      <a:pt x="763" y="660"/>
                    </a:lnTo>
                    <a:lnTo>
                      <a:pt x="743" y="675"/>
                    </a:lnTo>
                    <a:lnTo>
                      <a:pt x="725" y="690"/>
                    </a:lnTo>
                    <a:lnTo>
                      <a:pt x="707" y="707"/>
                    </a:lnTo>
                    <a:lnTo>
                      <a:pt x="691" y="725"/>
                    </a:lnTo>
                    <a:lnTo>
                      <a:pt x="676" y="743"/>
                    </a:lnTo>
                    <a:lnTo>
                      <a:pt x="661" y="762"/>
                    </a:lnTo>
                    <a:lnTo>
                      <a:pt x="646" y="782"/>
                    </a:lnTo>
                    <a:lnTo>
                      <a:pt x="634" y="803"/>
                    </a:lnTo>
                    <a:lnTo>
                      <a:pt x="621" y="824"/>
                    </a:lnTo>
                    <a:lnTo>
                      <a:pt x="610" y="844"/>
                    </a:lnTo>
                    <a:lnTo>
                      <a:pt x="600" y="867"/>
                    </a:lnTo>
                    <a:lnTo>
                      <a:pt x="591" y="889"/>
                    </a:lnTo>
                    <a:lnTo>
                      <a:pt x="583" y="913"/>
                    </a:lnTo>
                    <a:lnTo>
                      <a:pt x="576" y="937"/>
                    </a:lnTo>
                    <a:lnTo>
                      <a:pt x="571" y="961"/>
                    </a:lnTo>
                    <a:lnTo>
                      <a:pt x="567" y="987"/>
                    </a:lnTo>
                    <a:lnTo>
                      <a:pt x="564" y="1012"/>
                    </a:lnTo>
                    <a:lnTo>
                      <a:pt x="561" y="1038"/>
                    </a:lnTo>
                    <a:lnTo>
                      <a:pt x="561" y="1063"/>
                    </a:lnTo>
                    <a:lnTo>
                      <a:pt x="561" y="1063"/>
                    </a:lnTo>
                    <a:lnTo>
                      <a:pt x="562" y="1102"/>
                    </a:lnTo>
                    <a:lnTo>
                      <a:pt x="567" y="1139"/>
                    </a:lnTo>
                    <a:lnTo>
                      <a:pt x="574" y="1177"/>
                    </a:lnTo>
                    <a:lnTo>
                      <a:pt x="583" y="1213"/>
                    </a:lnTo>
                    <a:lnTo>
                      <a:pt x="583" y="1213"/>
                    </a:lnTo>
                    <a:close/>
                  </a:path>
                </a:pathLst>
              </a:custGeom>
              <a:solidFill>
                <a:srgbClr val="FFFFFF"/>
              </a:solidFill>
              <a:ln>
                <a:noFill/>
              </a:ln>
              <a:effectLst>
                <a:innerShdw blurRad="114300">
                  <a:prstClr val="black">
                    <a:alpha val="68000"/>
                  </a:prstClr>
                </a:inn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pic>
          <p:nvPicPr>
            <p:cNvPr id="17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08174" y="4888331"/>
              <a:ext cx="1229996" cy="70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0" name="Group 179"/>
          <p:cNvGrpSpPr/>
          <p:nvPr/>
        </p:nvGrpSpPr>
        <p:grpSpPr>
          <a:xfrm>
            <a:off x="3596142" y="948565"/>
            <a:ext cx="1587905" cy="1048545"/>
            <a:chOff x="3705444" y="1365456"/>
            <a:chExt cx="1770926" cy="1169400"/>
          </a:xfrm>
        </p:grpSpPr>
        <p:sp>
          <p:nvSpPr>
            <p:cNvPr id="181" name="Oval 180"/>
            <p:cNvSpPr/>
            <p:nvPr/>
          </p:nvSpPr>
          <p:spPr>
            <a:xfrm>
              <a:off x="3705444" y="2142169"/>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182" name="Picture 1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044" y="1365456"/>
              <a:ext cx="1017765" cy="946821"/>
            </a:xfrm>
            <a:prstGeom prst="rect">
              <a:avLst/>
            </a:prstGeom>
          </p:spPr>
        </p:pic>
      </p:grpSp>
      <p:pic>
        <p:nvPicPr>
          <p:cNvPr id="183" name="Picture 1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525" y="1234227"/>
            <a:ext cx="1237130" cy="493059"/>
          </a:xfrm>
          <a:prstGeom prst="rect">
            <a:avLst/>
          </a:prstGeom>
        </p:spPr>
      </p:pic>
      <p:grpSp>
        <p:nvGrpSpPr>
          <p:cNvPr id="184" name="Group 183"/>
          <p:cNvGrpSpPr/>
          <p:nvPr/>
        </p:nvGrpSpPr>
        <p:grpSpPr>
          <a:xfrm>
            <a:off x="186921" y="4261089"/>
            <a:ext cx="4370828" cy="1787503"/>
            <a:chOff x="186921" y="4261089"/>
            <a:chExt cx="4370828" cy="1787503"/>
          </a:xfrm>
        </p:grpSpPr>
        <p:grpSp>
          <p:nvGrpSpPr>
            <p:cNvPr id="185" name="Group 184"/>
            <p:cNvGrpSpPr/>
            <p:nvPr/>
          </p:nvGrpSpPr>
          <p:grpSpPr>
            <a:xfrm>
              <a:off x="862260" y="5246326"/>
              <a:ext cx="1184643" cy="802266"/>
              <a:chOff x="541604" y="1484127"/>
              <a:chExt cx="1184643" cy="802266"/>
            </a:xfrm>
          </p:grpSpPr>
          <p:sp>
            <p:nvSpPr>
              <p:cNvPr id="208" name="Oval 207"/>
              <p:cNvSpPr/>
              <p:nvPr/>
            </p:nvSpPr>
            <p:spPr>
              <a:xfrm>
                <a:off x="541604" y="210850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09" name="Picture 20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543" y="1484127"/>
                <a:ext cx="772767" cy="713323"/>
              </a:xfrm>
              <a:prstGeom prst="rect">
                <a:avLst/>
              </a:prstGeom>
              <a:effectLst/>
            </p:spPr>
          </p:pic>
        </p:grpSp>
        <p:grpSp>
          <p:nvGrpSpPr>
            <p:cNvPr id="186" name="Group 185"/>
            <p:cNvGrpSpPr/>
            <p:nvPr/>
          </p:nvGrpSpPr>
          <p:grpSpPr>
            <a:xfrm>
              <a:off x="1037958" y="4276702"/>
              <a:ext cx="763798" cy="745689"/>
              <a:chOff x="5093946" y="718138"/>
              <a:chExt cx="843871" cy="823864"/>
            </a:xfrm>
          </p:grpSpPr>
          <p:sp>
            <p:nvSpPr>
              <p:cNvPr id="206" name="Oval 205"/>
              <p:cNvSpPr/>
              <p:nvPr/>
            </p:nvSpPr>
            <p:spPr>
              <a:xfrm>
                <a:off x="5093946" y="1370407"/>
                <a:ext cx="843871" cy="171595"/>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07" name="Picture 2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9520" y="718138"/>
                <a:ext cx="503097" cy="765989"/>
              </a:xfrm>
              <a:prstGeom prst="rect">
                <a:avLst/>
              </a:prstGeom>
            </p:spPr>
          </p:pic>
        </p:grpSp>
        <p:sp>
          <p:nvSpPr>
            <p:cNvPr id="187" name="TextBox 186"/>
            <p:cNvSpPr txBox="1"/>
            <p:nvPr/>
          </p:nvSpPr>
          <p:spPr>
            <a:xfrm>
              <a:off x="2807360" y="4367248"/>
              <a:ext cx="1750389"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Course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Management</a:t>
              </a:r>
            </a:p>
          </p:txBody>
        </p:sp>
        <p:grpSp>
          <p:nvGrpSpPr>
            <p:cNvPr id="188" name="Group 187"/>
            <p:cNvGrpSpPr/>
            <p:nvPr/>
          </p:nvGrpSpPr>
          <p:grpSpPr>
            <a:xfrm>
              <a:off x="1819081" y="5239260"/>
              <a:ext cx="1184643" cy="802266"/>
              <a:chOff x="2016497" y="961448"/>
              <a:chExt cx="1184643" cy="802266"/>
            </a:xfrm>
          </p:grpSpPr>
          <p:sp>
            <p:nvSpPr>
              <p:cNvPr id="204" name="Oval 203"/>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05" name="Picture 2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grpSp>
          <p:nvGrpSpPr>
            <p:cNvPr id="189" name="Group 188"/>
            <p:cNvGrpSpPr/>
            <p:nvPr/>
          </p:nvGrpSpPr>
          <p:grpSpPr>
            <a:xfrm>
              <a:off x="1236019" y="5478389"/>
              <a:ext cx="415753" cy="327275"/>
              <a:chOff x="2189163" y="5068888"/>
              <a:chExt cx="1387475" cy="1092199"/>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202" name="Freeform 89"/>
              <p:cNvSpPr>
                <a:spLocks/>
              </p:cNvSpPr>
              <p:nvPr/>
            </p:nvSpPr>
            <p:spPr bwMode="auto">
              <a:xfrm>
                <a:off x="2189163" y="5072063"/>
                <a:ext cx="700088" cy="1089024"/>
              </a:xfrm>
              <a:custGeom>
                <a:avLst/>
                <a:gdLst>
                  <a:gd name="T0" fmla="*/ 207 w 557"/>
                  <a:gd name="T1" fmla="*/ 770 h 868"/>
                  <a:gd name="T2" fmla="*/ 232 w 557"/>
                  <a:gd name="T3" fmla="*/ 93 h 868"/>
                  <a:gd name="T4" fmla="*/ 152 w 557"/>
                  <a:gd name="T5" fmla="*/ 13 h 868"/>
                  <a:gd name="T6" fmla="*/ 161 w 557"/>
                  <a:gd name="T7" fmla="*/ 1 h 868"/>
                  <a:gd name="T8" fmla="*/ 485 w 557"/>
                  <a:gd name="T9" fmla="*/ 18 h 868"/>
                  <a:gd name="T10" fmla="*/ 497 w 557"/>
                  <a:gd name="T11" fmla="*/ 32 h 868"/>
                  <a:gd name="T12" fmla="*/ 508 w 557"/>
                  <a:gd name="T13" fmla="*/ 349 h 868"/>
                  <a:gd name="T14" fmla="*/ 494 w 557"/>
                  <a:gd name="T15" fmla="*/ 356 h 868"/>
                  <a:gd name="T16" fmla="*/ 408 w 557"/>
                  <a:gd name="T17" fmla="*/ 272 h 868"/>
                  <a:gd name="T18" fmla="*/ 329 w 557"/>
                  <a:gd name="T19" fmla="*/ 739 h 868"/>
                  <a:gd name="T20" fmla="*/ 556 w 557"/>
                  <a:gd name="T21" fmla="*/ 849 h 868"/>
                  <a:gd name="T22" fmla="*/ 557 w 557"/>
                  <a:gd name="T23" fmla="*/ 851 h 868"/>
                  <a:gd name="T24" fmla="*/ 207 w 557"/>
                  <a:gd name="T25" fmla="*/ 77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8">
                    <a:moveTo>
                      <a:pt x="207" y="770"/>
                    </a:moveTo>
                    <a:cubicBezTo>
                      <a:pt x="0" y="591"/>
                      <a:pt x="8" y="327"/>
                      <a:pt x="232" y="93"/>
                    </a:cubicBezTo>
                    <a:cubicBezTo>
                      <a:pt x="232" y="93"/>
                      <a:pt x="157" y="18"/>
                      <a:pt x="152" y="13"/>
                    </a:cubicBezTo>
                    <a:cubicBezTo>
                      <a:pt x="149" y="10"/>
                      <a:pt x="149" y="0"/>
                      <a:pt x="161" y="1"/>
                    </a:cubicBezTo>
                    <a:cubicBezTo>
                      <a:pt x="165" y="1"/>
                      <a:pt x="426" y="15"/>
                      <a:pt x="485" y="18"/>
                    </a:cubicBezTo>
                    <a:cubicBezTo>
                      <a:pt x="492" y="19"/>
                      <a:pt x="497" y="26"/>
                      <a:pt x="497" y="32"/>
                    </a:cubicBezTo>
                    <a:cubicBezTo>
                      <a:pt x="499" y="87"/>
                      <a:pt x="508" y="344"/>
                      <a:pt x="508" y="349"/>
                    </a:cubicBezTo>
                    <a:cubicBezTo>
                      <a:pt x="509" y="358"/>
                      <a:pt x="500" y="362"/>
                      <a:pt x="494" y="356"/>
                    </a:cubicBezTo>
                    <a:cubicBezTo>
                      <a:pt x="408" y="272"/>
                      <a:pt x="408" y="272"/>
                      <a:pt x="408" y="272"/>
                    </a:cubicBezTo>
                    <a:cubicBezTo>
                      <a:pt x="249" y="304"/>
                      <a:pt x="169" y="553"/>
                      <a:pt x="329" y="739"/>
                    </a:cubicBezTo>
                    <a:cubicBezTo>
                      <a:pt x="407" y="829"/>
                      <a:pt x="550" y="853"/>
                      <a:pt x="556" y="849"/>
                    </a:cubicBezTo>
                    <a:cubicBezTo>
                      <a:pt x="557" y="851"/>
                      <a:pt x="557" y="851"/>
                      <a:pt x="557" y="851"/>
                    </a:cubicBezTo>
                    <a:cubicBezTo>
                      <a:pt x="439" y="868"/>
                      <a:pt x="289" y="841"/>
                      <a:pt x="207" y="77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03" name="Freeform 90"/>
              <p:cNvSpPr>
                <a:spLocks/>
              </p:cNvSpPr>
              <p:nvPr/>
            </p:nvSpPr>
            <p:spPr bwMode="auto">
              <a:xfrm>
                <a:off x="2876550" y="5068888"/>
                <a:ext cx="700088" cy="1090612"/>
              </a:xfrm>
              <a:custGeom>
                <a:avLst/>
                <a:gdLst>
                  <a:gd name="T0" fmla="*/ 404 w 557"/>
                  <a:gd name="T1" fmla="*/ 856 h 869"/>
                  <a:gd name="T2" fmla="*/ 395 w 557"/>
                  <a:gd name="T3" fmla="*/ 868 h 869"/>
                  <a:gd name="T4" fmla="*/ 72 w 557"/>
                  <a:gd name="T5" fmla="*/ 851 h 869"/>
                  <a:gd name="T6" fmla="*/ 59 w 557"/>
                  <a:gd name="T7" fmla="*/ 837 h 869"/>
                  <a:gd name="T8" fmla="*/ 48 w 557"/>
                  <a:gd name="T9" fmla="*/ 519 h 869"/>
                  <a:gd name="T10" fmla="*/ 62 w 557"/>
                  <a:gd name="T11" fmla="*/ 513 h 869"/>
                  <a:gd name="T12" fmla="*/ 148 w 557"/>
                  <a:gd name="T13" fmla="*/ 597 h 869"/>
                  <a:gd name="T14" fmla="*/ 227 w 557"/>
                  <a:gd name="T15" fmla="*/ 130 h 869"/>
                  <a:gd name="T16" fmla="*/ 1 w 557"/>
                  <a:gd name="T17" fmla="*/ 20 h 869"/>
                  <a:gd name="T18" fmla="*/ 0 w 557"/>
                  <a:gd name="T19" fmla="*/ 18 h 869"/>
                  <a:gd name="T20" fmla="*/ 349 w 557"/>
                  <a:gd name="T21" fmla="*/ 99 h 869"/>
                  <a:gd name="T22" fmla="*/ 325 w 557"/>
                  <a:gd name="T23" fmla="*/ 776 h 869"/>
                  <a:gd name="T24" fmla="*/ 404 w 557"/>
                  <a:gd name="T25" fmla="*/ 856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869">
                    <a:moveTo>
                      <a:pt x="404" y="856"/>
                    </a:moveTo>
                    <a:cubicBezTo>
                      <a:pt x="408" y="859"/>
                      <a:pt x="407" y="869"/>
                      <a:pt x="395" y="868"/>
                    </a:cubicBezTo>
                    <a:cubicBezTo>
                      <a:pt x="392" y="868"/>
                      <a:pt x="130" y="854"/>
                      <a:pt x="72" y="851"/>
                    </a:cubicBezTo>
                    <a:cubicBezTo>
                      <a:pt x="64" y="850"/>
                      <a:pt x="59" y="843"/>
                      <a:pt x="59" y="837"/>
                    </a:cubicBezTo>
                    <a:cubicBezTo>
                      <a:pt x="57" y="782"/>
                      <a:pt x="48" y="525"/>
                      <a:pt x="48" y="519"/>
                    </a:cubicBezTo>
                    <a:cubicBezTo>
                      <a:pt x="48" y="511"/>
                      <a:pt x="56" y="507"/>
                      <a:pt x="62" y="513"/>
                    </a:cubicBezTo>
                    <a:cubicBezTo>
                      <a:pt x="148" y="597"/>
                      <a:pt x="148" y="597"/>
                      <a:pt x="148" y="597"/>
                    </a:cubicBezTo>
                    <a:cubicBezTo>
                      <a:pt x="308" y="565"/>
                      <a:pt x="388" y="316"/>
                      <a:pt x="227" y="130"/>
                    </a:cubicBezTo>
                    <a:cubicBezTo>
                      <a:pt x="150" y="40"/>
                      <a:pt x="6" y="16"/>
                      <a:pt x="1" y="20"/>
                    </a:cubicBezTo>
                    <a:cubicBezTo>
                      <a:pt x="0" y="18"/>
                      <a:pt x="0" y="18"/>
                      <a:pt x="0" y="18"/>
                    </a:cubicBezTo>
                    <a:cubicBezTo>
                      <a:pt x="117" y="0"/>
                      <a:pt x="267" y="28"/>
                      <a:pt x="349" y="99"/>
                    </a:cubicBezTo>
                    <a:cubicBezTo>
                      <a:pt x="557" y="278"/>
                      <a:pt x="548" y="542"/>
                      <a:pt x="325" y="776"/>
                    </a:cubicBezTo>
                    <a:cubicBezTo>
                      <a:pt x="325" y="776"/>
                      <a:pt x="400" y="851"/>
                      <a:pt x="404" y="85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nvGrpSpPr>
            <p:cNvPr id="190" name="Group 189"/>
            <p:cNvGrpSpPr/>
            <p:nvPr/>
          </p:nvGrpSpPr>
          <p:grpSpPr>
            <a:xfrm>
              <a:off x="1819081" y="4261089"/>
              <a:ext cx="1184643" cy="773113"/>
              <a:chOff x="2270506" y="4261089"/>
              <a:chExt cx="1184643" cy="773113"/>
            </a:xfrm>
          </p:grpSpPr>
          <p:grpSp>
            <p:nvGrpSpPr>
              <p:cNvPr id="194" name="Group 193"/>
              <p:cNvGrpSpPr/>
              <p:nvPr/>
            </p:nvGrpSpPr>
            <p:grpSpPr>
              <a:xfrm>
                <a:off x="2270506" y="4261089"/>
                <a:ext cx="1184643" cy="773113"/>
                <a:chOff x="3055078" y="784150"/>
                <a:chExt cx="1184643" cy="773113"/>
              </a:xfrm>
            </p:grpSpPr>
            <p:sp>
              <p:nvSpPr>
                <p:cNvPr id="200" name="Oval 199"/>
                <p:cNvSpPr/>
                <p:nvPr/>
              </p:nvSpPr>
              <p:spPr>
                <a:xfrm>
                  <a:off x="3055078" y="1379377"/>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01" name="Picture 2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7867" y="784150"/>
                  <a:ext cx="772767" cy="713323"/>
                </a:xfrm>
                <a:prstGeom prst="rect">
                  <a:avLst/>
                </a:prstGeom>
                <a:effectLst/>
              </p:spPr>
            </p:pic>
          </p:grpSp>
          <p:grpSp>
            <p:nvGrpSpPr>
              <p:cNvPr id="195" name="Group 194"/>
              <p:cNvGrpSpPr/>
              <p:nvPr/>
            </p:nvGrpSpPr>
            <p:grpSpPr>
              <a:xfrm>
                <a:off x="2644138" y="4423070"/>
                <a:ext cx="401818" cy="397468"/>
                <a:chOff x="478455" y="548600"/>
                <a:chExt cx="882650" cy="873095"/>
              </a:xfrm>
              <a:effectLst>
                <a:glow rad="63500">
                  <a:srgbClr val="BBE0E3">
                    <a:satMod val="175000"/>
                    <a:alpha val="40000"/>
                  </a:srgbClr>
                </a:glow>
              </a:effectLst>
            </p:grpSpPr>
            <p:grpSp>
              <p:nvGrpSpPr>
                <p:cNvPr id="196" name="Group 195"/>
                <p:cNvGrpSpPr/>
                <p:nvPr/>
              </p:nvGrpSpPr>
              <p:grpSpPr>
                <a:xfrm>
                  <a:off x="478455" y="548600"/>
                  <a:ext cx="882650" cy="862554"/>
                  <a:chOff x="574675" y="5341938"/>
                  <a:chExt cx="882650" cy="862554"/>
                </a:xfrm>
              </p:grpSpPr>
              <p:sp>
                <p:nvSpPr>
                  <p:cNvPr id="198" name="Freeform 160"/>
                  <p:cNvSpPr>
                    <a:spLocks/>
                  </p:cNvSpPr>
                  <p:nvPr/>
                </p:nvSpPr>
                <p:spPr bwMode="auto">
                  <a:xfrm>
                    <a:off x="798513" y="5341938"/>
                    <a:ext cx="433388" cy="568325"/>
                  </a:xfrm>
                  <a:custGeom>
                    <a:avLst/>
                    <a:gdLst>
                      <a:gd name="T0" fmla="*/ 3617 w 7078"/>
                      <a:gd name="T1" fmla="*/ 9258 h 9258"/>
                      <a:gd name="T2" fmla="*/ 3662 w 7078"/>
                      <a:gd name="T3" fmla="*/ 9256 h 9258"/>
                      <a:gd name="T4" fmla="*/ 5573 w 7078"/>
                      <a:gd name="T5" fmla="*/ 8249 h 9258"/>
                      <a:gd name="T6" fmla="*/ 6492 w 7078"/>
                      <a:gd name="T7" fmla="*/ 6723 h 9258"/>
                      <a:gd name="T8" fmla="*/ 7074 w 7078"/>
                      <a:gd name="T9" fmla="*/ 3769 h 9258"/>
                      <a:gd name="T10" fmla="*/ 3581 w 7078"/>
                      <a:gd name="T11" fmla="*/ 0 h 9258"/>
                      <a:gd name="T12" fmla="*/ 3542 w 7078"/>
                      <a:gd name="T13" fmla="*/ 1 h 9258"/>
                      <a:gd name="T14" fmla="*/ 3539 w 7078"/>
                      <a:gd name="T15" fmla="*/ 1 h 9258"/>
                      <a:gd name="T16" fmla="*/ 3537 w 7078"/>
                      <a:gd name="T17" fmla="*/ 1 h 9258"/>
                      <a:gd name="T18" fmla="*/ 3497 w 7078"/>
                      <a:gd name="T19" fmla="*/ 0 h 9258"/>
                      <a:gd name="T20" fmla="*/ 5 w 7078"/>
                      <a:gd name="T21" fmla="*/ 3769 h 9258"/>
                      <a:gd name="T22" fmla="*/ 587 w 7078"/>
                      <a:gd name="T23" fmla="*/ 6723 h 9258"/>
                      <a:gd name="T24" fmla="*/ 1506 w 7078"/>
                      <a:gd name="T25" fmla="*/ 8249 h 9258"/>
                      <a:gd name="T26" fmla="*/ 2282 w 7078"/>
                      <a:gd name="T27" fmla="*/ 8858 h 9258"/>
                      <a:gd name="T28" fmla="*/ 3557 w 7078"/>
                      <a:gd name="T29" fmla="*/ 9256 h 9258"/>
                      <a:gd name="T30" fmla="*/ 3602 w 7078"/>
                      <a:gd name="T31" fmla="*/ 9258 h 9258"/>
                      <a:gd name="T32" fmla="*/ 3605 w 7078"/>
                      <a:gd name="T33" fmla="*/ 9258 h 9258"/>
                      <a:gd name="T34" fmla="*/ 3609 w 7078"/>
                      <a:gd name="T35" fmla="*/ 9258 h 9258"/>
                      <a:gd name="T36" fmla="*/ 3614 w 7078"/>
                      <a:gd name="T37" fmla="*/ 9258 h 9258"/>
                      <a:gd name="T38" fmla="*/ 3617 w 7078"/>
                      <a:gd name="T39" fmla="*/ 9258 h 9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78" h="9258">
                        <a:moveTo>
                          <a:pt x="3617" y="9258"/>
                        </a:moveTo>
                        <a:cubicBezTo>
                          <a:pt x="3662" y="9256"/>
                          <a:pt x="3662" y="9256"/>
                          <a:pt x="3662" y="9256"/>
                        </a:cubicBezTo>
                        <a:cubicBezTo>
                          <a:pt x="4346" y="9222"/>
                          <a:pt x="4989" y="8884"/>
                          <a:pt x="5573" y="8249"/>
                        </a:cubicBezTo>
                        <a:cubicBezTo>
                          <a:pt x="5818" y="7982"/>
                          <a:pt x="6189" y="7441"/>
                          <a:pt x="6492" y="6723"/>
                        </a:cubicBezTo>
                        <a:cubicBezTo>
                          <a:pt x="6883" y="5796"/>
                          <a:pt x="7078" y="4802"/>
                          <a:pt x="7074" y="3769"/>
                        </a:cubicBezTo>
                        <a:cubicBezTo>
                          <a:pt x="7056" y="182"/>
                          <a:pt x="4161" y="0"/>
                          <a:pt x="3581" y="0"/>
                        </a:cubicBezTo>
                        <a:cubicBezTo>
                          <a:pt x="3568" y="0"/>
                          <a:pt x="3555" y="1"/>
                          <a:pt x="3542" y="1"/>
                        </a:cubicBezTo>
                        <a:cubicBezTo>
                          <a:pt x="3539" y="1"/>
                          <a:pt x="3539" y="1"/>
                          <a:pt x="3539" y="1"/>
                        </a:cubicBezTo>
                        <a:cubicBezTo>
                          <a:pt x="3537" y="1"/>
                          <a:pt x="3537" y="1"/>
                          <a:pt x="3537" y="1"/>
                        </a:cubicBezTo>
                        <a:cubicBezTo>
                          <a:pt x="3524" y="1"/>
                          <a:pt x="3511" y="0"/>
                          <a:pt x="3497" y="0"/>
                        </a:cubicBezTo>
                        <a:cubicBezTo>
                          <a:pt x="2917" y="0"/>
                          <a:pt x="22" y="182"/>
                          <a:pt x="5" y="3769"/>
                        </a:cubicBezTo>
                        <a:cubicBezTo>
                          <a:pt x="0" y="4802"/>
                          <a:pt x="196" y="5796"/>
                          <a:pt x="587" y="6723"/>
                        </a:cubicBezTo>
                        <a:cubicBezTo>
                          <a:pt x="890" y="7441"/>
                          <a:pt x="1260" y="7982"/>
                          <a:pt x="1506" y="8249"/>
                        </a:cubicBezTo>
                        <a:cubicBezTo>
                          <a:pt x="1579" y="8329"/>
                          <a:pt x="1852" y="8609"/>
                          <a:pt x="2282" y="8858"/>
                        </a:cubicBezTo>
                        <a:cubicBezTo>
                          <a:pt x="2704" y="9101"/>
                          <a:pt x="3133" y="9235"/>
                          <a:pt x="3557" y="9256"/>
                        </a:cubicBezTo>
                        <a:cubicBezTo>
                          <a:pt x="3602" y="9258"/>
                          <a:pt x="3602" y="9258"/>
                          <a:pt x="3602" y="9258"/>
                        </a:cubicBezTo>
                        <a:cubicBezTo>
                          <a:pt x="3603" y="9258"/>
                          <a:pt x="3604" y="9258"/>
                          <a:pt x="3605" y="9258"/>
                        </a:cubicBezTo>
                        <a:cubicBezTo>
                          <a:pt x="3609" y="9258"/>
                          <a:pt x="3609" y="9258"/>
                          <a:pt x="3609" y="9258"/>
                        </a:cubicBezTo>
                        <a:cubicBezTo>
                          <a:pt x="3614" y="9258"/>
                          <a:pt x="3614" y="9258"/>
                          <a:pt x="3614" y="9258"/>
                        </a:cubicBezTo>
                        <a:cubicBezTo>
                          <a:pt x="3615" y="9258"/>
                          <a:pt x="3616" y="9258"/>
                          <a:pt x="3617" y="9258"/>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199" name="Freeform 161"/>
                  <p:cNvSpPr>
                    <a:spLocks/>
                  </p:cNvSpPr>
                  <p:nvPr/>
                </p:nvSpPr>
                <p:spPr bwMode="auto">
                  <a:xfrm>
                    <a:off x="574675" y="5883817"/>
                    <a:ext cx="882650" cy="320675"/>
                  </a:xfrm>
                  <a:custGeom>
                    <a:avLst/>
                    <a:gdLst>
                      <a:gd name="T0" fmla="*/ 7256 w 14388"/>
                      <a:gd name="T1" fmla="*/ 1199 h 5238"/>
                      <a:gd name="T2" fmla="*/ 7196 w 14388"/>
                      <a:gd name="T3" fmla="*/ 1200 h 5238"/>
                      <a:gd name="T4" fmla="*/ 7030 w 14388"/>
                      <a:gd name="T5" fmla="*/ 1200 h 5238"/>
                      <a:gd name="T6" fmla="*/ 7029 w 14388"/>
                      <a:gd name="T7" fmla="*/ 1185 h 5238"/>
                      <a:gd name="T8" fmla="*/ 6347 w 14388"/>
                      <a:gd name="T9" fmla="*/ 1026 h 5238"/>
                      <a:gd name="T10" fmla="*/ 5656 w 14388"/>
                      <a:gd name="T11" fmla="*/ 691 h 5238"/>
                      <a:gd name="T12" fmla="*/ 5165 w 14388"/>
                      <a:gd name="T13" fmla="*/ 331 h 5238"/>
                      <a:gd name="T14" fmla="*/ 4906 w 14388"/>
                      <a:gd name="T15" fmla="*/ 82 h 5238"/>
                      <a:gd name="T16" fmla="*/ 4833 w 14388"/>
                      <a:gd name="T17" fmla="*/ 0 h 5238"/>
                      <a:gd name="T18" fmla="*/ 1930 w 14388"/>
                      <a:gd name="T19" fmla="*/ 1442 h 5238"/>
                      <a:gd name="T20" fmla="*/ 353 w 14388"/>
                      <a:gd name="T21" fmla="*/ 3302 h 5238"/>
                      <a:gd name="T22" fmla="*/ 36 w 14388"/>
                      <a:gd name="T23" fmla="*/ 4696 h 5238"/>
                      <a:gd name="T24" fmla="*/ 0 w 14388"/>
                      <a:gd name="T25" fmla="*/ 5238 h 5238"/>
                      <a:gd name="T26" fmla="*/ 14388 w 14388"/>
                      <a:gd name="T27" fmla="*/ 5238 h 5238"/>
                      <a:gd name="T28" fmla="*/ 14352 w 14388"/>
                      <a:gd name="T29" fmla="*/ 4696 h 5238"/>
                      <a:gd name="T30" fmla="*/ 14034 w 14388"/>
                      <a:gd name="T31" fmla="*/ 3302 h 5238"/>
                      <a:gd name="T32" fmla="*/ 12458 w 14388"/>
                      <a:gd name="T33" fmla="*/ 1442 h 5238"/>
                      <a:gd name="T34" fmla="*/ 9528 w 14388"/>
                      <a:gd name="T35" fmla="*/ 14 h 5238"/>
                      <a:gd name="T36" fmla="*/ 9467 w 14388"/>
                      <a:gd name="T37" fmla="*/ 82 h 5238"/>
                      <a:gd name="T38" fmla="*/ 9404 w 14388"/>
                      <a:gd name="T39" fmla="*/ 150 h 5238"/>
                      <a:gd name="T40" fmla="*/ 9067 w 14388"/>
                      <a:gd name="T41" fmla="*/ 468 h 5238"/>
                      <a:gd name="T42" fmla="*/ 8337 w 14388"/>
                      <a:gd name="T43" fmla="*/ 941 h 5238"/>
                      <a:gd name="T44" fmla="*/ 7486 w 14388"/>
                      <a:gd name="T45" fmla="*/ 1184 h 5238"/>
                      <a:gd name="T46" fmla="*/ 7486 w 14388"/>
                      <a:gd name="T47" fmla="*/ 1200 h 5238"/>
                      <a:gd name="T48" fmla="*/ 7317 w 14388"/>
                      <a:gd name="T49" fmla="*/ 1200 h 5238"/>
                      <a:gd name="T50" fmla="*/ 7256 w 14388"/>
                      <a:gd name="T51" fmla="*/ 1199 h 5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88" h="5238">
                        <a:moveTo>
                          <a:pt x="7256" y="1199"/>
                        </a:moveTo>
                        <a:cubicBezTo>
                          <a:pt x="7234" y="1200"/>
                          <a:pt x="7215" y="1200"/>
                          <a:pt x="7196" y="1200"/>
                        </a:cubicBezTo>
                        <a:cubicBezTo>
                          <a:pt x="7030" y="1200"/>
                          <a:pt x="7030" y="1200"/>
                          <a:pt x="7030" y="1200"/>
                        </a:cubicBezTo>
                        <a:cubicBezTo>
                          <a:pt x="7029" y="1185"/>
                          <a:pt x="7029" y="1185"/>
                          <a:pt x="7029" y="1185"/>
                        </a:cubicBezTo>
                        <a:cubicBezTo>
                          <a:pt x="6803" y="1160"/>
                          <a:pt x="6574" y="1107"/>
                          <a:pt x="6347" y="1026"/>
                        </a:cubicBezTo>
                        <a:cubicBezTo>
                          <a:pt x="6113" y="943"/>
                          <a:pt x="5880" y="830"/>
                          <a:pt x="5656" y="691"/>
                        </a:cubicBezTo>
                        <a:cubicBezTo>
                          <a:pt x="5469" y="591"/>
                          <a:pt x="5304" y="471"/>
                          <a:pt x="5165" y="331"/>
                        </a:cubicBezTo>
                        <a:cubicBezTo>
                          <a:pt x="5069" y="248"/>
                          <a:pt x="4979" y="162"/>
                          <a:pt x="4906" y="82"/>
                        </a:cubicBezTo>
                        <a:cubicBezTo>
                          <a:pt x="4882" y="57"/>
                          <a:pt x="4858" y="29"/>
                          <a:pt x="4833" y="0"/>
                        </a:cubicBezTo>
                        <a:cubicBezTo>
                          <a:pt x="4305" y="257"/>
                          <a:pt x="2739" y="1020"/>
                          <a:pt x="1930" y="1442"/>
                        </a:cubicBezTo>
                        <a:cubicBezTo>
                          <a:pt x="978" y="1938"/>
                          <a:pt x="730" y="2368"/>
                          <a:pt x="353" y="3302"/>
                        </a:cubicBezTo>
                        <a:cubicBezTo>
                          <a:pt x="161" y="3780"/>
                          <a:pt x="74" y="4324"/>
                          <a:pt x="36" y="4696"/>
                        </a:cubicBezTo>
                        <a:cubicBezTo>
                          <a:pt x="13" y="4921"/>
                          <a:pt x="3" y="5112"/>
                          <a:pt x="0" y="5238"/>
                        </a:cubicBezTo>
                        <a:cubicBezTo>
                          <a:pt x="14388" y="5238"/>
                          <a:pt x="14388" y="5238"/>
                          <a:pt x="14388" y="5238"/>
                        </a:cubicBezTo>
                        <a:cubicBezTo>
                          <a:pt x="14384" y="5112"/>
                          <a:pt x="14375" y="4921"/>
                          <a:pt x="14352" y="4696"/>
                        </a:cubicBezTo>
                        <a:cubicBezTo>
                          <a:pt x="14313" y="4324"/>
                          <a:pt x="14227" y="3780"/>
                          <a:pt x="14034" y="3302"/>
                        </a:cubicBezTo>
                        <a:cubicBezTo>
                          <a:pt x="13658" y="2368"/>
                          <a:pt x="13410" y="1938"/>
                          <a:pt x="12458" y="1442"/>
                        </a:cubicBezTo>
                        <a:cubicBezTo>
                          <a:pt x="11625" y="1008"/>
                          <a:pt x="10056" y="263"/>
                          <a:pt x="9528" y="14"/>
                        </a:cubicBezTo>
                        <a:cubicBezTo>
                          <a:pt x="9507" y="38"/>
                          <a:pt x="9487" y="61"/>
                          <a:pt x="9467" y="82"/>
                        </a:cubicBezTo>
                        <a:cubicBezTo>
                          <a:pt x="9446" y="105"/>
                          <a:pt x="9425" y="128"/>
                          <a:pt x="9404" y="150"/>
                        </a:cubicBezTo>
                        <a:cubicBezTo>
                          <a:pt x="9308" y="265"/>
                          <a:pt x="9194" y="372"/>
                          <a:pt x="9067" y="468"/>
                        </a:cubicBezTo>
                        <a:cubicBezTo>
                          <a:pt x="8834" y="664"/>
                          <a:pt x="8589" y="823"/>
                          <a:pt x="8337" y="941"/>
                        </a:cubicBezTo>
                        <a:cubicBezTo>
                          <a:pt x="8062" y="1070"/>
                          <a:pt x="7776" y="1152"/>
                          <a:pt x="7486" y="1184"/>
                        </a:cubicBezTo>
                        <a:cubicBezTo>
                          <a:pt x="7486" y="1200"/>
                          <a:pt x="7486" y="1200"/>
                          <a:pt x="7486" y="1200"/>
                        </a:cubicBezTo>
                        <a:cubicBezTo>
                          <a:pt x="7317" y="1200"/>
                          <a:pt x="7317" y="1200"/>
                          <a:pt x="7317" y="1200"/>
                        </a:cubicBezTo>
                        <a:cubicBezTo>
                          <a:pt x="7298" y="1200"/>
                          <a:pt x="7279" y="1200"/>
                          <a:pt x="7256" y="1199"/>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sp>
              <p:nvSpPr>
                <p:cNvPr id="197" name="Freeform 168"/>
                <p:cNvSpPr>
                  <a:spLocks/>
                </p:cNvSpPr>
                <p:nvPr/>
              </p:nvSpPr>
              <p:spPr bwMode="auto">
                <a:xfrm>
                  <a:off x="837846" y="1155594"/>
                  <a:ext cx="144367" cy="266101"/>
                </a:xfrm>
                <a:custGeom>
                  <a:avLst/>
                  <a:gdLst>
                    <a:gd name="T0" fmla="*/ 6 w 43"/>
                    <a:gd name="T1" fmla="*/ 64 h 64"/>
                    <a:gd name="T2" fmla="*/ 37 w 43"/>
                    <a:gd name="T3" fmla="*/ 64 h 64"/>
                    <a:gd name="T4" fmla="*/ 30 w 43"/>
                    <a:gd name="T5" fmla="*/ 32 h 64"/>
                    <a:gd name="T6" fmla="*/ 43 w 43"/>
                    <a:gd name="T7" fmla="*/ 15 h 64"/>
                    <a:gd name="T8" fmla="*/ 21 w 43"/>
                    <a:gd name="T9" fmla="*/ 0 h 64"/>
                    <a:gd name="T10" fmla="*/ 0 w 43"/>
                    <a:gd name="T11" fmla="*/ 15 h 64"/>
                    <a:gd name="T12" fmla="*/ 13 w 43"/>
                    <a:gd name="T13" fmla="*/ 32 h 64"/>
                    <a:gd name="T14" fmla="*/ 6 w 43"/>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4">
                      <a:moveTo>
                        <a:pt x="6" y="64"/>
                      </a:moveTo>
                      <a:cubicBezTo>
                        <a:pt x="37" y="64"/>
                        <a:pt x="37" y="64"/>
                        <a:pt x="37" y="64"/>
                      </a:cubicBezTo>
                      <a:cubicBezTo>
                        <a:pt x="30" y="32"/>
                        <a:pt x="30" y="32"/>
                        <a:pt x="30" y="32"/>
                      </a:cubicBezTo>
                      <a:cubicBezTo>
                        <a:pt x="43" y="15"/>
                        <a:pt x="43" y="15"/>
                        <a:pt x="43" y="15"/>
                      </a:cubicBezTo>
                      <a:cubicBezTo>
                        <a:pt x="43" y="15"/>
                        <a:pt x="30" y="0"/>
                        <a:pt x="21" y="0"/>
                      </a:cubicBezTo>
                      <a:cubicBezTo>
                        <a:pt x="13" y="0"/>
                        <a:pt x="0" y="15"/>
                        <a:pt x="0" y="15"/>
                      </a:cubicBezTo>
                      <a:cubicBezTo>
                        <a:pt x="13" y="32"/>
                        <a:pt x="13" y="32"/>
                        <a:pt x="13" y="32"/>
                      </a:cubicBezTo>
                      <a:lnTo>
                        <a:pt x="6" y="6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sp>
          <p:nvSpPr>
            <p:cNvPr id="191" name="TextBox 190"/>
            <p:cNvSpPr txBox="1"/>
            <p:nvPr/>
          </p:nvSpPr>
          <p:spPr>
            <a:xfrm>
              <a:off x="264435" y="4456388"/>
              <a:ext cx="782722"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Mobile</a:t>
              </a:r>
            </a:p>
          </p:txBody>
        </p:sp>
        <p:sp>
          <p:nvSpPr>
            <p:cNvPr id="192" name="TextBox 191"/>
            <p:cNvSpPr txBox="1"/>
            <p:nvPr/>
          </p:nvSpPr>
          <p:spPr>
            <a:xfrm>
              <a:off x="186921" y="5376663"/>
              <a:ext cx="860236"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Resource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Sharing</a:t>
              </a:r>
            </a:p>
          </p:txBody>
        </p:sp>
        <p:sp>
          <p:nvSpPr>
            <p:cNvPr id="193" name="TextBox 192"/>
            <p:cNvSpPr txBox="1"/>
            <p:nvPr/>
          </p:nvSpPr>
          <p:spPr>
            <a:xfrm>
              <a:off x="2807360" y="5394256"/>
              <a:ext cx="888048"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Vendor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grpSp>
      <p:sp>
        <p:nvSpPr>
          <p:cNvPr id="210" name="Right Arrow 209"/>
          <p:cNvSpPr/>
          <p:nvPr/>
        </p:nvSpPr>
        <p:spPr bwMode="auto">
          <a:xfrm rot="16200000">
            <a:off x="4249009" y="2146517"/>
            <a:ext cx="346360" cy="428263"/>
          </a:xfrm>
          <a:prstGeom prst="rightArrow">
            <a:avLst/>
          </a:prstGeom>
          <a:solidFill>
            <a:srgbClr val="FFFFFF">
              <a:lumMod val="5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11" name="Right Arrow 210"/>
          <p:cNvSpPr/>
          <p:nvPr/>
        </p:nvSpPr>
        <p:spPr bwMode="auto">
          <a:xfrm rot="10800000">
            <a:off x="2807359" y="2923007"/>
            <a:ext cx="454590" cy="428263"/>
          </a:xfrm>
          <a:prstGeom prst="rightArrow">
            <a:avLst/>
          </a:prstGeom>
          <a:solidFill>
            <a:srgbClr val="FFFFFF">
              <a:lumMod val="5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12" name="Right Arrow 211"/>
          <p:cNvSpPr/>
          <p:nvPr/>
        </p:nvSpPr>
        <p:spPr bwMode="auto">
          <a:xfrm>
            <a:off x="5721451" y="2884479"/>
            <a:ext cx="396774" cy="428263"/>
          </a:xfrm>
          <a:prstGeom prst="rightArrow">
            <a:avLst/>
          </a:prstGeom>
          <a:solidFill>
            <a:srgbClr val="FFFFFF">
              <a:lumMod val="50000"/>
            </a:srgbClr>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213" name="Group 212"/>
          <p:cNvGrpSpPr/>
          <p:nvPr/>
        </p:nvGrpSpPr>
        <p:grpSpPr>
          <a:xfrm>
            <a:off x="5226780" y="3377343"/>
            <a:ext cx="3917220" cy="3135832"/>
            <a:chOff x="5220961" y="3492160"/>
            <a:chExt cx="3917220" cy="3135832"/>
          </a:xfrm>
        </p:grpSpPr>
        <p:grpSp>
          <p:nvGrpSpPr>
            <p:cNvPr id="214" name="Group 213"/>
            <p:cNvGrpSpPr/>
            <p:nvPr/>
          </p:nvGrpSpPr>
          <p:grpSpPr>
            <a:xfrm>
              <a:off x="5220961" y="3492160"/>
              <a:ext cx="3917220" cy="3135832"/>
              <a:chOff x="5220961" y="3492160"/>
              <a:chExt cx="3917220" cy="3135832"/>
            </a:xfrm>
          </p:grpSpPr>
          <p:sp>
            <p:nvSpPr>
              <p:cNvPr id="218" name="Oval 217"/>
              <p:cNvSpPr/>
              <p:nvPr/>
            </p:nvSpPr>
            <p:spPr bwMode="auto">
              <a:xfrm>
                <a:off x="5516751" y="3492160"/>
                <a:ext cx="3135832" cy="3135832"/>
              </a:xfrm>
              <a:prstGeom prst="ellipse">
                <a:avLst/>
              </a:prstGeom>
              <a:gradFill flip="none" rotWithShape="1">
                <a:gsLst>
                  <a:gs pos="0">
                    <a:srgbClr val="E4F4F8"/>
                  </a:gs>
                  <a:gs pos="100000">
                    <a:srgbClr val="FFFFFF">
                      <a:alpha val="0"/>
                    </a:srgbClr>
                  </a:gs>
                </a:gsLst>
                <a:path path="circle">
                  <a:fillToRect l="50000" t="50000" r="50000" b="50000"/>
                </a:path>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nvGrpSpPr>
              <p:cNvPr id="219" name="Group 218"/>
              <p:cNvGrpSpPr/>
              <p:nvPr/>
            </p:nvGrpSpPr>
            <p:grpSpPr>
              <a:xfrm>
                <a:off x="7088904" y="4288277"/>
                <a:ext cx="1184643" cy="810184"/>
                <a:chOff x="7583822" y="1542002"/>
                <a:chExt cx="1184643" cy="810184"/>
              </a:xfrm>
            </p:grpSpPr>
            <p:sp>
              <p:nvSpPr>
                <p:cNvPr id="243" name="Oval 242"/>
                <p:cNvSpPr/>
                <p:nvPr/>
              </p:nvSpPr>
              <p:spPr>
                <a:xfrm>
                  <a:off x="7583822" y="2174300"/>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44" name="Picture 2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6631" y="1542002"/>
                  <a:ext cx="772767" cy="713323"/>
                </a:xfrm>
                <a:prstGeom prst="rect">
                  <a:avLst/>
                </a:prstGeom>
                <a:effectLst/>
              </p:spPr>
            </p:pic>
          </p:grpSp>
          <p:sp>
            <p:nvSpPr>
              <p:cNvPr id="220" name="TextBox 219"/>
              <p:cNvSpPr txBox="1"/>
              <p:nvPr/>
            </p:nvSpPr>
            <p:spPr>
              <a:xfrm>
                <a:off x="8056985" y="4438922"/>
                <a:ext cx="813025" cy="461665"/>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Finance </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sp>
            <p:nvSpPr>
              <p:cNvPr id="221" name="TextBox 220"/>
              <p:cNvSpPr txBox="1"/>
              <p:nvPr/>
            </p:nvSpPr>
            <p:spPr>
              <a:xfrm>
                <a:off x="5252085" y="5285952"/>
                <a:ext cx="813026" cy="646331"/>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Student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Info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sp>
            <p:nvSpPr>
              <p:cNvPr id="222" name="TextBox 221"/>
              <p:cNvSpPr txBox="1"/>
              <p:nvPr/>
            </p:nvSpPr>
            <p:spPr>
              <a:xfrm>
                <a:off x="5220961" y="4425123"/>
                <a:ext cx="844150" cy="461665"/>
              </a:xfrm>
              <a:prstGeom prst="rect">
                <a:avLst/>
              </a:prstGeom>
              <a:noFill/>
            </p:spPr>
            <p:txBody>
              <a:bodyPr wrap="square" rtlCol="0">
                <a:spAutoFit/>
              </a:body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Bursar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Systems</a:t>
                </a:r>
              </a:p>
            </p:txBody>
          </p:sp>
          <p:pic>
            <p:nvPicPr>
              <p:cNvPr id="223" name="Picture 2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5108" y="4514263"/>
                <a:ext cx="205516" cy="312384"/>
              </a:xfrm>
              <a:prstGeom prst="rect">
                <a:avLst/>
              </a:prstGeom>
              <a:effectLst>
                <a:glow rad="63500">
                  <a:srgbClr val="BBE0E3">
                    <a:alpha val="30000"/>
                  </a:srgbClr>
                </a:glow>
                <a:softEdge rad="0"/>
              </a:effectLst>
            </p:spPr>
          </p:pic>
          <p:grpSp>
            <p:nvGrpSpPr>
              <p:cNvPr id="224" name="Group 223"/>
              <p:cNvGrpSpPr/>
              <p:nvPr/>
            </p:nvGrpSpPr>
            <p:grpSpPr>
              <a:xfrm>
                <a:off x="5915836" y="4298265"/>
                <a:ext cx="1184643" cy="802266"/>
                <a:chOff x="6111511" y="4262274"/>
                <a:chExt cx="1184643" cy="802266"/>
              </a:xfrm>
            </p:grpSpPr>
            <p:grpSp>
              <p:nvGrpSpPr>
                <p:cNvPr id="232" name="Group 231"/>
                <p:cNvGrpSpPr/>
                <p:nvPr/>
              </p:nvGrpSpPr>
              <p:grpSpPr>
                <a:xfrm>
                  <a:off x="6111511" y="4262274"/>
                  <a:ext cx="1184643" cy="802266"/>
                  <a:chOff x="2016497" y="961448"/>
                  <a:chExt cx="1184643" cy="802266"/>
                </a:xfrm>
              </p:grpSpPr>
              <p:sp>
                <p:nvSpPr>
                  <p:cNvPr id="241" name="Oval 240"/>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42" name="Picture 2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2436" y="961448"/>
                    <a:ext cx="772767" cy="713323"/>
                  </a:xfrm>
                  <a:prstGeom prst="rect">
                    <a:avLst/>
                  </a:prstGeom>
                  <a:effectLst/>
                </p:spPr>
              </p:pic>
            </p:grpSp>
            <p:grpSp>
              <p:nvGrpSpPr>
                <p:cNvPr id="233" name="Group 232"/>
                <p:cNvGrpSpPr/>
                <p:nvPr/>
              </p:nvGrpSpPr>
              <p:grpSpPr>
                <a:xfrm>
                  <a:off x="6574111" y="4482924"/>
                  <a:ext cx="305550" cy="317126"/>
                  <a:chOff x="2243356" y="4659148"/>
                  <a:chExt cx="1382713" cy="1435100"/>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234" name="Freeform 26"/>
                  <p:cNvSpPr>
                    <a:spLocks/>
                  </p:cNvSpPr>
                  <p:nvPr/>
                </p:nvSpPr>
                <p:spPr bwMode="auto">
                  <a:xfrm>
                    <a:off x="2243356" y="5713248"/>
                    <a:ext cx="1382713" cy="381000"/>
                  </a:xfrm>
                  <a:custGeom>
                    <a:avLst/>
                    <a:gdLst>
                      <a:gd name="T0" fmla="*/ 871 w 871"/>
                      <a:gd name="T1" fmla="*/ 3 h 240"/>
                      <a:gd name="T2" fmla="*/ 835 w 871"/>
                      <a:gd name="T3" fmla="*/ 38 h 240"/>
                      <a:gd name="T4" fmla="*/ 794 w 871"/>
                      <a:gd name="T5" fmla="*/ 70 h 240"/>
                      <a:gd name="T6" fmla="*/ 792 w 871"/>
                      <a:gd name="T7" fmla="*/ 70 h 240"/>
                      <a:gd name="T8" fmla="*/ 756 w 871"/>
                      <a:gd name="T9" fmla="*/ 92 h 240"/>
                      <a:gd name="T10" fmla="*/ 676 w 871"/>
                      <a:gd name="T11" fmla="*/ 127 h 240"/>
                      <a:gd name="T12" fmla="*/ 586 w 871"/>
                      <a:gd name="T13" fmla="*/ 151 h 240"/>
                      <a:gd name="T14" fmla="*/ 489 w 871"/>
                      <a:gd name="T15" fmla="*/ 163 h 240"/>
                      <a:gd name="T16" fmla="*/ 439 w 871"/>
                      <a:gd name="T17" fmla="*/ 165 h 240"/>
                      <a:gd name="T18" fmla="*/ 351 w 871"/>
                      <a:gd name="T19" fmla="*/ 159 h 240"/>
                      <a:gd name="T20" fmla="*/ 269 w 871"/>
                      <a:gd name="T21" fmla="*/ 146 h 240"/>
                      <a:gd name="T22" fmla="*/ 192 w 871"/>
                      <a:gd name="T23" fmla="*/ 123 h 240"/>
                      <a:gd name="T24" fmla="*/ 122 w 871"/>
                      <a:gd name="T25" fmla="*/ 92 h 240"/>
                      <a:gd name="T26" fmla="*/ 86 w 871"/>
                      <a:gd name="T27" fmla="*/ 72 h 240"/>
                      <a:gd name="T28" fmla="*/ 26 w 871"/>
                      <a:gd name="T29" fmla="*/ 26 h 240"/>
                      <a:gd name="T30" fmla="*/ 0 w 871"/>
                      <a:gd name="T31" fmla="*/ 0 h 240"/>
                      <a:gd name="T32" fmla="*/ 14 w 871"/>
                      <a:gd name="T33" fmla="*/ 48 h 240"/>
                      <a:gd name="T34" fmla="*/ 43 w 871"/>
                      <a:gd name="T35" fmla="*/ 94 h 240"/>
                      <a:gd name="T36" fmla="*/ 87 w 871"/>
                      <a:gd name="T37" fmla="*/ 137 h 240"/>
                      <a:gd name="T38" fmla="*/ 147 w 871"/>
                      <a:gd name="T39" fmla="*/ 175 h 240"/>
                      <a:gd name="T40" fmla="*/ 180 w 871"/>
                      <a:gd name="T41" fmla="*/ 190 h 240"/>
                      <a:gd name="T42" fmla="*/ 249 w 871"/>
                      <a:gd name="T43" fmla="*/ 214 h 240"/>
                      <a:gd name="T44" fmla="*/ 322 w 871"/>
                      <a:gd name="T45" fmla="*/ 230 h 240"/>
                      <a:gd name="T46" fmla="*/ 399 w 871"/>
                      <a:gd name="T47" fmla="*/ 238 h 240"/>
                      <a:gd name="T48" fmla="*/ 439 w 871"/>
                      <a:gd name="T49" fmla="*/ 240 h 240"/>
                      <a:gd name="T50" fmla="*/ 528 w 871"/>
                      <a:gd name="T51" fmla="*/ 233 h 240"/>
                      <a:gd name="T52" fmla="*/ 612 w 871"/>
                      <a:gd name="T53" fmla="*/ 218 h 240"/>
                      <a:gd name="T54" fmla="*/ 693 w 871"/>
                      <a:gd name="T55" fmla="*/ 192 h 240"/>
                      <a:gd name="T56" fmla="*/ 761 w 871"/>
                      <a:gd name="T57" fmla="*/ 156 h 240"/>
                      <a:gd name="T58" fmla="*/ 761 w 871"/>
                      <a:gd name="T59" fmla="*/ 154 h 240"/>
                      <a:gd name="T60" fmla="*/ 806 w 871"/>
                      <a:gd name="T61" fmla="*/ 120 h 240"/>
                      <a:gd name="T62" fmla="*/ 838 w 871"/>
                      <a:gd name="T63" fmla="*/ 84 h 240"/>
                      <a:gd name="T64" fmla="*/ 861 w 871"/>
                      <a:gd name="T65" fmla="*/ 44 h 240"/>
                      <a:gd name="T66" fmla="*/ 871 w 871"/>
                      <a:gd name="T67" fmla="*/ 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40">
                        <a:moveTo>
                          <a:pt x="871" y="3"/>
                        </a:moveTo>
                        <a:lnTo>
                          <a:pt x="871" y="3"/>
                        </a:lnTo>
                        <a:lnTo>
                          <a:pt x="854" y="22"/>
                        </a:lnTo>
                        <a:lnTo>
                          <a:pt x="835" y="38"/>
                        </a:lnTo>
                        <a:lnTo>
                          <a:pt x="814" y="55"/>
                        </a:lnTo>
                        <a:lnTo>
                          <a:pt x="794" y="70"/>
                        </a:lnTo>
                        <a:lnTo>
                          <a:pt x="792" y="70"/>
                        </a:lnTo>
                        <a:lnTo>
                          <a:pt x="792" y="70"/>
                        </a:lnTo>
                        <a:lnTo>
                          <a:pt x="792" y="70"/>
                        </a:lnTo>
                        <a:lnTo>
                          <a:pt x="756" y="92"/>
                        </a:lnTo>
                        <a:lnTo>
                          <a:pt x="717" y="111"/>
                        </a:lnTo>
                        <a:lnTo>
                          <a:pt x="676" y="127"/>
                        </a:lnTo>
                        <a:lnTo>
                          <a:pt x="631" y="141"/>
                        </a:lnTo>
                        <a:lnTo>
                          <a:pt x="586" y="151"/>
                        </a:lnTo>
                        <a:lnTo>
                          <a:pt x="538" y="158"/>
                        </a:lnTo>
                        <a:lnTo>
                          <a:pt x="489" y="163"/>
                        </a:lnTo>
                        <a:lnTo>
                          <a:pt x="439" y="165"/>
                        </a:lnTo>
                        <a:lnTo>
                          <a:pt x="439" y="165"/>
                        </a:lnTo>
                        <a:lnTo>
                          <a:pt x="394" y="163"/>
                        </a:lnTo>
                        <a:lnTo>
                          <a:pt x="351" y="159"/>
                        </a:lnTo>
                        <a:lnTo>
                          <a:pt x="310" y="153"/>
                        </a:lnTo>
                        <a:lnTo>
                          <a:pt x="269" y="146"/>
                        </a:lnTo>
                        <a:lnTo>
                          <a:pt x="230" y="135"/>
                        </a:lnTo>
                        <a:lnTo>
                          <a:pt x="192" y="123"/>
                        </a:lnTo>
                        <a:lnTo>
                          <a:pt x="156" y="110"/>
                        </a:lnTo>
                        <a:lnTo>
                          <a:pt x="122" y="92"/>
                        </a:lnTo>
                        <a:lnTo>
                          <a:pt x="122" y="92"/>
                        </a:lnTo>
                        <a:lnTo>
                          <a:pt x="86" y="72"/>
                        </a:lnTo>
                        <a:lnTo>
                          <a:pt x="53" y="50"/>
                        </a:lnTo>
                        <a:lnTo>
                          <a:pt x="26" y="26"/>
                        </a:lnTo>
                        <a:lnTo>
                          <a:pt x="0" y="0"/>
                        </a:lnTo>
                        <a:lnTo>
                          <a:pt x="0" y="0"/>
                        </a:lnTo>
                        <a:lnTo>
                          <a:pt x="5" y="24"/>
                        </a:lnTo>
                        <a:lnTo>
                          <a:pt x="14" y="48"/>
                        </a:lnTo>
                        <a:lnTo>
                          <a:pt x="26" y="72"/>
                        </a:lnTo>
                        <a:lnTo>
                          <a:pt x="43" y="94"/>
                        </a:lnTo>
                        <a:lnTo>
                          <a:pt x="63" y="116"/>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40"/>
                        </a:lnTo>
                        <a:lnTo>
                          <a:pt x="439" y="240"/>
                        </a:lnTo>
                        <a:lnTo>
                          <a:pt x="484" y="238"/>
                        </a:lnTo>
                        <a:lnTo>
                          <a:pt x="528" y="233"/>
                        </a:lnTo>
                        <a:lnTo>
                          <a:pt x="571" y="228"/>
                        </a:lnTo>
                        <a:lnTo>
                          <a:pt x="612" y="218"/>
                        </a:lnTo>
                        <a:lnTo>
                          <a:pt x="653" y="206"/>
                        </a:lnTo>
                        <a:lnTo>
                          <a:pt x="693" y="192"/>
                        </a:lnTo>
                        <a:lnTo>
                          <a:pt x="729" y="175"/>
                        </a:lnTo>
                        <a:lnTo>
                          <a:pt x="761" y="156"/>
                        </a:lnTo>
                        <a:lnTo>
                          <a:pt x="761" y="154"/>
                        </a:lnTo>
                        <a:lnTo>
                          <a:pt x="761" y="154"/>
                        </a:lnTo>
                        <a:lnTo>
                          <a:pt x="785" y="139"/>
                        </a:lnTo>
                        <a:lnTo>
                          <a:pt x="806" y="120"/>
                        </a:lnTo>
                        <a:lnTo>
                          <a:pt x="825" y="103"/>
                        </a:lnTo>
                        <a:lnTo>
                          <a:pt x="838" y="84"/>
                        </a:lnTo>
                        <a:lnTo>
                          <a:pt x="850" y="63"/>
                        </a:lnTo>
                        <a:lnTo>
                          <a:pt x="861" y="44"/>
                        </a:lnTo>
                        <a:lnTo>
                          <a:pt x="866" y="24"/>
                        </a:lnTo>
                        <a:lnTo>
                          <a:pt x="871" y="3"/>
                        </a:lnTo>
                        <a:lnTo>
                          <a:pt x="87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5" name="Freeform 27"/>
                  <p:cNvSpPr>
                    <a:spLocks/>
                  </p:cNvSpPr>
                  <p:nvPr/>
                </p:nvSpPr>
                <p:spPr bwMode="auto">
                  <a:xfrm>
                    <a:off x="2243356" y="5503698"/>
                    <a:ext cx="1382713" cy="377825"/>
                  </a:xfrm>
                  <a:custGeom>
                    <a:avLst/>
                    <a:gdLst>
                      <a:gd name="T0" fmla="*/ 792 w 871"/>
                      <a:gd name="T1" fmla="*/ 70 h 238"/>
                      <a:gd name="T2" fmla="*/ 792 w 871"/>
                      <a:gd name="T3" fmla="*/ 70 h 238"/>
                      <a:gd name="T4" fmla="*/ 717 w 871"/>
                      <a:gd name="T5" fmla="*/ 110 h 238"/>
                      <a:gd name="T6" fmla="*/ 631 w 871"/>
                      <a:gd name="T7" fmla="*/ 139 h 238"/>
                      <a:gd name="T8" fmla="*/ 538 w 871"/>
                      <a:gd name="T9" fmla="*/ 158 h 238"/>
                      <a:gd name="T10" fmla="*/ 439 w 871"/>
                      <a:gd name="T11" fmla="*/ 163 h 238"/>
                      <a:gd name="T12" fmla="*/ 394 w 871"/>
                      <a:gd name="T13" fmla="*/ 163 h 238"/>
                      <a:gd name="T14" fmla="*/ 310 w 871"/>
                      <a:gd name="T15" fmla="*/ 152 h 238"/>
                      <a:gd name="T16" fmla="*/ 230 w 871"/>
                      <a:gd name="T17" fmla="*/ 135 h 238"/>
                      <a:gd name="T18" fmla="*/ 156 w 871"/>
                      <a:gd name="T19" fmla="*/ 110 h 238"/>
                      <a:gd name="T20" fmla="*/ 122 w 871"/>
                      <a:gd name="T21" fmla="*/ 92 h 238"/>
                      <a:gd name="T22" fmla="*/ 53 w 871"/>
                      <a:gd name="T23" fmla="*/ 50 h 238"/>
                      <a:gd name="T24" fmla="*/ 0 w 871"/>
                      <a:gd name="T25" fmla="*/ 0 h 238"/>
                      <a:gd name="T26" fmla="*/ 5 w 871"/>
                      <a:gd name="T27" fmla="*/ 24 h 238"/>
                      <a:gd name="T28" fmla="*/ 26 w 871"/>
                      <a:gd name="T29" fmla="*/ 70 h 238"/>
                      <a:gd name="T30" fmla="*/ 63 w 871"/>
                      <a:gd name="T31" fmla="*/ 115 h 238"/>
                      <a:gd name="T32" fmla="*/ 115 w 871"/>
                      <a:gd name="T33" fmla="*/ 156 h 238"/>
                      <a:gd name="T34" fmla="*/ 147 w 871"/>
                      <a:gd name="T35" fmla="*/ 175 h 238"/>
                      <a:gd name="T36" fmla="*/ 213 w 871"/>
                      <a:gd name="T37" fmla="*/ 202 h 238"/>
                      <a:gd name="T38" fmla="*/ 285 w 871"/>
                      <a:gd name="T39" fmla="*/ 223 h 238"/>
                      <a:gd name="T40" fmla="*/ 360 w 871"/>
                      <a:gd name="T41" fmla="*/ 235 h 238"/>
                      <a:gd name="T42" fmla="*/ 439 w 871"/>
                      <a:gd name="T43" fmla="*/ 238 h 238"/>
                      <a:gd name="T44" fmla="*/ 484 w 871"/>
                      <a:gd name="T45" fmla="*/ 238 h 238"/>
                      <a:gd name="T46" fmla="*/ 571 w 871"/>
                      <a:gd name="T47" fmla="*/ 228 h 238"/>
                      <a:gd name="T48" fmla="*/ 653 w 871"/>
                      <a:gd name="T49" fmla="*/ 206 h 238"/>
                      <a:gd name="T50" fmla="*/ 729 w 871"/>
                      <a:gd name="T51" fmla="*/ 175 h 238"/>
                      <a:gd name="T52" fmla="*/ 761 w 871"/>
                      <a:gd name="T53" fmla="*/ 154 h 238"/>
                      <a:gd name="T54" fmla="*/ 785 w 871"/>
                      <a:gd name="T55" fmla="*/ 139 h 238"/>
                      <a:gd name="T56" fmla="*/ 825 w 871"/>
                      <a:gd name="T57" fmla="*/ 103 h 238"/>
                      <a:gd name="T58" fmla="*/ 850 w 871"/>
                      <a:gd name="T59" fmla="*/ 63 h 238"/>
                      <a:gd name="T60" fmla="*/ 866 w 871"/>
                      <a:gd name="T61" fmla="*/ 24 h 238"/>
                      <a:gd name="T62" fmla="*/ 871 w 871"/>
                      <a:gd name="T63" fmla="*/ 3 h 238"/>
                      <a:gd name="T64" fmla="*/ 835 w 871"/>
                      <a:gd name="T65" fmla="*/ 38 h 238"/>
                      <a:gd name="T66" fmla="*/ 794 w 871"/>
                      <a:gd name="T67" fmla="*/ 7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38">
                        <a:moveTo>
                          <a:pt x="794" y="70"/>
                        </a:moveTo>
                        <a:lnTo>
                          <a:pt x="792" y="70"/>
                        </a:lnTo>
                        <a:lnTo>
                          <a:pt x="792" y="70"/>
                        </a:lnTo>
                        <a:lnTo>
                          <a:pt x="792" y="70"/>
                        </a:lnTo>
                        <a:lnTo>
                          <a:pt x="756" y="92"/>
                        </a:lnTo>
                        <a:lnTo>
                          <a:pt x="717" y="110"/>
                        </a:lnTo>
                        <a:lnTo>
                          <a:pt x="676" y="127"/>
                        </a:lnTo>
                        <a:lnTo>
                          <a:pt x="631" y="139"/>
                        </a:lnTo>
                        <a:lnTo>
                          <a:pt x="586" y="149"/>
                        </a:lnTo>
                        <a:lnTo>
                          <a:pt x="538" y="158"/>
                        </a:lnTo>
                        <a:lnTo>
                          <a:pt x="489" y="161"/>
                        </a:lnTo>
                        <a:lnTo>
                          <a:pt x="439" y="163"/>
                        </a:lnTo>
                        <a:lnTo>
                          <a:pt x="439" y="163"/>
                        </a:lnTo>
                        <a:lnTo>
                          <a:pt x="394" y="163"/>
                        </a:lnTo>
                        <a:lnTo>
                          <a:pt x="351" y="159"/>
                        </a:lnTo>
                        <a:lnTo>
                          <a:pt x="310" y="152"/>
                        </a:lnTo>
                        <a:lnTo>
                          <a:pt x="269" y="146"/>
                        </a:lnTo>
                        <a:lnTo>
                          <a:pt x="230" y="135"/>
                        </a:lnTo>
                        <a:lnTo>
                          <a:pt x="192" y="123"/>
                        </a:lnTo>
                        <a:lnTo>
                          <a:pt x="156" y="110"/>
                        </a:lnTo>
                        <a:lnTo>
                          <a:pt x="122" y="92"/>
                        </a:lnTo>
                        <a:lnTo>
                          <a:pt x="122" y="92"/>
                        </a:lnTo>
                        <a:lnTo>
                          <a:pt x="86" y="72"/>
                        </a:lnTo>
                        <a:lnTo>
                          <a:pt x="53" y="50"/>
                        </a:lnTo>
                        <a:lnTo>
                          <a:pt x="26" y="25"/>
                        </a:lnTo>
                        <a:lnTo>
                          <a:pt x="0" y="0"/>
                        </a:lnTo>
                        <a:lnTo>
                          <a:pt x="0" y="0"/>
                        </a:lnTo>
                        <a:lnTo>
                          <a:pt x="5" y="24"/>
                        </a:lnTo>
                        <a:lnTo>
                          <a:pt x="14" y="48"/>
                        </a:lnTo>
                        <a:lnTo>
                          <a:pt x="26" y="70"/>
                        </a:lnTo>
                        <a:lnTo>
                          <a:pt x="43" y="94"/>
                        </a:lnTo>
                        <a:lnTo>
                          <a:pt x="63" y="115"/>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38"/>
                        </a:lnTo>
                        <a:lnTo>
                          <a:pt x="439" y="238"/>
                        </a:lnTo>
                        <a:lnTo>
                          <a:pt x="484" y="238"/>
                        </a:lnTo>
                        <a:lnTo>
                          <a:pt x="528" y="233"/>
                        </a:lnTo>
                        <a:lnTo>
                          <a:pt x="571" y="228"/>
                        </a:lnTo>
                        <a:lnTo>
                          <a:pt x="612" y="218"/>
                        </a:lnTo>
                        <a:lnTo>
                          <a:pt x="653" y="206"/>
                        </a:lnTo>
                        <a:lnTo>
                          <a:pt x="693" y="192"/>
                        </a:lnTo>
                        <a:lnTo>
                          <a:pt x="729" y="175"/>
                        </a:lnTo>
                        <a:lnTo>
                          <a:pt x="761" y="154"/>
                        </a:lnTo>
                        <a:lnTo>
                          <a:pt x="761" y="154"/>
                        </a:lnTo>
                        <a:lnTo>
                          <a:pt x="761" y="154"/>
                        </a:lnTo>
                        <a:lnTo>
                          <a:pt x="785" y="139"/>
                        </a:lnTo>
                        <a:lnTo>
                          <a:pt x="806" y="120"/>
                        </a:lnTo>
                        <a:lnTo>
                          <a:pt x="825" y="103"/>
                        </a:lnTo>
                        <a:lnTo>
                          <a:pt x="838" y="84"/>
                        </a:lnTo>
                        <a:lnTo>
                          <a:pt x="850" y="63"/>
                        </a:lnTo>
                        <a:lnTo>
                          <a:pt x="861" y="44"/>
                        </a:lnTo>
                        <a:lnTo>
                          <a:pt x="866" y="24"/>
                        </a:lnTo>
                        <a:lnTo>
                          <a:pt x="871" y="3"/>
                        </a:lnTo>
                        <a:lnTo>
                          <a:pt x="871" y="3"/>
                        </a:lnTo>
                        <a:lnTo>
                          <a:pt x="854" y="20"/>
                        </a:lnTo>
                        <a:lnTo>
                          <a:pt x="835" y="38"/>
                        </a:lnTo>
                        <a:lnTo>
                          <a:pt x="814" y="55"/>
                        </a:lnTo>
                        <a:lnTo>
                          <a:pt x="794" y="70"/>
                        </a:lnTo>
                        <a:lnTo>
                          <a:pt x="79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6" name="Freeform 28"/>
                  <p:cNvSpPr>
                    <a:spLocks/>
                  </p:cNvSpPr>
                  <p:nvPr/>
                </p:nvSpPr>
                <p:spPr bwMode="auto">
                  <a:xfrm>
                    <a:off x="2243356" y="5294147"/>
                    <a:ext cx="1382713" cy="377824"/>
                  </a:xfrm>
                  <a:custGeom>
                    <a:avLst/>
                    <a:gdLst>
                      <a:gd name="T0" fmla="*/ 792 w 871"/>
                      <a:gd name="T1" fmla="*/ 70 h 238"/>
                      <a:gd name="T2" fmla="*/ 792 w 871"/>
                      <a:gd name="T3" fmla="*/ 70 h 238"/>
                      <a:gd name="T4" fmla="*/ 717 w 871"/>
                      <a:gd name="T5" fmla="*/ 109 h 238"/>
                      <a:gd name="T6" fmla="*/ 631 w 871"/>
                      <a:gd name="T7" fmla="*/ 139 h 238"/>
                      <a:gd name="T8" fmla="*/ 538 w 871"/>
                      <a:gd name="T9" fmla="*/ 157 h 238"/>
                      <a:gd name="T10" fmla="*/ 439 w 871"/>
                      <a:gd name="T11" fmla="*/ 163 h 238"/>
                      <a:gd name="T12" fmla="*/ 394 w 871"/>
                      <a:gd name="T13" fmla="*/ 163 h 238"/>
                      <a:gd name="T14" fmla="*/ 310 w 871"/>
                      <a:gd name="T15" fmla="*/ 152 h 238"/>
                      <a:gd name="T16" fmla="*/ 230 w 871"/>
                      <a:gd name="T17" fmla="*/ 135 h 238"/>
                      <a:gd name="T18" fmla="*/ 156 w 871"/>
                      <a:gd name="T19" fmla="*/ 108 h 238"/>
                      <a:gd name="T20" fmla="*/ 122 w 871"/>
                      <a:gd name="T21" fmla="*/ 92 h 238"/>
                      <a:gd name="T22" fmla="*/ 53 w 871"/>
                      <a:gd name="T23" fmla="*/ 49 h 238"/>
                      <a:gd name="T24" fmla="*/ 0 w 871"/>
                      <a:gd name="T25" fmla="*/ 0 h 238"/>
                      <a:gd name="T26" fmla="*/ 5 w 871"/>
                      <a:gd name="T27" fmla="*/ 24 h 238"/>
                      <a:gd name="T28" fmla="*/ 26 w 871"/>
                      <a:gd name="T29" fmla="*/ 70 h 238"/>
                      <a:gd name="T30" fmla="*/ 63 w 871"/>
                      <a:gd name="T31" fmla="*/ 115 h 238"/>
                      <a:gd name="T32" fmla="*/ 115 w 871"/>
                      <a:gd name="T33" fmla="*/ 156 h 238"/>
                      <a:gd name="T34" fmla="*/ 147 w 871"/>
                      <a:gd name="T35" fmla="*/ 175 h 238"/>
                      <a:gd name="T36" fmla="*/ 213 w 871"/>
                      <a:gd name="T37" fmla="*/ 202 h 238"/>
                      <a:gd name="T38" fmla="*/ 285 w 871"/>
                      <a:gd name="T39" fmla="*/ 223 h 238"/>
                      <a:gd name="T40" fmla="*/ 360 w 871"/>
                      <a:gd name="T41" fmla="*/ 235 h 238"/>
                      <a:gd name="T42" fmla="*/ 439 w 871"/>
                      <a:gd name="T43" fmla="*/ 238 h 238"/>
                      <a:gd name="T44" fmla="*/ 484 w 871"/>
                      <a:gd name="T45" fmla="*/ 238 h 238"/>
                      <a:gd name="T46" fmla="*/ 571 w 871"/>
                      <a:gd name="T47" fmla="*/ 226 h 238"/>
                      <a:gd name="T48" fmla="*/ 653 w 871"/>
                      <a:gd name="T49" fmla="*/ 206 h 238"/>
                      <a:gd name="T50" fmla="*/ 729 w 871"/>
                      <a:gd name="T51" fmla="*/ 175 h 238"/>
                      <a:gd name="T52" fmla="*/ 761 w 871"/>
                      <a:gd name="T53" fmla="*/ 154 h 238"/>
                      <a:gd name="T54" fmla="*/ 785 w 871"/>
                      <a:gd name="T55" fmla="*/ 137 h 238"/>
                      <a:gd name="T56" fmla="*/ 825 w 871"/>
                      <a:gd name="T57" fmla="*/ 101 h 238"/>
                      <a:gd name="T58" fmla="*/ 850 w 871"/>
                      <a:gd name="T59" fmla="*/ 63 h 238"/>
                      <a:gd name="T60" fmla="*/ 866 w 871"/>
                      <a:gd name="T61" fmla="*/ 24 h 238"/>
                      <a:gd name="T62" fmla="*/ 871 w 871"/>
                      <a:gd name="T63" fmla="*/ 3 h 238"/>
                      <a:gd name="T64" fmla="*/ 835 w 871"/>
                      <a:gd name="T65" fmla="*/ 37 h 238"/>
                      <a:gd name="T66" fmla="*/ 794 w 871"/>
                      <a:gd name="T67" fmla="*/ 7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1" h="238">
                        <a:moveTo>
                          <a:pt x="794" y="70"/>
                        </a:moveTo>
                        <a:lnTo>
                          <a:pt x="792" y="70"/>
                        </a:lnTo>
                        <a:lnTo>
                          <a:pt x="792" y="70"/>
                        </a:lnTo>
                        <a:lnTo>
                          <a:pt x="792" y="70"/>
                        </a:lnTo>
                        <a:lnTo>
                          <a:pt x="756" y="92"/>
                        </a:lnTo>
                        <a:lnTo>
                          <a:pt x="717" y="109"/>
                        </a:lnTo>
                        <a:lnTo>
                          <a:pt x="676" y="127"/>
                        </a:lnTo>
                        <a:lnTo>
                          <a:pt x="631" y="139"/>
                        </a:lnTo>
                        <a:lnTo>
                          <a:pt x="586" y="149"/>
                        </a:lnTo>
                        <a:lnTo>
                          <a:pt x="538" y="157"/>
                        </a:lnTo>
                        <a:lnTo>
                          <a:pt x="489" y="161"/>
                        </a:lnTo>
                        <a:lnTo>
                          <a:pt x="439" y="163"/>
                        </a:lnTo>
                        <a:lnTo>
                          <a:pt x="439" y="163"/>
                        </a:lnTo>
                        <a:lnTo>
                          <a:pt x="394" y="163"/>
                        </a:lnTo>
                        <a:lnTo>
                          <a:pt x="351" y="159"/>
                        </a:lnTo>
                        <a:lnTo>
                          <a:pt x="310" y="152"/>
                        </a:lnTo>
                        <a:lnTo>
                          <a:pt x="269" y="145"/>
                        </a:lnTo>
                        <a:lnTo>
                          <a:pt x="230" y="135"/>
                        </a:lnTo>
                        <a:lnTo>
                          <a:pt x="192" y="123"/>
                        </a:lnTo>
                        <a:lnTo>
                          <a:pt x="156" y="108"/>
                        </a:lnTo>
                        <a:lnTo>
                          <a:pt x="122" y="92"/>
                        </a:lnTo>
                        <a:lnTo>
                          <a:pt x="122" y="92"/>
                        </a:lnTo>
                        <a:lnTo>
                          <a:pt x="86" y="72"/>
                        </a:lnTo>
                        <a:lnTo>
                          <a:pt x="53" y="49"/>
                        </a:lnTo>
                        <a:lnTo>
                          <a:pt x="26" y="25"/>
                        </a:lnTo>
                        <a:lnTo>
                          <a:pt x="0" y="0"/>
                        </a:lnTo>
                        <a:lnTo>
                          <a:pt x="0" y="0"/>
                        </a:lnTo>
                        <a:lnTo>
                          <a:pt x="5" y="24"/>
                        </a:lnTo>
                        <a:lnTo>
                          <a:pt x="14" y="48"/>
                        </a:lnTo>
                        <a:lnTo>
                          <a:pt x="26" y="70"/>
                        </a:lnTo>
                        <a:lnTo>
                          <a:pt x="43" y="94"/>
                        </a:lnTo>
                        <a:lnTo>
                          <a:pt x="63" y="115"/>
                        </a:lnTo>
                        <a:lnTo>
                          <a:pt x="87" y="137"/>
                        </a:lnTo>
                        <a:lnTo>
                          <a:pt x="115" y="156"/>
                        </a:lnTo>
                        <a:lnTo>
                          <a:pt x="147" y="175"/>
                        </a:lnTo>
                        <a:lnTo>
                          <a:pt x="147" y="175"/>
                        </a:lnTo>
                        <a:lnTo>
                          <a:pt x="180" y="190"/>
                        </a:lnTo>
                        <a:lnTo>
                          <a:pt x="213" y="202"/>
                        </a:lnTo>
                        <a:lnTo>
                          <a:pt x="249" y="214"/>
                        </a:lnTo>
                        <a:lnTo>
                          <a:pt x="285" y="223"/>
                        </a:lnTo>
                        <a:lnTo>
                          <a:pt x="322" y="230"/>
                        </a:lnTo>
                        <a:lnTo>
                          <a:pt x="360" y="235"/>
                        </a:lnTo>
                        <a:lnTo>
                          <a:pt x="399" y="238"/>
                        </a:lnTo>
                        <a:lnTo>
                          <a:pt x="439" y="238"/>
                        </a:lnTo>
                        <a:lnTo>
                          <a:pt x="439" y="238"/>
                        </a:lnTo>
                        <a:lnTo>
                          <a:pt x="484" y="238"/>
                        </a:lnTo>
                        <a:lnTo>
                          <a:pt x="528" y="233"/>
                        </a:lnTo>
                        <a:lnTo>
                          <a:pt x="571" y="226"/>
                        </a:lnTo>
                        <a:lnTo>
                          <a:pt x="612" y="218"/>
                        </a:lnTo>
                        <a:lnTo>
                          <a:pt x="653" y="206"/>
                        </a:lnTo>
                        <a:lnTo>
                          <a:pt x="693" y="192"/>
                        </a:lnTo>
                        <a:lnTo>
                          <a:pt x="729" y="175"/>
                        </a:lnTo>
                        <a:lnTo>
                          <a:pt x="761" y="154"/>
                        </a:lnTo>
                        <a:lnTo>
                          <a:pt x="761" y="154"/>
                        </a:lnTo>
                        <a:lnTo>
                          <a:pt x="761" y="154"/>
                        </a:lnTo>
                        <a:lnTo>
                          <a:pt x="785" y="137"/>
                        </a:lnTo>
                        <a:lnTo>
                          <a:pt x="806" y="120"/>
                        </a:lnTo>
                        <a:lnTo>
                          <a:pt x="825" y="101"/>
                        </a:lnTo>
                        <a:lnTo>
                          <a:pt x="838" y="82"/>
                        </a:lnTo>
                        <a:lnTo>
                          <a:pt x="850" y="63"/>
                        </a:lnTo>
                        <a:lnTo>
                          <a:pt x="861" y="43"/>
                        </a:lnTo>
                        <a:lnTo>
                          <a:pt x="866" y="24"/>
                        </a:lnTo>
                        <a:lnTo>
                          <a:pt x="871" y="3"/>
                        </a:lnTo>
                        <a:lnTo>
                          <a:pt x="871" y="3"/>
                        </a:lnTo>
                        <a:lnTo>
                          <a:pt x="854" y="20"/>
                        </a:lnTo>
                        <a:lnTo>
                          <a:pt x="835" y="37"/>
                        </a:lnTo>
                        <a:lnTo>
                          <a:pt x="814" y="55"/>
                        </a:lnTo>
                        <a:lnTo>
                          <a:pt x="794" y="70"/>
                        </a:lnTo>
                        <a:lnTo>
                          <a:pt x="794"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7" name="Freeform 29"/>
                  <p:cNvSpPr>
                    <a:spLocks noEditPoints="1"/>
                  </p:cNvSpPr>
                  <p:nvPr/>
                </p:nvSpPr>
                <p:spPr bwMode="auto">
                  <a:xfrm>
                    <a:off x="2243356" y="4659148"/>
                    <a:ext cx="1382713" cy="803275"/>
                  </a:xfrm>
                  <a:custGeom>
                    <a:avLst/>
                    <a:gdLst>
                      <a:gd name="T0" fmla="*/ 0 w 871"/>
                      <a:gd name="T1" fmla="*/ 257 h 506"/>
                      <a:gd name="T2" fmla="*/ 7 w 871"/>
                      <a:gd name="T3" fmla="*/ 298 h 506"/>
                      <a:gd name="T4" fmla="*/ 26 w 871"/>
                      <a:gd name="T5" fmla="*/ 338 h 506"/>
                      <a:gd name="T6" fmla="*/ 55 w 871"/>
                      <a:gd name="T7" fmla="*/ 376 h 506"/>
                      <a:gd name="T8" fmla="*/ 96 w 871"/>
                      <a:gd name="T9" fmla="*/ 410 h 506"/>
                      <a:gd name="T10" fmla="*/ 147 w 871"/>
                      <a:gd name="T11" fmla="*/ 443 h 506"/>
                      <a:gd name="T12" fmla="*/ 257 w 871"/>
                      <a:gd name="T13" fmla="*/ 484 h 506"/>
                      <a:gd name="T14" fmla="*/ 379 w 871"/>
                      <a:gd name="T15" fmla="*/ 504 h 506"/>
                      <a:gd name="T16" fmla="*/ 504 w 871"/>
                      <a:gd name="T17" fmla="*/ 504 h 506"/>
                      <a:gd name="T18" fmla="*/ 624 w 871"/>
                      <a:gd name="T19" fmla="*/ 482 h 506"/>
                      <a:gd name="T20" fmla="*/ 730 w 871"/>
                      <a:gd name="T21" fmla="*/ 441 h 506"/>
                      <a:gd name="T22" fmla="*/ 761 w 871"/>
                      <a:gd name="T23" fmla="*/ 422 h 506"/>
                      <a:gd name="T24" fmla="*/ 826 w 871"/>
                      <a:gd name="T25" fmla="*/ 367 h 506"/>
                      <a:gd name="T26" fmla="*/ 862 w 871"/>
                      <a:gd name="T27" fmla="*/ 307 h 506"/>
                      <a:gd name="T28" fmla="*/ 871 w 871"/>
                      <a:gd name="T29" fmla="*/ 264 h 506"/>
                      <a:gd name="T30" fmla="*/ 871 w 871"/>
                      <a:gd name="T31" fmla="*/ 240 h 506"/>
                      <a:gd name="T32" fmla="*/ 857 w 871"/>
                      <a:gd name="T33" fmla="*/ 192 h 506"/>
                      <a:gd name="T34" fmla="*/ 809 w 871"/>
                      <a:gd name="T35" fmla="*/ 124 h 506"/>
                      <a:gd name="T36" fmla="*/ 724 w 871"/>
                      <a:gd name="T37" fmla="*/ 65 h 506"/>
                      <a:gd name="T38" fmla="*/ 658 w 871"/>
                      <a:gd name="T39" fmla="*/ 36 h 506"/>
                      <a:gd name="T40" fmla="*/ 549 w 871"/>
                      <a:gd name="T41" fmla="*/ 10 h 506"/>
                      <a:gd name="T42" fmla="*/ 432 w 871"/>
                      <a:gd name="T43" fmla="*/ 0 h 506"/>
                      <a:gd name="T44" fmla="*/ 410 w 871"/>
                      <a:gd name="T45" fmla="*/ 2 h 506"/>
                      <a:gd name="T46" fmla="*/ 369 w 871"/>
                      <a:gd name="T47" fmla="*/ 3 h 506"/>
                      <a:gd name="T48" fmla="*/ 367 w 871"/>
                      <a:gd name="T49" fmla="*/ 3 h 506"/>
                      <a:gd name="T50" fmla="*/ 326 w 871"/>
                      <a:gd name="T51" fmla="*/ 9 h 506"/>
                      <a:gd name="T52" fmla="*/ 286 w 871"/>
                      <a:gd name="T53" fmla="*/ 15 h 506"/>
                      <a:gd name="T54" fmla="*/ 237 w 871"/>
                      <a:gd name="T55" fmla="*/ 27 h 506"/>
                      <a:gd name="T56" fmla="*/ 170 w 871"/>
                      <a:gd name="T57" fmla="*/ 53 h 506"/>
                      <a:gd name="T58" fmla="*/ 110 w 871"/>
                      <a:gd name="T59" fmla="*/ 84 h 506"/>
                      <a:gd name="T60" fmla="*/ 84 w 871"/>
                      <a:gd name="T61" fmla="*/ 103 h 506"/>
                      <a:gd name="T62" fmla="*/ 29 w 871"/>
                      <a:gd name="T63" fmla="*/ 160 h 506"/>
                      <a:gd name="T64" fmla="*/ 3 w 871"/>
                      <a:gd name="T65" fmla="*/ 223 h 506"/>
                      <a:gd name="T66" fmla="*/ 715 w 871"/>
                      <a:gd name="T67" fmla="*/ 398 h 506"/>
                      <a:gd name="T68" fmla="*/ 689 w 871"/>
                      <a:gd name="T69" fmla="*/ 413 h 506"/>
                      <a:gd name="T70" fmla="*/ 597 w 871"/>
                      <a:gd name="T71" fmla="*/ 449 h 506"/>
                      <a:gd name="T72" fmla="*/ 494 w 871"/>
                      <a:gd name="T73" fmla="*/ 468 h 506"/>
                      <a:gd name="T74" fmla="*/ 387 w 871"/>
                      <a:gd name="T75" fmla="*/ 468 h 506"/>
                      <a:gd name="T76" fmla="*/ 283 w 871"/>
                      <a:gd name="T77" fmla="*/ 451 h 506"/>
                      <a:gd name="T78" fmla="*/ 189 w 871"/>
                      <a:gd name="T79" fmla="*/ 415 h 506"/>
                      <a:gd name="T80" fmla="*/ 137 w 871"/>
                      <a:gd name="T81" fmla="*/ 383 h 506"/>
                      <a:gd name="T82" fmla="*/ 84 w 871"/>
                      <a:gd name="T83" fmla="*/ 326 h 506"/>
                      <a:gd name="T84" fmla="*/ 63 w 871"/>
                      <a:gd name="T85" fmla="*/ 266 h 506"/>
                      <a:gd name="T86" fmla="*/ 72 w 871"/>
                      <a:gd name="T87" fmla="*/ 204 h 506"/>
                      <a:gd name="T88" fmla="*/ 111 w 871"/>
                      <a:gd name="T89" fmla="*/ 144 h 506"/>
                      <a:gd name="T90" fmla="*/ 156 w 871"/>
                      <a:gd name="T91" fmla="*/ 110 h 506"/>
                      <a:gd name="T92" fmla="*/ 242 w 871"/>
                      <a:gd name="T93" fmla="*/ 67 h 506"/>
                      <a:gd name="T94" fmla="*/ 341 w 871"/>
                      <a:gd name="T95" fmla="*/ 43 h 506"/>
                      <a:gd name="T96" fmla="*/ 449 w 871"/>
                      <a:gd name="T97" fmla="*/ 38 h 506"/>
                      <a:gd name="T98" fmla="*/ 554 w 871"/>
                      <a:gd name="T99" fmla="*/ 48 h 506"/>
                      <a:gd name="T100" fmla="*/ 653 w 871"/>
                      <a:gd name="T101" fmla="*/ 79 h 506"/>
                      <a:gd name="T102" fmla="*/ 710 w 871"/>
                      <a:gd name="T103" fmla="*/ 108 h 506"/>
                      <a:gd name="T104" fmla="*/ 772 w 871"/>
                      <a:gd name="T105" fmla="*/ 161 h 506"/>
                      <a:gd name="T106" fmla="*/ 804 w 871"/>
                      <a:gd name="T107" fmla="*/ 221 h 506"/>
                      <a:gd name="T108" fmla="*/ 806 w 871"/>
                      <a:gd name="T109" fmla="*/ 283 h 506"/>
                      <a:gd name="T110" fmla="*/ 777 w 871"/>
                      <a:gd name="T111" fmla="*/ 343 h 506"/>
                      <a:gd name="T112" fmla="*/ 715 w 871"/>
                      <a:gd name="T113" fmla="*/ 398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1" h="506">
                        <a:moveTo>
                          <a:pt x="0" y="244"/>
                        </a:moveTo>
                        <a:lnTo>
                          <a:pt x="0" y="244"/>
                        </a:lnTo>
                        <a:lnTo>
                          <a:pt x="0" y="257"/>
                        </a:lnTo>
                        <a:lnTo>
                          <a:pt x="2" y="271"/>
                        </a:lnTo>
                        <a:lnTo>
                          <a:pt x="3" y="285"/>
                        </a:lnTo>
                        <a:lnTo>
                          <a:pt x="7" y="298"/>
                        </a:lnTo>
                        <a:lnTo>
                          <a:pt x="12" y="310"/>
                        </a:lnTo>
                        <a:lnTo>
                          <a:pt x="17" y="324"/>
                        </a:lnTo>
                        <a:lnTo>
                          <a:pt x="26" y="338"/>
                        </a:lnTo>
                        <a:lnTo>
                          <a:pt x="34" y="350"/>
                        </a:lnTo>
                        <a:lnTo>
                          <a:pt x="43" y="364"/>
                        </a:lnTo>
                        <a:lnTo>
                          <a:pt x="55" y="376"/>
                        </a:lnTo>
                        <a:lnTo>
                          <a:pt x="67" y="388"/>
                        </a:lnTo>
                        <a:lnTo>
                          <a:pt x="81" y="400"/>
                        </a:lnTo>
                        <a:lnTo>
                          <a:pt x="96" y="410"/>
                        </a:lnTo>
                        <a:lnTo>
                          <a:pt x="111" y="422"/>
                        </a:lnTo>
                        <a:lnTo>
                          <a:pt x="147" y="443"/>
                        </a:lnTo>
                        <a:lnTo>
                          <a:pt x="147" y="443"/>
                        </a:lnTo>
                        <a:lnTo>
                          <a:pt x="182" y="458"/>
                        </a:lnTo>
                        <a:lnTo>
                          <a:pt x="218" y="472"/>
                        </a:lnTo>
                        <a:lnTo>
                          <a:pt x="257" y="484"/>
                        </a:lnTo>
                        <a:lnTo>
                          <a:pt x="297" y="492"/>
                        </a:lnTo>
                        <a:lnTo>
                          <a:pt x="338" y="499"/>
                        </a:lnTo>
                        <a:lnTo>
                          <a:pt x="379" y="504"/>
                        </a:lnTo>
                        <a:lnTo>
                          <a:pt x="420" y="506"/>
                        </a:lnTo>
                        <a:lnTo>
                          <a:pt x="463" y="506"/>
                        </a:lnTo>
                        <a:lnTo>
                          <a:pt x="504" y="504"/>
                        </a:lnTo>
                        <a:lnTo>
                          <a:pt x="545" y="499"/>
                        </a:lnTo>
                        <a:lnTo>
                          <a:pt x="585" y="492"/>
                        </a:lnTo>
                        <a:lnTo>
                          <a:pt x="624" y="482"/>
                        </a:lnTo>
                        <a:lnTo>
                          <a:pt x="662" y="472"/>
                        </a:lnTo>
                        <a:lnTo>
                          <a:pt x="698" y="458"/>
                        </a:lnTo>
                        <a:lnTo>
                          <a:pt x="730" y="441"/>
                        </a:lnTo>
                        <a:lnTo>
                          <a:pt x="761" y="422"/>
                        </a:lnTo>
                        <a:lnTo>
                          <a:pt x="761" y="422"/>
                        </a:lnTo>
                        <a:lnTo>
                          <a:pt x="761" y="422"/>
                        </a:lnTo>
                        <a:lnTo>
                          <a:pt x="787" y="405"/>
                        </a:lnTo>
                        <a:lnTo>
                          <a:pt x="808" y="386"/>
                        </a:lnTo>
                        <a:lnTo>
                          <a:pt x="826" y="367"/>
                        </a:lnTo>
                        <a:lnTo>
                          <a:pt x="842" y="348"/>
                        </a:lnTo>
                        <a:lnTo>
                          <a:pt x="854" y="328"/>
                        </a:lnTo>
                        <a:lnTo>
                          <a:pt x="862" y="307"/>
                        </a:lnTo>
                        <a:lnTo>
                          <a:pt x="868" y="285"/>
                        </a:lnTo>
                        <a:lnTo>
                          <a:pt x="871" y="264"/>
                        </a:lnTo>
                        <a:lnTo>
                          <a:pt x="871" y="264"/>
                        </a:lnTo>
                        <a:lnTo>
                          <a:pt x="871" y="254"/>
                        </a:lnTo>
                        <a:lnTo>
                          <a:pt x="871" y="254"/>
                        </a:lnTo>
                        <a:lnTo>
                          <a:pt x="871" y="240"/>
                        </a:lnTo>
                        <a:lnTo>
                          <a:pt x="871" y="240"/>
                        </a:lnTo>
                        <a:lnTo>
                          <a:pt x="866" y="216"/>
                        </a:lnTo>
                        <a:lnTo>
                          <a:pt x="857" y="192"/>
                        </a:lnTo>
                        <a:lnTo>
                          <a:pt x="845" y="168"/>
                        </a:lnTo>
                        <a:lnTo>
                          <a:pt x="828" y="146"/>
                        </a:lnTo>
                        <a:lnTo>
                          <a:pt x="809" y="124"/>
                        </a:lnTo>
                        <a:lnTo>
                          <a:pt x="784" y="103"/>
                        </a:lnTo>
                        <a:lnTo>
                          <a:pt x="756" y="84"/>
                        </a:lnTo>
                        <a:lnTo>
                          <a:pt x="724" y="65"/>
                        </a:lnTo>
                        <a:lnTo>
                          <a:pt x="724" y="65"/>
                        </a:lnTo>
                        <a:lnTo>
                          <a:pt x="693" y="50"/>
                        </a:lnTo>
                        <a:lnTo>
                          <a:pt x="658" y="36"/>
                        </a:lnTo>
                        <a:lnTo>
                          <a:pt x="622" y="26"/>
                        </a:lnTo>
                        <a:lnTo>
                          <a:pt x="586" y="17"/>
                        </a:lnTo>
                        <a:lnTo>
                          <a:pt x="549" y="10"/>
                        </a:lnTo>
                        <a:lnTo>
                          <a:pt x="511" y="5"/>
                        </a:lnTo>
                        <a:lnTo>
                          <a:pt x="472" y="2"/>
                        </a:lnTo>
                        <a:lnTo>
                          <a:pt x="432" y="0"/>
                        </a:lnTo>
                        <a:lnTo>
                          <a:pt x="432" y="0"/>
                        </a:lnTo>
                        <a:lnTo>
                          <a:pt x="410" y="2"/>
                        </a:lnTo>
                        <a:lnTo>
                          <a:pt x="410" y="2"/>
                        </a:lnTo>
                        <a:lnTo>
                          <a:pt x="408" y="2"/>
                        </a:lnTo>
                        <a:lnTo>
                          <a:pt x="408" y="2"/>
                        </a:lnTo>
                        <a:lnTo>
                          <a:pt x="369" y="3"/>
                        </a:lnTo>
                        <a:lnTo>
                          <a:pt x="369" y="3"/>
                        </a:lnTo>
                        <a:lnTo>
                          <a:pt x="367" y="3"/>
                        </a:lnTo>
                        <a:lnTo>
                          <a:pt x="367" y="3"/>
                        </a:lnTo>
                        <a:lnTo>
                          <a:pt x="327" y="9"/>
                        </a:lnTo>
                        <a:lnTo>
                          <a:pt x="327" y="9"/>
                        </a:lnTo>
                        <a:lnTo>
                          <a:pt x="326" y="9"/>
                        </a:lnTo>
                        <a:lnTo>
                          <a:pt x="326" y="9"/>
                        </a:lnTo>
                        <a:lnTo>
                          <a:pt x="286" y="15"/>
                        </a:lnTo>
                        <a:lnTo>
                          <a:pt x="286" y="15"/>
                        </a:lnTo>
                        <a:lnTo>
                          <a:pt x="286" y="15"/>
                        </a:lnTo>
                        <a:lnTo>
                          <a:pt x="286" y="15"/>
                        </a:lnTo>
                        <a:lnTo>
                          <a:pt x="237" y="27"/>
                        </a:lnTo>
                        <a:lnTo>
                          <a:pt x="214" y="36"/>
                        </a:lnTo>
                        <a:lnTo>
                          <a:pt x="192" y="43"/>
                        </a:lnTo>
                        <a:lnTo>
                          <a:pt x="170" y="53"/>
                        </a:lnTo>
                        <a:lnTo>
                          <a:pt x="149" y="62"/>
                        </a:lnTo>
                        <a:lnTo>
                          <a:pt x="129" y="74"/>
                        </a:lnTo>
                        <a:lnTo>
                          <a:pt x="110" y="84"/>
                        </a:lnTo>
                        <a:lnTo>
                          <a:pt x="110" y="84"/>
                        </a:lnTo>
                        <a:lnTo>
                          <a:pt x="110" y="84"/>
                        </a:lnTo>
                        <a:lnTo>
                          <a:pt x="84" y="103"/>
                        </a:lnTo>
                        <a:lnTo>
                          <a:pt x="63" y="120"/>
                        </a:lnTo>
                        <a:lnTo>
                          <a:pt x="45" y="141"/>
                        </a:lnTo>
                        <a:lnTo>
                          <a:pt x="29" y="160"/>
                        </a:lnTo>
                        <a:lnTo>
                          <a:pt x="17" y="180"/>
                        </a:lnTo>
                        <a:lnTo>
                          <a:pt x="9" y="201"/>
                        </a:lnTo>
                        <a:lnTo>
                          <a:pt x="3" y="223"/>
                        </a:lnTo>
                        <a:lnTo>
                          <a:pt x="0" y="244"/>
                        </a:lnTo>
                        <a:lnTo>
                          <a:pt x="0" y="244"/>
                        </a:lnTo>
                        <a:close/>
                        <a:moveTo>
                          <a:pt x="715" y="398"/>
                        </a:moveTo>
                        <a:lnTo>
                          <a:pt x="715" y="398"/>
                        </a:lnTo>
                        <a:lnTo>
                          <a:pt x="715" y="398"/>
                        </a:lnTo>
                        <a:lnTo>
                          <a:pt x="689" y="413"/>
                        </a:lnTo>
                        <a:lnTo>
                          <a:pt x="660" y="427"/>
                        </a:lnTo>
                        <a:lnTo>
                          <a:pt x="629" y="439"/>
                        </a:lnTo>
                        <a:lnTo>
                          <a:pt x="597" y="449"/>
                        </a:lnTo>
                        <a:lnTo>
                          <a:pt x="564" y="458"/>
                        </a:lnTo>
                        <a:lnTo>
                          <a:pt x="530" y="463"/>
                        </a:lnTo>
                        <a:lnTo>
                          <a:pt x="494" y="468"/>
                        </a:lnTo>
                        <a:lnTo>
                          <a:pt x="458" y="470"/>
                        </a:lnTo>
                        <a:lnTo>
                          <a:pt x="422" y="470"/>
                        </a:lnTo>
                        <a:lnTo>
                          <a:pt x="387" y="468"/>
                        </a:lnTo>
                        <a:lnTo>
                          <a:pt x="351" y="465"/>
                        </a:lnTo>
                        <a:lnTo>
                          <a:pt x="317" y="458"/>
                        </a:lnTo>
                        <a:lnTo>
                          <a:pt x="283" y="451"/>
                        </a:lnTo>
                        <a:lnTo>
                          <a:pt x="250" y="441"/>
                        </a:lnTo>
                        <a:lnTo>
                          <a:pt x="218" y="429"/>
                        </a:lnTo>
                        <a:lnTo>
                          <a:pt x="189" y="415"/>
                        </a:lnTo>
                        <a:lnTo>
                          <a:pt x="189" y="415"/>
                        </a:lnTo>
                        <a:lnTo>
                          <a:pt x="161" y="400"/>
                        </a:lnTo>
                        <a:lnTo>
                          <a:pt x="137" y="383"/>
                        </a:lnTo>
                        <a:lnTo>
                          <a:pt x="117" y="365"/>
                        </a:lnTo>
                        <a:lnTo>
                          <a:pt x="99" y="347"/>
                        </a:lnTo>
                        <a:lnTo>
                          <a:pt x="84" y="326"/>
                        </a:lnTo>
                        <a:lnTo>
                          <a:pt x="74" y="307"/>
                        </a:lnTo>
                        <a:lnTo>
                          <a:pt x="67" y="286"/>
                        </a:lnTo>
                        <a:lnTo>
                          <a:pt x="63" y="266"/>
                        </a:lnTo>
                        <a:lnTo>
                          <a:pt x="62" y="245"/>
                        </a:lnTo>
                        <a:lnTo>
                          <a:pt x="65" y="225"/>
                        </a:lnTo>
                        <a:lnTo>
                          <a:pt x="72" y="204"/>
                        </a:lnTo>
                        <a:lnTo>
                          <a:pt x="82" y="184"/>
                        </a:lnTo>
                        <a:lnTo>
                          <a:pt x="94" y="163"/>
                        </a:lnTo>
                        <a:lnTo>
                          <a:pt x="111" y="144"/>
                        </a:lnTo>
                        <a:lnTo>
                          <a:pt x="132" y="127"/>
                        </a:lnTo>
                        <a:lnTo>
                          <a:pt x="156" y="110"/>
                        </a:lnTo>
                        <a:lnTo>
                          <a:pt x="156" y="110"/>
                        </a:lnTo>
                        <a:lnTo>
                          <a:pt x="183" y="93"/>
                        </a:lnTo>
                        <a:lnTo>
                          <a:pt x="211" y="79"/>
                        </a:lnTo>
                        <a:lnTo>
                          <a:pt x="242" y="67"/>
                        </a:lnTo>
                        <a:lnTo>
                          <a:pt x="274" y="58"/>
                        </a:lnTo>
                        <a:lnTo>
                          <a:pt x="307" y="50"/>
                        </a:lnTo>
                        <a:lnTo>
                          <a:pt x="341" y="43"/>
                        </a:lnTo>
                        <a:lnTo>
                          <a:pt x="377" y="39"/>
                        </a:lnTo>
                        <a:lnTo>
                          <a:pt x="413" y="38"/>
                        </a:lnTo>
                        <a:lnTo>
                          <a:pt x="449" y="38"/>
                        </a:lnTo>
                        <a:lnTo>
                          <a:pt x="484" y="39"/>
                        </a:lnTo>
                        <a:lnTo>
                          <a:pt x="520" y="43"/>
                        </a:lnTo>
                        <a:lnTo>
                          <a:pt x="554" y="48"/>
                        </a:lnTo>
                        <a:lnTo>
                          <a:pt x="588" y="57"/>
                        </a:lnTo>
                        <a:lnTo>
                          <a:pt x="622" y="67"/>
                        </a:lnTo>
                        <a:lnTo>
                          <a:pt x="653" y="79"/>
                        </a:lnTo>
                        <a:lnTo>
                          <a:pt x="682" y="93"/>
                        </a:lnTo>
                        <a:lnTo>
                          <a:pt x="682" y="93"/>
                        </a:lnTo>
                        <a:lnTo>
                          <a:pt x="710" y="108"/>
                        </a:lnTo>
                        <a:lnTo>
                          <a:pt x="734" y="125"/>
                        </a:lnTo>
                        <a:lnTo>
                          <a:pt x="754" y="142"/>
                        </a:lnTo>
                        <a:lnTo>
                          <a:pt x="772" y="161"/>
                        </a:lnTo>
                        <a:lnTo>
                          <a:pt x="787" y="180"/>
                        </a:lnTo>
                        <a:lnTo>
                          <a:pt x="797" y="201"/>
                        </a:lnTo>
                        <a:lnTo>
                          <a:pt x="804" y="221"/>
                        </a:lnTo>
                        <a:lnTo>
                          <a:pt x="808" y="242"/>
                        </a:lnTo>
                        <a:lnTo>
                          <a:pt x="809" y="262"/>
                        </a:lnTo>
                        <a:lnTo>
                          <a:pt x="806" y="283"/>
                        </a:lnTo>
                        <a:lnTo>
                          <a:pt x="799" y="304"/>
                        </a:lnTo>
                        <a:lnTo>
                          <a:pt x="790" y="324"/>
                        </a:lnTo>
                        <a:lnTo>
                          <a:pt x="777" y="343"/>
                        </a:lnTo>
                        <a:lnTo>
                          <a:pt x="760" y="362"/>
                        </a:lnTo>
                        <a:lnTo>
                          <a:pt x="739" y="381"/>
                        </a:lnTo>
                        <a:lnTo>
                          <a:pt x="715" y="398"/>
                        </a:lnTo>
                        <a:lnTo>
                          <a:pt x="715"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8" name="Freeform 30"/>
                  <p:cNvSpPr>
                    <a:spLocks noEditPoints="1"/>
                  </p:cNvSpPr>
                  <p:nvPr/>
                </p:nvSpPr>
                <p:spPr bwMode="auto">
                  <a:xfrm>
                    <a:off x="2381469" y="4740111"/>
                    <a:ext cx="1108075" cy="642938"/>
                  </a:xfrm>
                  <a:custGeom>
                    <a:avLst/>
                    <a:gdLst>
                      <a:gd name="T0" fmla="*/ 64 w 698"/>
                      <a:gd name="T1" fmla="*/ 83 h 405"/>
                      <a:gd name="T2" fmla="*/ 18 w 698"/>
                      <a:gd name="T3" fmla="*/ 136 h 405"/>
                      <a:gd name="T4" fmla="*/ 0 w 698"/>
                      <a:gd name="T5" fmla="*/ 194 h 405"/>
                      <a:gd name="T6" fmla="*/ 11 w 698"/>
                      <a:gd name="T7" fmla="*/ 253 h 405"/>
                      <a:gd name="T8" fmla="*/ 50 w 698"/>
                      <a:gd name="T9" fmla="*/ 306 h 405"/>
                      <a:gd name="T10" fmla="*/ 117 w 698"/>
                      <a:gd name="T11" fmla="*/ 354 h 405"/>
                      <a:gd name="T12" fmla="*/ 175 w 698"/>
                      <a:gd name="T13" fmla="*/ 378 h 405"/>
                      <a:gd name="T14" fmla="*/ 270 w 698"/>
                      <a:gd name="T15" fmla="*/ 400 h 405"/>
                      <a:gd name="T16" fmla="*/ 371 w 698"/>
                      <a:gd name="T17" fmla="*/ 405 h 405"/>
                      <a:gd name="T18" fmla="*/ 469 w 698"/>
                      <a:gd name="T19" fmla="*/ 393 h 405"/>
                      <a:gd name="T20" fmla="*/ 558 w 698"/>
                      <a:gd name="T21" fmla="*/ 366 h 405"/>
                      <a:gd name="T22" fmla="*/ 611 w 698"/>
                      <a:gd name="T23" fmla="*/ 338 h 405"/>
                      <a:gd name="T24" fmla="*/ 667 w 698"/>
                      <a:gd name="T25" fmla="*/ 287 h 405"/>
                      <a:gd name="T26" fmla="*/ 695 w 698"/>
                      <a:gd name="T27" fmla="*/ 230 h 405"/>
                      <a:gd name="T28" fmla="*/ 693 w 698"/>
                      <a:gd name="T29" fmla="*/ 172 h 405"/>
                      <a:gd name="T30" fmla="*/ 664 w 698"/>
                      <a:gd name="T31" fmla="*/ 115 h 405"/>
                      <a:gd name="T32" fmla="*/ 606 w 698"/>
                      <a:gd name="T33" fmla="*/ 66 h 405"/>
                      <a:gd name="T34" fmla="*/ 553 w 698"/>
                      <a:gd name="T35" fmla="*/ 38 h 405"/>
                      <a:gd name="T36" fmla="*/ 460 w 698"/>
                      <a:gd name="T37" fmla="*/ 11 h 405"/>
                      <a:gd name="T38" fmla="*/ 361 w 698"/>
                      <a:gd name="T39" fmla="*/ 0 h 405"/>
                      <a:gd name="T40" fmla="*/ 261 w 698"/>
                      <a:gd name="T41" fmla="*/ 6 h 405"/>
                      <a:gd name="T42" fmla="*/ 167 w 698"/>
                      <a:gd name="T43" fmla="*/ 28 h 405"/>
                      <a:gd name="T44" fmla="*/ 86 w 698"/>
                      <a:gd name="T45" fmla="*/ 67 h 405"/>
                      <a:gd name="T46" fmla="*/ 194 w 698"/>
                      <a:gd name="T47" fmla="*/ 323 h 405"/>
                      <a:gd name="T48" fmla="*/ 184 w 698"/>
                      <a:gd name="T49" fmla="*/ 326 h 405"/>
                      <a:gd name="T50" fmla="*/ 172 w 698"/>
                      <a:gd name="T51" fmla="*/ 323 h 405"/>
                      <a:gd name="T52" fmla="*/ 160 w 698"/>
                      <a:gd name="T53" fmla="*/ 316 h 405"/>
                      <a:gd name="T54" fmla="*/ 163 w 698"/>
                      <a:gd name="T55" fmla="*/ 308 h 405"/>
                      <a:gd name="T56" fmla="*/ 163 w 698"/>
                      <a:gd name="T57" fmla="*/ 282 h 405"/>
                      <a:gd name="T58" fmla="*/ 120 w 698"/>
                      <a:gd name="T59" fmla="*/ 246 h 405"/>
                      <a:gd name="T60" fmla="*/ 119 w 698"/>
                      <a:gd name="T61" fmla="*/ 234 h 405"/>
                      <a:gd name="T62" fmla="*/ 175 w 698"/>
                      <a:gd name="T63" fmla="*/ 215 h 405"/>
                      <a:gd name="T64" fmla="*/ 184 w 698"/>
                      <a:gd name="T65" fmla="*/ 215 h 405"/>
                      <a:gd name="T66" fmla="*/ 198 w 698"/>
                      <a:gd name="T67" fmla="*/ 234 h 405"/>
                      <a:gd name="T68" fmla="*/ 230 w 698"/>
                      <a:gd name="T69" fmla="*/ 263 h 405"/>
                      <a:gd name="T70" fmla="*/ 300 w 698"/>
                      <a:gd name="T71" fmla="*/ 186 h 405"/>
                      <a:gd name="T72" fmla="*/ 285 w 698"/>
                      <a:gd name="T73" fmla="*/ 155 h 405"/>
                      <a:gd name="T74" fmla="*/ 288 w 698"/>
                      <a:gd name="T75" fmla="*/ 134 h 405"/>
                      <a:gd name="T76" fmla="*/ 306 w 698"/>
                      <a:gd name="T77" fmla="*/ 112 h 405"/>
                      <a:gd name="T78" fmla="*/ 328 w 698"/>
                      <a:gd name="T79" fmla="*/ 98 h 405"/>
                      <a:gd name="T80" fmla="*/ 366 w 698"/>
                      <a:gd name="T81" fmla="*/ 85 h 405"/>
                      <a:gd name="T82" fmla="*/ 439 w 698"/>
                      <a:gd name="T83" fmla="*/ 83 h 405"/>
                      <a:gd name="T84" fmla="*/ 487 w 698"/>
                      <a:gd name="T85" fmla="*/ 95 h 405"/>
                      <a:gd name="T86" fmla="*/ 515 w 698"/>
                      <a:gd name="T87" fmla="*/ 78 h 405"/>
                      <a:gd name="T88" fmla="*/ 529 w 698"/>
                      <a:gd name="T89" fmla="*/ 81 h 405"/>
                      <a:gd name="T90" fmla="*/ 544 w 698"/>
                      <a:gd name="T91" fmla="*/ 88 h 405"/>
                      <a:gd name="T92" fmla="*/ 541 w 698"/>
                      <a:gd name="T93" fmla="*/ 97 h 405"/>
                      <a:gd name="T94" fmla="*/ 535 w 698"/>
                      <a:gd name="T95" fmla="*/ 122 h 405"/>
                      <a:gd name="T96" fmla="*/ 571 w 698"/>
                      <a:gd name="T97" fmla="*/ 157 h 405"/>
                      <a:gd name="T98" fmla="*/ 571 w 698"/>
                      <a:gd name="T99" fmla="*/ 169 h 405"/>
                      <a:gd name="T100" fmla="*/ 520 w 698"/>
                      <a:gd name="T101" fmla="*/ 182 h 405"/>
                      <a:gd name="T102" fmla="*/ 511 w 698"/>
                      <a:gd name="T103" fmla="*/ 182 h 405"/>
                      <a:gd name="T104" fmla="*/ 499 w 698"/>
                      <a:gd name="T105" fmla="*/ 165 h 405"/>
                      <a:gd name="T106" fmla="*/ 472 w 698"/>
                      <a:gd name="T107" fmla="*/ 141 h 405"/>
                      <a:gd name="T108" fmla="*/ 405 w 698"/>
                      <a:gd name="T109" fmla="*/ 217 h 405"/>
                      <a:gd name="T110" fmla="*/ 419 w 698"/>
                      <a:gd name="T111" fmla="*/ 249 h 405"/>
                      <a:gd name="T112" fmla="*/ 415 w 698"/>
                      <a:gd name="T113" fmla="*/ 271 h 405"/>
                      <a:gd name="T114" fmla="*/ 398 w 698"/>
                      <a:gd name="T115" fmla="*/ 292 h 405"/>
                      <a:gd name="T116" fmla="*/ 376 w 698"/>
                      <a:gd name="T117" fmla="*/ 306 h 405"/>
                      <a:gd name="T118" fmla="*/ 340 w 698"/>
                      <a:gd name="T119" fmla="*/ 320 h 405"/>
                      <a:gd name="T120" fmla="*/ 270 w 698"/>
                      <a:gd name="T121" fmla="*/ 323 h 405"/>
                      <a:gd name="T122" fmla="*/ 213 w 698"/>
                      <a:gd name="T123" fmla="*/ 31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8" h="405">
                        <a:moveTo>
                          <a:pt x="86" y="67"/>
                        </a:moveTo>
                        <a:lnTo>
                          <a:pt x="86" y="67"/>
                        </a:lnTo>
                        <a:lnTo>
                          <a:pt x="64" y="83"/>
                        </a:lnTo>
                        <a:lnTo>
                          <a:pt x="45" y="100"/>
                        </a:lnTo>
                        <a:lnTo>
                          <a:pt x="30" y="119"/>
                        </a:lnTo>
                        <a:lnTo>
                          <a:pt x="18" y="136"/>
                        </a:lnTo>
                        <a:lnTo>
                          <a:pt x="9" y="155"/>
                        </a:lnTo>
                        <a:lnTo>
                          <a:pt x="2" y="175"/>
                        </a:lnTo>
                        <a:lnTo>
                          <a:pt x="0" y="194"/>
                        </a:lnTo>
                        <a:lnTo>
                          <a:pt x="0" y="213"/>
                        </a:lnTo>
                        <a:lnTo>
                          <a:pt x="4" y="234"/>
                        </a:lnTo>
                        <a:lnTo>
                          <a:pt x="11" y="253"/>
                        </a:lnTo>
                        <a:lnTo>
                          <a:pt x="21" y="271"/>
                        </a:lnTo>
                        <a:lnTo>
                          <a:pt x="33" y="289"/>
                        </a:lnTo>
                        <a:lnTo>
                          <a:pt x="50" y="306"/>
                        </a:lnTo>
                        <a:lnTo>
                          <a:pt x="69" y="323"/>
                        </a:lnTo>
                        <a:lnTo>
                          <a:pt x="91" y="338"/>
                        </a:lnTo>
                        <a:lnTo>
                          <a:pt x="117" y="354"/>
                        </a:lnTo>
                        <a:lnTo>
                          <a:pt x="117" y="354"/>
                        </a:lnTo>
                        <a:lnTo>
                          <a:pt x="144" y="366"/>
                        </a:lnTo>
                        <a:lnTo>
                          <a:pt x="175" y="378"/>
                        </a:lnTo>
                        <a:lnTo>
                          <a:pt x="206" y="386"/>
                        </a:lnTo>
                        <a:lnTo>
                          <a:pt x="237" y="395"/>
                        </a:lnTo>
                        <a:lnTo>
                          <a:pt x="270" y="400"/>
                        </a:lnTo>
                        <a:lnTo>
                          <a:pt x="304" y="404"/>
                        </a:lnTo>
                        <a:lnTo>
                          <a:pt x="336" y="405"/>
                        </a:lnTo>
                        <a:lnTo>
                          <a:pt x="371" y="405"/>
                        </a:lnTo>
                        <a:lnTo>
                          <a:pt x="403" y="404"/>
                        </a:lnTo>
                        <a:lnTo>
                          <a:pt x="436" y="398"/>
                        </a:lnTo>
                        <a:lnTo>
                          <a:pt x="469" y="393"/>
                        </a:lnTo>
                        <a:lnTo>
                          <a:pt x="499" y="386"/>
                        </a:lnTo>
                        <a:lnTo>
                          <a:pt x="530" y="376"/>
                        </a:lnTo>
                        <a:lnTo>
                          <a:pt x="558" y="366"/>
                        </a:lnTo>
                        <a:lnTo>
                          <a:pt x="585" y="352"/>
                        </a:lnTo>
                        <a:lnTo>
                          <a:pt x="611" y="338"/>
                        </a:lnTo>
                        <a:lnTo>
                          <a:pt x="611" y="338"/>
                        </a:lnTo>
                        <a:lnTo>
                          <a:pt x="633" y="321"/>
                        </a:lnTo>
                        <a:lnTo>
                          <a:pt x="652" y="304"/>
                        </a:lnTo>
                        <a:lnTo>
                          <a:pt x="667" y="287"/>
                        </a:lnTo>
                        <a:lnTo>
                          <a:pt x="679" y="268"/>
                        </a:lnTo>
                        <a:lnTo>
                          <a:pt x="688" y="249"/>
                        </a:lnTo>
                        <a:lnTo>
                          <a:pt x="695" y="230"/>
                        </a:lnTo>
                        <a:lnTo>
                          <a:pt x="698" y="211"/>
                        </a:lnTo>
                        <a:lnTo>
                          <a:pt x="697" y="191"/>
                        </a:lnTo>
                        <a:lnTo>
                          <a:pt x="693" y="172"/>
                        </a:lnTo>
                        <a:lnTo>
                          <a:pt x="686" y="153"/>
                        </a:lnTo>
                        <a:lnTo>
                          <a:pt x="676" y="134"/>
                        </a:lnTo>
                        <a:lnTo>
                          <a:pt x="664" y="115"/>
                        </a:lnTo>
                        <a:lnTo>
                          <a:pt x="647" y="98"/>
                        </a:lnTo>
                        <a:lnTo>
                          <a:pt x="628" y="83"/>
                        </a:lnTo>
                        <a:lnTo>
                          <a:pt x="606" y="66"/>
                        </a:lnTo>
                        <a:lnTo>
                          <a:pt x="580" y="52"/>
                        </a:lnTo>
                        <a:lnTo>
                          <a:pt x="580" y="52"/>
                        </a:lnTo>
                        <a:lnTo>
                          <a:pt x="553" y="38"/>
                        </a:lnTo>
                        <a:lnTo>
                          <a:pt x="522" y="28"/>
                        </a:lnTo>
                        <a:lnTo>
                          <a:pt x="493" y="18"/>
                        </a:lnTo>
                        <a:lnTo>
                          <a:pt x="460" y="11"/>
                        </a:lnTo>
                        <a:lnTo>
                          <a:pt x="427" y="6"/>
                        </a:lnTo>
                        <a:lnTo>
                          <a:pt x="395" y="2"/>
                        </a:lnTo>
                        <a:lnTo>
                          <a:pt x="361" y="0"/>
                        </a:lnTo>
                        <a:lnTo>
                          <a:pt x="328" y="0"/>
                        </a:lnTo>
                        <a:lnTo>
                          <a:pt x="294" y="2"/>
                        </a:lnTo>
                        <a:lnTo>
                          <a:pt x="261" y="6"/>
                        </a:lnTo>
                        <a:lnTo>
                          <a:pt x="228" y="12"/>
                        </a:lnTo>
                        <a:lnTo>
                          <a:pt x="198" y="19"/>
                        </a:lnTo>
                        <a:lnTo>
                          <a:pt x="167" y="28"/>
                        </a:lnTo>
                        <a:lnTo>
                          <a:pt x="139" y="40"/>
                        </a:lnTo>
                        <a:lnTo>
                          <a:pt x="112" y="52"/>
                        </a:lnTo>
                        <a:lnTo>
                          <a:pt x="86" y="67"/>
                        </a:lnTo>
                        <a:lnTo>
                          <a:pt x="86" y="67"/>
                        </a:lnTo>
                        <a:close/>
                        <a:moveTo>
                          <a:pt x="213" y="311"/>
                        </a:moveTo>
                        <a:lnTo>
                          <a:pt x="194" y="323"/>
                        </a:lnTo>
                        <a:lnTo>
                          <a:pt x="194" y="323"/>
                        </a:lnTo>
                        <a:lnTo>
                          <a:pt x="189" y="326"/>
                        </a:lnTo>
                        <a:lnTo>
                          <a:pt x="184" y="326"/>
                        </a:lnTo>
                        <a:lnTo>
                          <a:pt x="180" y="326"/>
                        </a:lnTo>
                        <a:lnTo>
                          <a:pt x="174" y="323"/>
                        </a:lnTo>
                        <a:lnTo>
                          <a:pt x="172" y="323"/>
                        </a:lnTo>
                        <a:lnTo>
                          <a:pt x="165" y="318"/>
                        </a:lnTo>
                        <a:lnTo>
                          <a:pt x="165" y="318"/>
                        </a:lnTo>
                        <a:lnTo>
                          <a:pt x="160" y="316"/>
                        </a:lnTo>
                        <a:lnTo>
                          <a:pt x="156" y="313"/>
                        </a:lnTo>
                        <a:lnTo>
                          <a:pt x="158" y="311"/>
                        </a:lnTo>
                        <a:lnTo>
                          <a:pt x="163" y="308"/>
                        </a:lnTo>
                        <a:lnTo>
                          <a:pt x="182" y="294"/>
                        </a:lnTo>
                        <a:lnTo>
                          <a:pt x="182" y="294"/>
                        </a:lnTo>
                        <a:lnTo>
                          <a:pt x="163" y="282"/>
                        </a:lnTo>
                        <a:lnTo>
                          <a:pt x="139" y="265"/>
                        </a:lnTo>
                        <a:lnTo>
                          <a:pt x="129" y="254"/>
                        </a:lnTo>
                        <a:lnTo>
                          <a:pt x="120" y="246"/>
                        </a:lnTo>
                        <a:lnTo>
                          <a:pt x="117" y="239"/>
                        </a:lnTo>
                        <a:lnTo>
                          <a:pt x="117" y="235"/>
                        </a:lnTo>
                        <a:lnTo>
                          <a:pt x="119" y="234"/>
                        </a:lnTo>
                        <a:lnTo>
                          <a:pt x="119" y="234"/>
                        </a:lnTo>
                        <a:lnTo>
                          <a:pt x="124" y="232"/>
                        </a:lnTo>
                        <a:lnTo>
                          <a:pt x="175" y="215"/>
                        </a:lnTo>
                        <a:lnTo>
                          <a:pt x="175" y="215"/>
                        </a:lnTo>
                        <a:lnTo>
                          <a:pt x="179" y="215"/>
                        </a:lnTo>
                        <a:lnTo>
                          <a:pt x="184" y="215"/>
                        </a:lnTo>
                        <a:lnTo>
                          <a:pt x="184" y="215"/>
                        </a:lnTo>
                        <a:lnTo>
                          <a:pt x="189" y="220"/>
                        </a:lnTo>
                        <a:lnTo>
                          <a:pt x="198" y="234"/>
                        </a:lnTo>
                        <a:lnTo>
                          <a:pt x="211" y="247"/>
                        </a:lnTo>
                        <a:lnTo>
                          <a:pt x="220" y="256"/>
                        </a:lnTo>
                        <a:lnTo>
                          <a:pt x="230" y="263"/>
                        </a:lnTo>
                        <a:lnTo>
                          <a:pt x="318" y="206"/>
                        </a:lnTo>
                        <a:lnTo>
                          <a:pt x="318" y="206"/>
                        </a:lnTo>
                        <a:lnTo>
                          <a:pt x="300" y="186"/>
                        </a:lnTo>
                        <a:lnTo>
                          <a:pt x="294" y="174"/>
                        </a:lnTo>
                        <a:lnTo>
                          <a:pt x="287" y="162"/>
                        </a:lnTo>
                        <a:lnTo>
                          <a:pt x="285" y="155"/>
                        </a:lnTo>
                        <a:lnTo>
                          <a:pt x="285" y="148"/>
                        </a:lnTo>
                        <a:lnTo>
                          <a:pt x="285" y="141"/>
                        </a:lnTo>
                        <a:lnTo>
                          <a:pt x="288" y="134"/>
                        </a:lnTo>
                        <a:lnTo>
                          <a:pt x="292" y="126"/>
                        </a:lnTo>
                        <a:lnTo>
                          <a:pt x="297" y="119"/>
                        </a:lnTo>
                        <a:lnTo>
                          <a:pt x="306" y="112"/>
                        </a:lnTo>
                        <a:lnTo>
                          <a:pt x="314" y="105"/>
                        </a:lnTo>
                        <a:lnTo>
                          <a:pt x="314" y="105"/>
                        </a:lnTo>
                        <a:lnTo>
                          <a:pt x="328" y="98"/>
                        </a:lnTo>
                        <a:lnTo>
                          <a:pt x="340" y="91"/>
                        </a:lnTo>
                        <a:lnTo>
                          <a:pt x="354" y="88"/>
                        </a:lnTo>
                        <a:lnTo>
                          <a:pt x="366" y="85"/>
                        </a:lnTo>
                        <a:lnTo>
                          <a:pt x="391" y="79"/>
                        </a:lnTo>
                        <a:lnTo>
                          <a:pt x="417" y="79"/>
                        </a:lnTo>
                        <a:lnTo>
                          <a:pt x="439" y="83"/>
                        </a:lnTo>
                        <a:lnTo>
                          <a:pt x="460" y="86"/>
                        </a:lnTo>
                        <a:lnTo>
                          <a:pt x="475" y="90"/>
                        </a:lnTo>
                        <a:lnTo>
                          <a:pt x="487" y="95"/>
                        </a:lnTo>
                        <a:lnTo>
                          <a:pt x="510" y="81"/>
                        </a:lnTo>
                        <a:lnTo>
                          <a:pt x="510" y="81"/>
                        </a:lnTo>
                        <a:lnTo>
                          <a:pt x="515" y="78"/>
                        </a:lnTo>
                        <a:lnTo>
                          <a:pt x="518" y="78"/>
                        </a:lnTo>
                        <a:lnTo>
                          <a:pt x="523" y="78"/>
                        </a:lnTo>
                        <a:lnTo>
                          <a:pt x="529" y="81"/>
                        </a:lnTo>
                        <a:lnTo>
                          <a:pt x="539" y="86"/>
                        </a:lnTo>
                        <a:lnTo>
                          <a:pt x="539" y="86"/>
                        </a:lnTo>
                        <a:lnTo>
                          <a:pt x="544" y="88"/>
                        </a:lnTo>
                        <a:lnTo>
                          <a:pt x="546" y="91"/>
                        </a:lnTo>
                        <a:lnTo>
                          <a:pt x="544" y="93"/>
                        </a:lnTo>
                        <a:lnTo>
                          <a:pt x="541" y="97"/>
                        </a:lnTo>
                        <a:lnTo>
                          <a:pt x="518" y="112"/>
                        </a:lnTo>
                        <a:lnTo>
                          <a:pt x="518" y="112"/>
                        </a:lnTo>
                        <a:lnTo>
                          <a:pt x="535" y="122"/>
                        </a:lnTo>
                        <a:lnTo>
                          <a:pt x="556" y="139"/>
                        </a:lnTo>
                        <a:lnTo>
                          <a:pt x="565" y="148"/>
                        </a:lnTo>
                        <a:lnTo>
                          <a:pt x="571" y="157"/>
                        </a:lnTo>
                        <a:lnTo>
                          <a:pt x="575" y="163"/>
                        </a:lnTo>
                        <a:lnTo>
                          <a:pt x="573" y="167"/>
                        </a:lnTo>
                        <a:lnTo>
                          <a:pt x="571" y="169"/>
                        </a:lnTo>
                        <a:lnTo>
                          <a:pt x="571" y="169"/>
                        </a:lnTo>
                        <a:lnTo>
                          <a:pt x="565" y="170"/>
                        </a:lnTo>
                        <a:lnTo>
                          <a:pt x="520" y="182"/>
                        </a:lnTo>
                        <a:lnTo>
                          <a:pt x="520" y="182"/>
                        </a:lnTo>
                        <a:lnTo>
                          <a:pt x="515" y="184"/>
                        </a:lnTo>
                        <a:lnTo>
                          <a:pt x="511" y="182"/>
                        </a:lnTo>
                        <a:lnTo>
                          <a:pt x="511" y="182"/>
                        </a:lnTo>
                        <a:lnTo>
                          <a:pt x="508" y="177"/>
                        </a:lnTo>
                        <a:lnTo>
                          <a:pt x="499" y="165"/>
                        </a:lnTo>
                        <a:lnTo>
                          <a:pt x="487" y="153"/>
                        </a:lnTo>
                        <a:lnTo>
                          <a:pt x="481" y="146"/>
                        </a:lnTo>
                        <a:lnTo>
                          <a:pt x="472" y="141"/>
                        </a:lnTo>
                        <a:lnTo>
                          <a:pt x="390" y="194"/>
                        </a:lnTo>
                        <a:lnTo>
                          <a:pt x="390" y="194"/>
                        </a:lnTo>
                        <a:lnTo>
                          <a:pt x="405" y="217"/>
                        </a:lnTo>
                        <a:lnTo>
                          <a:pt x="412" y="230"/>
                        </a:lnTo>
                        <a:lnTo>
                          <a:pt x="417" y="242"/>
                        </a:lnTo>
                        <a:lnTo>
                          <a:pt x="419" y="249"/>
                        </a:lnTo>
                        <a:lnTo>
                          <a:pt x="419" y="256"/>
                        </a:lnTo>
                        <a:lnTo>
                          <a:pt x="417" y="263"/>
                        </a:lnTo>
                        <a:lnTo>
                          <a:pt x="415" y="271"/>
                        </a:lnTo>
                        <a:lnTo>
                          <a:pt x="410" y="278"/>
                        </a:lnTo>
                        <a:lnTo>
                          <a:pt x="405" y="285"/>
                        </a:lnTo>
                        <a:lnTo>
                          <a:pt x="398" y="292"/>
                        </a:lnTo>
                        <a:lnTo>
                          <a:pt x="388" y="299"/>
                        </a:lnTo>
                        <a:lnTo>
                          <a:pt x="388" y="299"/>
                        </a:lnTo>
                        <a:lnTo>
                          <a:pt x="376" y="306"/>
                        </a:lnTo>
                        <a:lnTo>
                          <a:pt x="364" y="311"/>
                        </a:lnTo>
                        <a:lnTo>
                          <a:pt x="352" y="316"/>
                        </a:lnTo>
                        <a:lnTo>
                          <a:pt x="340" y="320"/>
                        </a:lnTo>
                        <a:lnTo>
                          <a:pt x="316" y="325"/>
                        </a:lnTo>
                        <a:lnTo>
                          <a:pt x="292" y="325"/>
                        </a:lnTo>
                        <a:lnTo>
                          <a:pt x="270" y="323"/>
                        </a:lnTo>
                        <a:lnTo>
                          <a:pt x="247" y="320"/>
                        </a:lnTo>
                        <a:lnTo>
                          <a:pt x="230" y="316"/>
                        </a:lnTo>
                        <a:lnTo>
                          <a:pt x="213" y="311"/>
                        </a:lnTo>
                        <a:lnTo>
                          <a:pt x="213"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39" name="Freeform 31"/>
                  <p:cNvSpPr>
                    <a:spLocks/>
                  </p:cNvSpPr>
                  <p:nvPr/>
                </p:nvSpPr>
                <p:spPr bwMode="auto">
                  <a:xfrm>
                    <a:off x="2791044" y="5100473"/>
                    <a:ext cx="134938" cy="87313"/>
                  </a:xfrm>
                  <a:custGeom>
                    <a:avLst/>
                    <a:gdLst>
                      <a:gd name="T0" fmla="*/ 70 w 85"/>
                      <a:gd name="T1" fmla="*/ 44 h 55"/>
                      <a:gd name="T2" fmla="*/ 70 w 85"/>
                      <a:gd name="T3" fmla="*/ 44 h 55"/>
                      <a:gd name="T4" fmla="*/ 78 w 85"/>
                      <a:gd name="T5" fmla="*/ 38 h 55"/>
                      <a:gd name="T6" fmla="*/ 82 w 85"/>
                      <a:gd name="T7" fmla="*/ 31 h 55"/>
                      <a:gd name="T8" fmla="*/ 85 w 85"/>
                      <a:gd name="T9" fmla="*/ 26 h 55"/>
                      <a:gd name="T10" fmla="*/ 85 w 85"/>
                      <a:gd name="T11" fmla="*/ 19 h 55"/>
                      <a:gd name="T12" fmla="*/ 84 w 85"/>
                      <a:gd name="T13" fmla="*/ 14 h 55"/>
                      <a:gd name="T14" fmla="*/ 82 w 85"/>
                      <a:gd name="T15" fmla="*/ 8 h 55"/>
                      <a:gd name="T16" fmla="*/ 77 w 85"/>
                      <a:gd name="T17" fmla="*/ 0 h 55"/>
                      <a:gd name="T18" fmla="*/ 0 w 85"/>
                      <a:gd name="T19" fmla="*/ 50 h 55"/>
                      <a:gd name="T20" fmla="*/ 0 w 85"/>
                      <a:gd name="T21" fmla="*/ 50 h 55"/>
                      <a:gd name="T22" fmla="*/ 15 w 85"/>
                      <a:gd name="T23" fmla="*/ 53 h 55"/>
                      <a:gd name="T24" fmla="*/ 32 w 85"/>
                      <a:gd name="T25" fmla="*/ 55 h 55"/>
                      <a:gd name="T26" fmla="*/ 42 w 85"/>
                      <a:gd name="T27" fmla="*/ 55 h 55"/>
                      <a:gd name="T28" fmla="*/ 51 w 85"/>
                      <a:gd name="T29" fmla="*/ 53 h 55"/>
                      <a:gd name="T30" fmla="*/ 61 w 85"/>
                      <a:gd name="T31" fmla="*/ 50 h 55"/>
                      <a:gd name="T32" fmla="*/ 70 w 85"/>
                      <a:gd name="T33" fmla="*/ 44 h 55"/>
                      <a:gd name="T34" fmla="*/ 70 w 85"/>
                      <a:gd name="T35"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55">
                        <a:moveTo>
                          <a:pt x="70" y="44"/>
                        </a:moveTo>
                        <a:lnTo>
                          <a:pt x="70" y="44"/>
                        </a:lnTo>
                        <a:lnTo>
                          <a:pt x="78" y="38"/>
                        </a:lnTo>
                        <a:lnTo>
                          <a:pt x="82" y="31"/>
                        </a:lnTo>
                        <a:lnTo>
                          <a:pt x="85" y="26"/>
                        </a:lnTo>
                        <a:lnTo>
                          <a:pt x="85" y="19"/>
                        </a:lnTo>
                        <a:lnTo>
                          <a:pt x="84" y="14"/>
                        </a:lnTo>
                        <a:lnTo>
                          <a:pt x="82" y="8"/>
                        </a:lnTo>
                        <a:lnTo>
                          <a:pt x="77" y="0"/>
                        </a:lnTo>
                        <a:lnTo>
                          <a:pt x="0" y="50"/>
                        </a:lnTo>
                        <a:lnTo>
                          <a:pt x="0" y="50"/>
                        </a:lnTo>
                        <a:lnTo>
                          <a:pt x="15" y="53"/>
                        </a:lnTo>
                        <a:lnTo>
                          <a:pt x="32" y="55"/>
                        </a:lnTo>
                        <a:lnTo>
                          <a:pt x="42" y="55"/>
                        </a:lnTo>
                        <a:lnTo>
                          <a:pt x="51" y="53"/>
                        </a:lnTo>
                        <a:lnTo>
                          <a:pt x="61" y="50"/>
                        </a:lnTo>
                        <a:lnTo>
                          <a:pt x="70" y="44"/>
                        </a:lnTo>
                        <a:lnTo>
                          <a:pt x="7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40" name="Freeform 32"/>
                  <p:cNvSpPr>
                    <a:spLocks/>
                  </p:cNvSpPr>
                  <p:nvPr/>
                </p:nvSpPr>
                <p:spPr bwMode="auto">
                  <a:xfrm>
                    <a:off x="2956144" y="4933786"/>
                    <a:ext cx="131763" cy="82550"/>
                  </a:xfrm>
                  <a:custGeom>
                    <a:avLst/>
                    <a:gdLst>
                      <a:gd name="T0" fmla="*/ 11 w 83"/>
                      <a:gd name="T1" fmla="*/ 52 h 52"/>
                      <a:gd name="T2" fmla="*/ 83 w 83"/>
                      <a:gd name="T3" fmla="*/ 5 h 52"/>
                      <a:gd name="T4" fmla="*/ 83 w 83"/>
                      <a:gd name="T5" fmla="*/ 5 h 52"/>
                      <a:gd name="T6" fmla="*/ 71 w 83"/>
                      <a:gd name="T7" fmla="*/ 2 h 52"/>
                      <a:gd name="T8" fmla="*/ 53 w 83"/>
                      <a:gd name="T9" fmla="*/ 0 h 52"/>
                      <a:gd name="T10" fmla="*/ 45 w 83"/>
                      <a:gd name="T11" fmla="*/ 0 h 52"/>
                      <a:gd name="T12" fmla="*/ 35 w 83"/>
                      <a:gd name="T13" fmla="*/ 2 h 52"/>
                      <a:gd name="T14" fmla="*/ 24 w 83"/>
                      <a:gd name="T15" fmla="*/ 5 h 52"/>
                      <a:gd name="T16" fmla="*/ 14 w 83"/>
                      <a:gd name="T17" fmla="*/ 11 h 52"/>
                      <a:gd name="T18" fmla="*/ 14 w 83"/>
                      <a:gd name="T19" fmla="*/ 11 h 52"/>
                      <a:gd name="T20" fmla="*/ 7 w 83"/>
                      <a:gd name="T21" fmla="*/ 16 h 52"/>
                      <a:gd name="T22" fmla="*/ 2 w 83"/>
                      <a:gd name="T23" fmla="*/ 23 h 52"/>
                      <a:gd name="T24" fmla="*/ 0 w 83"/>
                      <a:gd name="T25" fmla="*/ 28 h 52"/>
                      <a:gd name="T26" fmla="*/ 0 w 83"/>
                      <a:gd name="T27" fmla="*/ 35 h 52"/>
                      <a:gd name="T28" fmla="*/ 2 w 83"/>
                      <a:gd name="T29" fmla="*/ 40 h 52"/>
                      <a:gd name="T30" fmla="*/ 5 w 83"/>
                      <a:gd name="T31" fmla="*/ 45 h 52"/>
                      <a:gd name="T32" fmla="*/ 11 w 83"/>
                      <a:gd name="T33" fmla="*/ 52 h 52"/>
                      <a:gd name="T34" fmla="*/ 11 w 83"/>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52">
                        <a:moveTo>
                          <a:pt x="11" y="52"/>
                        </a:moveTo>
                        <a:lnTo>
                          <a:pt x="83" y="5"/>
                        </a:lnTo>
                        <a:lnTo>
                          <a:pt x="83" y="5"/>
                        </a:lnTo>
                        <a:lnTo>
                          <a:pt x="71" y="2"/>
                        </a:lnTo>
                        <a:lnTo>
                          <a:pt x="53" y="0"/>
                        </a:lnTo>
                        <a:lnTo>
                          <a:pt x="45" y="0"/>
                        </a:lnTo>
                        <a:lnTo>
                          <a:pt x="35" y="2"/>
                        </a:lnTo>
                        <a:lnTo>
                          <a:pt x="24" y="5"/>
                        </a:lnTo>
                        <a:lnTo>
                          <a:pt x="14" y="11"/>
                        </a:lnTo>
                        <a:lnTo>
                          <a:pt x="14" y="11"/>
                        </a:lnTo>
                        <a:lnTo>
                          <a:pt x="7" y="16"/>
                        </a:lnTo>
                        <a:lnTo>
                          <a:pt x="2" y="23"/>
                        </a:lnTo>
                        <a:lnTo>
                          <a:pt x="0" y="28"/>
                        </a:lnTo>
                        <a:lnTo>
                          <a:pt x="0" y="35"/>
                        </a:lnTo>
                        <a:lnTo>
                          <a:pt x="2" y="40"/>
                        </a:lnTo>
                        <a:lnTo>
                          <a:pt x="5" y="45"/>
                        </a:lnTo>
                        <a:lnTo>
                          <a:pt x="11" y="52"/>
                        </a:lnTo>
                        <a:lnTo>
                          <a:pt x="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grpSp>
            <p:nvGrpSpPr>
              <p:cNvPr id="225" name="Group 224"/>
              <p:cNvGrpSpPr/>
              <p:nvPr/>
            </p:nvGrpSpPr>
            <p:grpSpPr>
              <a:xfrm>
                <a:off x="7105989" y="5214282"/>
                <a:ext cx="1184643" cy="802266"/>
                <a:chOff x="2016497" y="961448"/>
                <a:chExt cx="1184643" cy="802266"/>
              </a:xfrm>
            </p:grpSpPr>
            <p:sp>
              <p:nvSpPr>
                <p:cNvPr id="230" name="Oval 229"/>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31" name="Picture 2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9306" y="961448"/>
                  <a:ext cx="772767" cy="713323"/>
                </a:xfrm>
                <a:prstGeom prst="rect">
                  <a:avLst/>
                </a:prstGeom>
                <a:effectLst/>
              </p:spPr>
            </p:pic>
          </p:grpSp>
          <p:sp>
            <p:nvSpPr>
              <p:cNvPr id="226" name="TextBox 225"/>
              <p:cNvSpPr txBox="1"/>
              <p:nvPr/>
            </p:nvSpPr>
            <p:spPr>
              <a:xfrm>
                <a:off x="8014602" y="5169898"/>
                <a:ext cx="1123579" cy="646331"/>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cs typeface="Calibri" pitchFamily="34" charset="0"/>
                  </a:rPr>
                  <a:t>Bulk BIB Record Manipulation</a:t>
                </a:r>
              </a:p>
            </p:txBody>
          </p:sp>
          <p:grpSp>
            <p:nvGrpSpPr>
              <p:cNvPr id="227" name="Group 226"/>
              <p:cNvGrpSpPr/>
              <p:nvPr/>
            </p:nvGrpSpPr>
            <p:grpSpPr>
              <a:xfrm>
                <a:off x="5904261" y="5222126"/>
                <a:ext cx="1184643" cy="794422"/>
                <a:chOff x="2016497" y="969292"/>
                <a:chExt cx="1184643" cy="794422"/>
              </a:xfrm>
            </p:grpSpPr>
            <p:sp>
              <p:nvSpPr>
                <p:cNvPr id="228" name="Oval 227"/>
                <p:cNvSpPr/>
                <p:nvPr/>
              </p:nvSpPr>
              <p:spPr>
                <a:xfrm>
                  <a:off x="2016497" y="1585828"/>
                  <a:ext cx="1184643" cy="177886"/>
                </a:xfrm>
                <a:prstGeom prst="ellipse">
                  <a:avLst/>
                </a:prstGeom>
                <a:gradFill flip="none" rotWithShape="1">
                  <a:gsLst>
                    <a:gs pos="23000">
                      <a:srgbClr val="808080">
                        <a:lumMod val="75000"/>
                        <a:alpha val="76000"/>
                      </a:srgbClr>
                    </a:gs>
                    <a:gs pos="93000">
                      <a:srgbClr val="FFFFFF">
                        <a:alpha val="0"/>
                      </a:srgbClr>
                    </a:gs>
                    <a:gs pos="0">
                      <a:srgbClr val="000000">
                        <a:alpha val="50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29" name="Picture 2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224" y="969292"/>
                  <a:ext cx="772767" cy="713323"/>
                </a:xfrm>
                <a:prstGeom prst="rect">
                  <a:avLst/>
                </a:prstGeom>
                <a:effectLst/>
              </p:spPr>
            </p:pic>
          </p:grpSp>
        </p:grpSp>
        <p:grpSp>
          <p:nvGrpSpPr>
            <p:cNvPr id="215" name="Group 214"/>
            <p:cNvGrpSpPr/>
            <p:nvPr/>
          </p:nvGrpSpPr>
          <p:grpSpPr>
            <a:xfrm>
              <a:off x="6276947" y="5466276"/>
              <a:ext cx="482789" cy="323870"/>
              <a:chOff x="-4651376" y="4157662"/>
              <a:chExt cx="2160588" cy="1449388"/>
            </a:xfr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effectLst>
              <a:glow rad="63500">
                <a:srgbClr val="BBE0E3">
                  <a:satMod val="175000"/>
                  <a:alpha val="40000"/>
                </a:srgbClr>
              </a:glow>
            </a:effectLst>
          </p:grpSpPr>
          <p:sp>
            <p:nvSpPr>
              <p:cNvPr id="216" name="Freeform 34"/>
              <p:cNvSpPr>
                <a:spLocks/>
              </p:cNvSpPr>
              <p:nvPr/>
            </p:nvSpPr>
            <p:spPr bwMode="auto">
              <a:xfrm>
                <a:off x="-4651376" y="4157662"/>
                <a:ext cx="2160588" cy="1449388"/>
              </a:xfrm>
              <a:custGeom>
                <a:avLst/>
                <a:gdLst>
                  <a:gd name="T0" fmla="*/ 635 w 2400"/>
                  <a:gd name="T1" fmla="*/ 557 h 1609"/>
                  <a:gd name="T2" fmla="*/ 1252 w 2400"/>
                  <a:gd name="T3" fmla="*/ 766 h 1609"/>
                  <a:gd name="T4" fmla="*/ 2400 w 2400"/>
                  <a:gd name="T5" fmla="*/ 389 h 1609"/>
                  <a:gd name="T6" fmla="*/ 1258 w 2400"/>
                  <a:gd name="T7" fmla="*/ 0 h 1609"/>
                  <a:gd name="T8" fmla="*/ 104 w 2400"/>
                  <a:gd name="T9" fmla="*/ 376 h 1609"/>
                  <a:gd name="T10" fmla="*/ 546 w 2400"/>
                  <a:gd name="T11" fmla="*/ 526 h 1609"/>
                  <a:gd name="T12" fmla="*/ 433 w 2400"/>
                  <a:gd name="T13" fmla="*/ 691 h 1609"/>
                  <a:gd name="T14" fmla="*/ 357 w 2400"/>
                  <a:gd name="T15" fmla="*/ 782 h 1609"/>
                  <a:gd name="T16" fmla="*/ 401 w 2400"/>
                  <a:gd name="T17" fmla="*/ 860 h 1609"/>
                  <a:gd name="T18" fmla="*/ 78 w 2400"/>
                  <a:gd name="T19" fmla="*/ 1382 h 1609"/>
                  <a:gd name="T20" fmla="*/ 32 w 2400"/>
                  <a:gd name="T21" fmla="*/ 1460 h 1609"/>
                  <a:gd name="T22" fmla="*/ 169 w 2400"/>
                  <a:gd name="T23" fmla="*/ 1564 h 1609"/>
                  <a:gd name="T24" fmla="*/ 376 w 2400"/>
                  <a:gd name="T25" fmla="*/ 1525 h 1609"/>
                  <a:gd name="T26" fmla="*/ 493 w 2400"/>
                  <a:gd name="T27" fmla="*/ 876 h 1609"/>
                  <a:gd name="T28" fmla="*/ 493 w 2400"/>
                  <a:gd name="T29" fmla="*/ 870 h 1609"/>
                  <a:gd name="T30" fmla="*/ 558 w 2400"/>
                  <a:gd name="T31" fmla="*/ 782 h 1609"/>
                  <a:gd name="T32" fmla="*/ 528 w 2400"/>
                  <a:gd name="T33" fmla="*/ 715 h 1609"/>
                  <a:gd name="T34" fmla="*/ 635 w 2400"/>
                  <a:gd name="T35" fmla="*/ 55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0" h="1609">
                    <a:moveTo>
                      <a:pt x="635" y="557"/>
                    </a:moveTo>
                    <a:cubicBezTo>
                      <a:pt x="1252" y="766"/>
                      <a:pt x="1252" y="766"/>
                      <a:pt x="1252" y="766"/>
                    </a:cubicBezTo>
                    <a:cubicBezTo>
                      <a:pt x="2400" y="389"/>
                      <a:pt x="2400" y="389"/>
                      <a:pt x="2400" y="389"/>
                    </a:cubicBezTo>
                    <a:cubicBezTo>
                      <a:pt x="1258" y="0"/>
                      <a:pt x="1258" y="0"/>
                      <a:pt x="1258" y="0"/>
                    </a:cubicBezTo>
                    <a:cubicBezTo>
                      <a:pt x="104" y="376"/>
                      <a:pt x="104" y="376"/>
                      <a:pt x="104" y="376"/>
                    </a:cubicBezTo>
                    <a:cubicBezTo>
                      <a:pt x="546" y="526"/>
                      <a:pt x="546" y="526"/>
                      <a:pt x="546" y="526"/>
                    </a:cubicBezTo>
                    <a:cubicBezTo>
                      <a:pt x="515" y="553"/>
                      <a:pt x="471" y="603"/>
                      <a:pt x="433" y="691"/>
                    </a:cubicBezTo>
                    <a:cubicBezTo>
                      <a:pt x="389" y="701"/>
                      <a:pt x="357" y="738"/>
                      <a:pt x="357" y="782"/>
                    </a:cubicBezTo>
                    <a:cubicBezTo>
                      <a:pt x="357" y="814"/>
                      <a:pt x="374" y="843"/>
                      <a:pt x="401" y="860"/>
                    </a:cubicBezTo>
                    <a:cubicBezTo>
                      <a:pt x="389" y="898"/>
                      <a:pt x="268" y="1259"/>
                      <a:pt x="78" y="1382"/>
                    </a:cubicBezTo>
                    <a:cubicBezTo>
                      <a:pt x="78" y="1382"/>
                      <a:pt x="0" y="1434"/>
                      <a:pt x="32" y="1460"/>
                    </a:cubicBezTo>
                    <a:cubicBezTo>
                      <a:pt x="65" y="1486"/>
                      <a:pt x="169" y="1564"/>
                      <a:pt x="169" y="1564"/>
                    </a:cubicBezTo>
                    <a:cubicBezTo>
                      <a:pt x="169" y="1564"/>
                      <a:pt x="298" y="1609"/>
                      <a:pt x="376" y="1525"/>
                    </a:cubicBezTo>
                    <a:cubicBezTo>
                      <a:pt x="454" y="1440"/>
                      <a:pt x="564" y="1168"/>
                      <a:pt x="493" y="876"/>
                    </a:cubicBezTo>
                    <a:cubicBezTo>
                      <a:pt x="493" y="876"/>
                      <a:pt x="493" y="874"/>
                      <a:pt x="493" y="870"/>
                    </a:cubicBezTo>
                    <a:cubicBezTo>
                      <a:pt x="531" y="856"/>
                      <a:pt x="558" y="822"/>
                      <a:pt x="558" y="782"/>
                    </a:cubicBezTo>
                    <a:cubicBezTo>
                      <a:pt x="558" y="756"/>
                      <a:pt x="546" y="732"/>
                      <a:pt x="528" y="715"/>
                    </a:cubicBezTo>
                    <a:cubicBezTo>
                      <a:pt x="549" y="658"/>
                      <a:pt x="582" y="598"/>
                      <a:pt x="635" y="55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sp>
            <p:nvSpPr>
              <p:cNvPr id="217" name="Freeform 35"/>
              <p:cNvSpPr>
                <a:spLocks/>
              </p:cNvSpPr>
              <p:nvPr/>
            </p:nvSpPr>
            <p:spPr bwMode="auto">
              <a:xfrm>
                <a:off x="-4067175" y="4794250"/>
                <a:ext cx="1103313" cy="590550"/>
              </a:xfrm>
              <a:custGeom>
                <a:avLst/>
                <a:gdLst>
                  <a:gd name="T0" fmla="*/ 1154 w 1226"/>
                  <a:gd name="T1" fmla="*/ 0 h 655"/>
                  <a:gd name="T2" fmla="*/ 603 w 1226"/>
                  <a:gd name="T3" fmla="*/ 175 h 655"/>
                  <a:gd name="T4" fmla="*/ 39 w 1226"/>
                  <a:gd name="T5" fmla="*/ 0 h 655"/>
                  <a:gd name="T6" fmla="*/ 3 w 1226"/>
                  <a:gd name="T7" fmla="*/ 330 h 655"/>
                  <a:gd name="T8" fmla="*/ 0 w 1226"/>
                  <a:gd name="T9" fmla="*/ 360 h 655"/>
                  <a:gd name="T10" fmla="*/ 613 w 1226"/>
                  <a:gd name="T11" fmla="*/ 655 h 655"/>
                  <a:gd name="T12" fmla="*/ 1226 w 1226"/>
                  <a:gd name="T13" fmla="*/ 360 h 655"/>
                  <a:gd name="T14" fmla="*/ 1215 w 1226"/>
                  <a:gd name="T15" fmla="*/ 304 h 655"/>
                  <a:gd name="T16" fmla="*/ 1154 w 1226"/>
                  <a:gd name="T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6" h="655">
                    <a:moveTo>
                      <a:pt x="1154" y="0"/>
                    </a:moveTo>
                    <a:cubicBezTo>
                      <a:pt x="603" y="175"/>
                      <a:pt x="603" y="175"/>
                      <a:pt x="603" y="175"/>
                    </a:cubicBezTo>
                    <a:cubicBezTo>
                      <a:pt x="39" y="0"/>
                      <a:pt x="39" y="0"/>
                      <a:pt x="39" y="0"/>
                    </a:cubicBezTo>
                    <a:cubicBezTo>
                      <a:pt x="3" y="330"/>
                      <a:pt x="3" y="330"/>
                      <a:pt x="3" y="330"/>
                    </a:cubicBezTo>
                    <a:cubicBezTo>
                      <a:pt x="1" y="340"/>
                      <a:pt x="0" y="350"/>
                      <a:pt x="0" y="360"/>
                    </a:cubicBezTo>
                    <a:cubicBezTo>
                      <a:pt x="0" y="523"/>
                      <a:pt x="274" y="655"/>
                      <a:pt x="613" y="655"/>
                    </a:cubicBezTo>
                    <a:cubicBezTo>
                      <a:pt x="951" y="655"/>
                      <a:pt x="1226" y="523"/>
                      <a:pt x="1226" y="360"/>
                    </a:cubicBezTo>
                    <a:cubicBezTo>
                      <a:pt x="1226" y="341"/>
                      <a:pt x="1222" y="322"/>
                      <a:pt x="1215" y="304"/>
                    </a:cubicBezTo>
                    <a:lnTo>
                      <a:pt x="1154"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charset="0"/>
                </a:endParaRPr>
              </a:p>
            </p:txBody>
          </p:sp>
        </p:grpSp>
      </p:grpSp>
      <p:sp>
        <p:nvSpPr>
          <p:cNvPr id="245" name="Oval 244"/>
          <p:cNvSpPr/>
          <p:nvPr/>
        </p:nvSpPr>
        <p:spPr>
          <a:xfrm>
            <a:off x="980218" y="3223329"/>
            <a:ext cx="1770926" cy="356988"/>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pic>
        <p:nvPicPr>
          <p:cNvPr id="246"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396334" y="2612448"/>
            <a:ext cx="824027" cy="813286"/>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96317" y="2405742"/>
            <a:ext cx="501940" cy="495396"/>
          </a:xfrm>
          <a:prstGeom prst="rect">
            <a:avLst/>
          </a:prstGeom>
        </p:spPr>
      </p:pic>
      <p:grpSp>
        <p:nvGrpSpPr>
          <p:cNvPr id="248" name="Group 247"/>
          <p:cNvGrpSpPr/>
          <p:nvPr/>
        </p:nvGrpSpPr>
        <p:grpSpPr>
          <a:xfrm>
            <a:off x="3922005" y="1871569"/>
            <a:ext cx="997026" cy="276999"/>
            <a:chOff x="3922005" y="1871569"/>
            <a:chExt cx="997026" cy="276999"/>
          </a:xfrm>
        </p:grpSpPr>
        <p:sp>
          <p:nvSpPr>
            <p:cNvPr id="249" name="Rounded Rectangle 248"/>
            <p:cNvSpPr/>
            <p:nvPr/>
          </p:nvSpPr>
          <p:spPr bwMode="auto">
            <a:xfrm>
              <a:off x="3922005" y="1871569"/>
              <a:ext cx="997026" cy="276999"/>
            </a:xfrm>
            <a:prstGeom prst="roundRect">
              <a:avLst/>
            </a:prstGeom>
            <a:solidFill>
              <a:srgbClr val="FFFFFF"/>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50" name="TextBox 249"/>
            <p:cNvSpPr txBox="1"/>
            <p:nvPr/>
          </p:nvSpPr>
          <p:spPr>
            <a:xfrm>
              <a:off x="3955056" y="1871569"/>
              <a:ext cx="914399"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Calibri" pitchFamily="34" charset="0"/>
                  <a:cs typeface="Calibri" pitchFamily="34" charset="0"/>
                </a:rPr>
                <a:t>Publishing</a:t>
              </a:r>
            </a:p>
          </p:txBody>
        </p:sp>
      </p:grpSp>
      <p:grpSp>
        <p:nvGrpSpPr>
          <p:cNvPr id="251" name="Group 250"/>
          <p:cNvGrpSpPr/>
          <p:nvPr/>
        </p:nvGrpSpPr>
        <p:grpSpPr>
          <a:xfrm>
            <a:off x="6213354" y="2654062"/>
            <a:ext cx="1770926" cy="978900"/>
            <a:chOff x="6213354" y="2830334"/>
            <a:chExt cx="1770926" cy="978900"/>
          </a:xfrm>
        </p:grpSpPr>
        <p:pic>
          <p:nvPicPr>
            <p:cNvPr id="252" name="Picture 2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06269" y="2830334"/>
              <a:ext cx="1285733" cy="793743"/>
            </a:xfrm>
            <a:prstGeom prst="rect">
              <a:avLst/>
            </a:prstGeom>
          </p:spPr>
        </p:pic>
        <p:sp>
          <p:nvSpPr>
            <p:cNvPr id="253" name="Oval 252"/>
            <p:cNvSpPr/>
            <p:nvPr/>
          </p:nvSpPr>
          <p:spPr>
            <a:xfrm>
              <a:off x="6213354" y="3416547"/>
              <a:ext cx="1770926" cy="392687"/>
            </a:xfrm>
            <a:prstGeom prst="ellipse">
              <a:avLst/>
            </a:prstGeom>
            <a:gradFill flip="none" rotWithShape="1">
              <a:gsLst>
                <a:gs pos="100000">
                  <a:srgbClr val="FFFFFF">
                    <a:lumMod val="85000"/>
                    <a:alpha val="0"/>
                  </a:srgbClr>
                </a:gs>
                <a:gs pos="0">
                  <a:srgbClr val="000000">
                    <a:alpha val="59000"/>
                  </a:srgb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Verdana"/>
                <a:ea typeface="+mn-ea"/>
                <a:cs typeface="Arial"/>
              </a:endParaRPr>
            </a:p>
          </p:txBody>
        </p:sp>
      </p:grpSp>
      <p:grpSp>
        <p:nvGrpSpPr>
          <p:cNvPr id="254" name="Group 253"/>
          <p:cNvGrpSpPr/>
          <p:nvPr/>
        </p:nvGrpSpPr>
        <p:grpSpPr>
          <a:xfrm>
            <a:off x="6189940" y="3583548"/>
            <a:ext cx="1967579" cy="287421"/>
            <a:chOff x="6189940" y="3583548"/>
            <a:chExt cx="1967579" cy="287421"/>
          </a:xfrm>
        </p:grpSpPr>
        <p:sp>
          <p:nvSpPr>
            <p:cNvPr id="255" name="Rounded Rectangle 254"/>
            <p:cNvSpPr/>
            <p:nvPr/>
          </p:nvSpPr>
          <p:spPr bwMode="auto">
            <a:xfrm>
              <a:off x="6320721" y="3593970"/>
              <a:ext cx="1752708" cy="276999"/>
            </a:xfrm>
            <a:prstGeom prst="roundRect">
              <a:avLst/>
            </a:prstGeom>
            <a:solidFill>
              <a:srgbClr val="FFFFFF"/>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56" name="TextBox 255"/>
            <p:cNvSpPr txBox="1"/>
            <p:nvPr/>
          </p:nvSpPr>
          <p:spPr>
            <a:xfrm>
              <a:off x="6189940" y="3583548"/>
              <a:ext cx="1967579"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Calibri" pitchFamily="34" charset="0"/>
                  <a:cs typeface="Calibri" pitchFamily="34" charset="0"/>
                </a:rPr>
                <a:t>Data Extract  &amp; Import</a:t>
              </a:r>
            </a:p>
          </p:txBody>
        </p:sp>
      </p:grpSp>
      <p:grpSp>
        <p:nvGrpSpPr>
          <p:cNvPr id="257" name="Group 256"/>
          <p:cNvGrpSpPr/>
          <p:nvPr/>
        </p:nvGrpSpPr>
        <p:grpSpPr>
          <a:xfrm>
            <a:off x="1156490" y="3567743"/>
            <a:ext cx="1357716" cy="292804"/>
            <a:chOff x="1156490" y="3567743"/>
            <a:chExt cx="1357716" cy="292804"/>
          </a:xfrm>
        </p:grpSpPr>
        <p:sp>
          <p:nvSpPr>
            <p:cNvPr id="258" name="Rounded Rectangle 257"/>
            <p:cNvSpPr/>
            <p:nvPr/>
          </p:nvSpPr>
          <p:spPr bwMode="auto">
            <a:xfrm>
              <a:off x="1156490" y="3583548"/>
              <a:ext cx="1357716" cy="276999"/>
            </a:xfrm>
            <a:prstGeom prst="roundRect">
              <a:avLst/>
            </a:prstGeom>
            <a:solidFill>
              <a:srgbClr val="FFFFFF"/>
            </a:solidFill>
            <a:ln w="76200" cap="flat" cmpd="sng" algn="ctr">
              <a:noFill/>
              <a:prstDash val="solid"/>
              <a:round/>
              <a:headEnd type="none" w="med" len="med"/>
              <a:tailEnd type="triangle" w="med" len="med"/>
            </a:ln>
            <a:effectLst>
              <a:innerShdw blurRad="114300">
                <a:prstClr val="black">
                  <a:alpha val="43000"/>
                </a:prstClr>
              </a:innerShdw>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sp>
          <p:nvSpPr>
            <p:cNvPr id="259" name="TextBox 258"/>
            <p:cNvSpPr txBox="1"/>
            <p:nvPr/>
          </p:nvSpPr>
          <p:spPr>
            <a:xfrm>
              <a:off x="1244586" y="3567743"/>
              <a:ext cx="1181090"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002060"/>
                  </a:solidFill>
                  <a:effectLst/>
                  <a:uLnTx/>
                  <a:uFillTx/>
                  <a:latin typeface="Calibri" pitchFamily="34" charset="0"/>
                  <a:cs typeface="Calibri" pitchFamily="34" charset="0"/>
                </a:rPr>
                <a:t>Web Services</a:t>
              </a:r>
            </a:p>
          </p:txBody>
        </p:sp>
      </p:grpSp>
      <p:cxnSp>
        <p:nvCxnSpPr>
          <p:cNvPr id="260" name="Straight Arrow Connector 259"/>
          <p:cNvCxnSpPr/>
          <p:nvPr/>
        </p:nvCxnSpPr>
        <p:spPr bwMode="auto">
          <a:xfrm>
            <a:off x="3300292" y="1426538"/>
            <a:ext cx="553081" cy="0"/>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cxnSp>
        <p:nvCxnSpPr>
          <p:cNvPr id="261" name="Straight Arrow Connector 260"/>
          <p:cNvCxnSpPr/>
          <p:nvPr/>
        </p:nvCxnSpPr>
        <p:spPr bwMode="auto">
          <a:xfrm flipH="1">
            <a:off x="4963736" y="1402191"/>
            <a:ext cx="526087" cy="0"/>
          </a:xfrm>
          <a:prstGeom prst="straightConnector1">
            <a:avLst/>
          </a:prstGeom>
          <a:solidFill>
            <a:srgbClr val="BBE0E3"/>
          </a:solidFill>
          <a:ln w="38100" cap="flat" cmpd="sng" algn="ctr">
            <a:solidFill>
              <a:srgbClr val="000000">
                <a:lumMod val="65000"/>
                <a:lumOff val="35000"/>
              </a:srgbClr>
            </a:solidFill>
            <a:prstDash val="solid"/>
            <a:round/>
            <a:headEnd type="triangle" w="med" len="med"/>
            <a:tailEnd type="none" w="med" len="med"/>
          </a:ln>
          <a:effectLst>
            <a:outerShdw blurRad="63500" sx="102000" sy="102000" algn="ctr" rotWithShape="0">
              <a:prstClr val="black">
                <a:alpha val="40000"/>
              </a:prstClr>
            </a:outerShdw>
          </a:effectLst>
        </p:spPr>
      </p:cxnSp>
      <p:grpSp>
        <p:nvGrpSpPr>
          <p:cNvPr id="262" name="Group 261"/>
          <p:cNvGrpSpPr/>
          <p:nvPr/>
        </p:nvGrpSpPr>
        <p:grpSpPr>
          <a:xfrm>
            <a:off x="2220361" y="5279965"/>
            <a:ext cx="402061" cy="601976"/>
            <a:chOff x="5422932" y="3138011"/>
            <a:chExt cx="641880" cy="961039"/>
          </a:xfrm>
          <a:effectLst/>
        </p:grpSpPr>
        <p:sp>
          <p:nvSpPr>
            <p:cNvPr id="263" name="Rounded Rectangle 262"/>
            <p:cNvSpPr/>
            <p:nvPr/>
          </p:nvSpPr>
          <p:spPr bwMode="auto">
            <a:xfrm>
              <a:off x="5555412" y="3299842"/>
              <a:ext cx="336430" cy="79920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cxnSp>
          <p:nvCxnSpPr>
            <p:cNvPr id="264" name="Straight Connector 263"/>
            <p:cNvCxnSpPr/>
            <p:nvPr/>
          </p:nvCxnSpPr>
          <p:spPr bwMode="auto">
            <a:xfrm>
              <a:off x="5622261" y="3448287"/>
              <a:ext cx="202732" cy="0"/>
            </a:xfrm>
            <a:prstGeom prst="line">
              <a:avLst/>
            </a:prstGeom>
            <a:solidFill>
              <a:srgbClr val="BBE0E3"/>
            </a:solidFill>
            <a:ln w="19050" cap="rnd" cmpd="sng" algn="ctr">
              <a:solidFill>
                <a:srgbClr val="FFFFFF"/>
              </a:solidFill>
              <a:prstDash val="solid"/>
              <a:round/>
              <a:headEnd type="none" w="med" len="med"/>
              <a:tailEnd type="none" w="med" len="med"/>
            </a:ln>
            <a:effectLst/>
          </p:spPr>
        </p:cxnSp>
        <p:cxnSp>
          <p:nvCxnSpPr>
            <p:cNvPr id="265" name="Straight Connector 264"/>
            <p:cNvCxnSpPr/>
            <p:nvPr/>
          </p:nvCxnSpPr>
          <p:spPr bwMode="auto">
            <a:xfrm>
              <a:off x="5622261" y="3532460"/>
              <a:ext cx="202732" cy="0"/>
            </a:xfrm>
            <a:prstGeom prst="line">
              <a:avLst/>
            </a:prstGeom>
            <a:solidFill>
              <a:srgbClr val="BBE0E3"/>
            </a:solidFill>
            <a:ln w="19050" cap="rnd" cmpd="sng" algn="ctr">
              <a:solidFill>
                <a:srgbClr val="FFFFFF"/>
              </a:solidFill>
              <a:prstDash val="solid"/>
              <a:round/>
              <a:headEnd type="none" w="med" len="med"/>
              <a:tailEnd type="none" w="med" len="med"/>
            </a:ln>
            <a:effectLst/>
          </p:spPr>
        </p:cxnSp>
        <p:sp>
          <p:nvSpPr>
            <p:cNvPr id="266" name="Arc 265"/>
            <p:cNvSpPr/>
            <p:nvPr/>
          </p:nvSpPr>
          <p:spPr bwMode="auto">
            <a:xfrm rot="8983565">
              <a:off x="5422932" y="3138011"/>
              <a:ext cx="641880" cy="618904"/>
            </a:xfrm>
            <a:prstGeom prst="arc">
              <a:avLst>
                <a:gd name="adj1" fmla="val 16121928"/>
                <a:gd name="adj2" fmla="val 20549252"/>
              </a:avLst>
            </a:prstGeom>
            <a:no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cxnSp>
          <p:nvCxnSpPr>
            <p:cNvPr id="267" name="Straight Connector 266"/>
            <p:cNvCxnSpPr/>
            <p:nvPr/>
          </p:nvCxnSpPr>
          <p:spPr bwMode="auto">
            <a:xfrm>
              <a:off x="5555412" y="3928774"/>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cxnSp>
          <p:nvCxnSpPr>
            <p:cNvPr id="268" name="Straight Connector 267"/>
            <p:cNvCxnSpPr/>
            <p:nvPr/>
          </p:nvCxnSpPr>
          <p:spPr bwMode="auto">
            <a:xfrm>
              <a:off x="5554706" y="4002164"/>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cxnSp>
          <p:nvCxnSpPr>
            <p:cNvPr id="269" name="Straight Connector 268"/>
            <p:cNvCxnSpPr/>
            <p:nvPr/>
          </p:nvCxnSpPr>
          <p:spPr bwMode="auto">
            <a:xfrm>
              <a:off x="5858418" y="3918398"/>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cxnSp>
          <p:nvCxnSpPr>
            <p:cNvPr id="270" name="Straight Connector 269"/>
            <p:cNvCxnSpPr/>
            <p:nvPr/>
          </p:nvCxnSpPr>
          <p:spPr bwMode="auto">
            <a:xfrm>
              <a:off x="5857712" y="3991788"/>
              <a:ext cx="33424" cy="0"/>
            </a:xfrm>
            <a:prstGeom prst="line">
              <a:avLst/>
            </a:prstGeom>
            <a:solidFill>
              <a:srgbClr val="BBE0E3"/>
            </a:solidFill>
            <a:ln w="12700" cap="rnd" cmpd="sng" algn="ctr">
              <a:solidFill>
                <a:srgbClr val="FFFFFF"/>
              </a:solidFill>
              <a:prstDash val="solid"/>
              <a:round/>
              <a:headEnd type="none" w="med" len="med"/>
              <a:tailEnd type="none" w="med" len="med"/>
            </a:ln>
            <a:effectLst/>
          </p:spPr>
        </p:cxnSp>
        <p:sp>
          <p:nvSpPr>
            <p:cNvPr id="271" name="Oval 270"/>
            <p:cNvSpPr/>
            <p:nvPr/>
          </p:nvSpPr>
          <p:spPr bwMode="auto">
            <a:xfrm>
              <a:off x="5701771" y="3608456"/>
              <a:ext cx="45719" cy="45719"/>
            </a:xfrm>
            <a:prstGeom prst="ellipse">
              <a:avLst/>
            </a:prstGeom>
            <a:solidFill>
              <a:srgbClr val="FFFFFF"/>
            </a:solidFill>
            <a:ln w="762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Arial" pitchFamily="34" charset="0"/>
              </a:endParaRPr>
            </a:p>
          </p:txBody>
        </p:sp>
      </p:grpSp>
      <p:pic>
        <p:nvPicPr>
          <p:cNvPr id="272" name="Picture 27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47175" y="1036385"/>
            <a:ext cx="1112461" cy="780305"/>
          </a:xfrm>
          <a:prstGeom prst="rect">
            <a:avLst/>
          </a:prstGeom>
        </p:spPr>
      </p:pic>
    </p:spTree>
    <p:extLst>
      <p:ext uri="{BB962C8B-B14F-4D97-AF65-F5344CB8AC3E}">
        <p14:creationId xmlns:p14="http://schemas.microsoft.com/office/powerpoint/2010/main" val="1768532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wipe(down)">
                                      <p:cBhvr>
                                        <p:cTn id="7" dur="500"/>
                                        <p:tgtEl>
                                          <p:spTgt spid="2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0"/>
                                        </p:tgtEl>
                                        <p:attrNameLst>
                                          <p:attrName>style.visibility</p:attrName>
                                        </p:attrNameLst>
                                      </p:cBhvr>
                                      <p:to>
                                        <p:strVal val="visible"/>
                                      </p:to>
                                    </p:set>
                                    <p:animEffect transition="in" filter="fade">
                                      <p:cBhvr>
                                        <p:cTn id="11" dur="500"/>
                                        <p:tgtEl>
                                          <p:spTgt spid="180"/>
                                        </p:tgtEl>
                                      </p:cBhvr>
                                    </p:animEffect>
                                  </p:childTnLst>
                                </p:cTn>
                              </p:par>
                              <p:par>
                                <p:cTn id="12" presetID="22" presetClass="entr" presetSubtype="4" fill="hold" nodeType="withEffect">
                                  <p:stCondLst>
                                    <p:cond delay="0"/>
                                  </p:stCondLst>
                                  <p:childTnLst>
                                    <p:set>
                                      <p:cBhvr>
                                        <p:cTn id="13" dur="1" fill="hold">
                                          <p:stCondLst>
                                            <p:cond delay="0"/>
                                          </p:stCondLst>
                                        </p:cTn>
                                        <p:tgtEl>
                                          <p:spTgt spid="248"/>
                                        </p:tgtEl>
                                        <p:attrNameLst>
                                          <p:attrName>style.visibility</p:attrName>
                                        </p:attrNameLst>
                                      </p:cBhvr>
                                      <p:to>
                                        <p:strVal val="visible"/>
                                      </p:to>
                                    </p:set>
                                    <p:animEffect transition="in" filter="wipe(down)">
                                      <p:cBhvr>
                                        <p:cTn id="14" dur="500"/>
                                        <p:tgtEl>
                                          <p:spTgt spid="248"/>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260"/>
                                        </p:tgtEl>
                                        <p:attrNameLst>
                                          <p:attrName>style.visibility</p:attrName>
                                        </p:attrNameLst>
                                      </p:cBhvr>
                                      <p:to>
                                        <p:strVal val="visible"/>
                                      </p:to>
                                    </p:set>
                                    <p:animEffect transition="in" filter="wipe(right)">
                                      <p:cBhvr>
                                        <p:cTn id="18" dur="500"/>
                                        <p:tgtEl>
                                          <p:spTgt spid="260"/>
                                        </p:tgtEl>
                                      </p:cBhvr>
                                    </p:animEffect>
                                  </p:childTnLst>
                                </p:cTn>
                              </p:par>
                              <p:par>
                                <p:cTn id="19" presetID="22" presetClass="entr" presetSubtype="8" fill="hold" nodeType="withEffect">
                                  <p:stCondLst>
                                    <p:cond delay="0"/>
                                  </p:stCondLst>
                                  <p:childTnLst>
                                    <p:set>
                                      <p:cBhvr>
                                        <p:cTn id="20" dur="1" fill="hold">
                                          <p:stCondLst>
                                            <p:cond delay="0"/>
                                          </p:stCondLst>
                                        </p:cTn>
                                        <p:tgtEl>
                                          <p:spTgt spid="261"/>
                                        </p:tgtEl>
                                        <p:attrNameLst>
                                          <p:attrName>style.visibility</p:attrName>
                                        </p:attrNameLst>
                                      </p:cBhvr>
                                      <p:to>
                                        <p:strVal val="visible"/>
                                      </p:to>
                                    </p:set>
                                    <p:animEffect transition="in" filter="wipe(left)">
                                      <p:cBhvr>
                                        <p:cTn id="21" dur="500"/>
                                        <p:tgtEl>
                                          <p:spTgt spid="261"/>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fade">
                                      <p:cBhvr>
                                        <p:cTn id="25" dur="500"/>
                                        <p:tgtEl>
                                          <p:spTgt spid="183"/>
                                        </p:tgtEl>
                                      </p:cBhvr>
                                    </p:animEffect>
                                  </p:childTnLst>
                                </p:cTn>
                              </p:par>
                              <p:par>
                                <p:cTn id="26" presetID="10" presetClass="entr" presetSubtype="0" fill="hold" nodeType="withEffect">
                                  <p:stCondLst>
                                    <p:cond delay="0"/>
                                  </p:stCondLst>
                                  <p:childTnLst>
                                    <p:set>
                                      <p:cBhvr>
                                        <p:cTn id="27" dur="1" fill="hold">
                                          <p:stCondLst>
                                            <p:cond delay="0"/>
                                          </p:stCondLst>
                                        </p:cTn>
                                        <p:tgtEl>
                                          <p:spTgt spid="272"/>
                                        </p:tgtEl>
                                        <p:attrNameLst>
                                          <p:attrName>style.visibility</p:attrName>
                                        </p:attrNameLst>
                                      </p:cBhvr>
                                      <p:to>
                                        <p:strVal val="visible"/>
                                      </p:to>
                                    </p:set>
                                    <p:animEffect transition="in" filter="fade">
                                      <p:cBhvr>
                                        <p:cTn id="28" dur="500"/>
                                        <p:tgtEl>
                                          <p:spTgt spid="272"/>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12"/>
                                        </p:tgtEl>
                                        <p:attrNameLst>
                                          <p:attrName>style.visibility</p:attrName>
                                        </p:attrNameLst>
                                      </p:cBhvr>
                                      <p:to>
                                        <p:strVal val="visible"/>
                                      </p:to>
                                    </p:set>
                                    <p:animEffect transition="in" filter="wipe(left)">
                                      <p:cBhvr>
                                        <p:cTn id="32" dur="500"/>
                                        <p:tgtEl>
                                          <p:spTgt spid="212"/>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51"/>
                                        </p:tgtEl>
                                        <p:attrNameLst>
                                          <p:attrName>style.visibility</p:attrName>
                                        </p:attrNameLst>
                                      </p:cBhvr>
                                      <p:to>
                                        <p:strVal val="visible"/>
                                      </p:to>
                                    </p:set>
                                    <p:animEffect transition="in" filter="fade">
                                      <p:cBhvr>
                                        <p:cTn id="36" dur="500"/>
                                        <p:tgtEl>
                                          <p:spTgt spid="251"/>
                                        </p:tgtEl>
                                      </p:cBhvr>
                                    </p:animEffect>
                                  </p:childTnLst>
                                </p:cTn>
                              </p:par>
                              <p:par>
                                <p:cTn id="37" presetID="22" presetClass="entr" presetSubtype="4" fill="hold" nodeType="withEffect">
                                  <p:stCondLst>
                                    <p:cond delay="0"/>
                                  </p:stCondLst>
                                  <p:childTnLst>
                                    <p:set>
                                      <p:cBhvr>
                                        <p:cTn id="38" dur="1" fill="hold">
                                          <p:stCondLst>
                                            <p:cond delay="0"/>
                                          </p:stCondLst>
                                        </p:cTn>
                                        <p:tgtEl>
                                          <p:spTgt spid="254"/>
                                        </p:tgtEl>
                                        <p:attrNameLst>
                                          <p:attrName>style.visibility</p:attrName>
                                        </p:attrNameLst>
                                      </p:cBhvr>
                                      <p:to>
                                        <p:strVal val="visible"/>
                                      </p:to>
                                    </p:set>
                                    <p:animEffect transition="in" filter="wipe(down)">
                                      <p:cBhvr>
                                        <p:cTn id="39" dur="500"/>
                                        <p:tgtEl>
                                          <p:spTgt spid="254"/>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wipe(up)">
                                      <p:cBhvr>
                                        <p:cTn id="43" dur="500"/>
                                        <p:tgtEl>
                                          <p:spTgt spid="17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71"/>
                                        </p:tgtEl>
                                        <p:attrNameLst>
                                          <p:attrName>style.visibility</p:attrName>
                                        </p:attrNameLst>
                                      </p:cBhvr>
                                      <p:to>
                                        <p:strVal val="visible"/>
                                      </p:to>
                                    </p:set>
                                    <p:animEffect transition="in" filter="wipe(up)">
                                      <p:cBhvr>
                                        <p:cTn id="46" dur="500"/>
                                        <p:tgtEl>
                                          <p:spTgt spid="171"/>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13"/>
                                        </p:tgtEl>
                                        <p:attrNameLst>
                                          <p:attrName>style.visibility</p:attrName>
                                        </p:attrNameLst>
                                      </p:cBhvr>
                                      <p:to>
                                        <p:strVal val="visible"/>
                                      </p:to>
                                    </p:set>
                                    <p:animEffect transition="in" filter="fade">
                                      <p:cBhvr>
                                        <p:cTn id="50" dur="500"/>
                                        <p:tgtEl>
                                          <p:spTgt spid="213"/>
                                        </p:tgtEl>
                                      </p:cBhvr>
                                    </p:animEffect>
                                  </p:childTnLst>
                                </p:cTn>
                              </p:par>
                            </p:childTnLst>
                          </p:cTn>
                        </p:par>
                        <p:par>
                          <p:cTn id="51" fill="hold">
                            <p:stCondLst>
                              <p:cond delay="4000"/>
                            </p:stCondLst>
                            <p:childTnLst>
                              <p:par>
                                <p:cTn id="52" presetID="22" presetClass="entr" presetSubtype="2" fill="hold" grpId="0" nodeType="afterEffect">
                                  <p:stCondLst>
                                    <p:cond delay="0"/>
                                  </p:stCondLst>
                                  <p:childTnLst>
                                    <p:set>
                                      <p:cBhvr>
                                        <p:cTn id="53" dur="1" fill="hold">
                                          <p:stCondLst>
                                            <p:cond delay="0"/>
                                          </p:stCondLst>
                                        </p:cTn>
                                        <p:tgtEl>
                                          <p:spTgt spid="211"/>
                                        </p:tgtEl>
                                        <p:attrNameLst>
                                          <p:attrName>style.visibility</p:attrName>
                                        </p:attrNameLst>
                                      </p:cBhvr>
                                      <p:to>
                                        <p:strVal val="visible"/>
                                      </p:to>
                                    </p:set>
                                    <p:animEffect transition="in" filter="wipe(right)">
                                      <p:cBhvr>
                                        <p:cTn id="54" dur="500"/>
                                        <p:tgtEl>
                                          <p:spTgt spid="211"/>
                                        </p:tgtEl>
                                      </p:cBhvr>
                                    </p:animEffect>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246"/>
                                        </p:tgtEl>
                                        <p:attrNameLst>
                                          <p:attrName>style.visibility</p:attrName>
                                        </p:attrNameLst>
                                      </p:cBhvr>
                                      <p:to>
                                        <p:strVal val="visible"/>
                                      </p:to>
                                    </p:set>
                                    <p:animEffect transition="in" filter="fade">
                                      <p:cBhvr>
                                        <p:cTn id="58" dur="500"/>
                                        <p:tgtEl>
                                          <p:spTgt spid="246"/>
                                        </p:tgtEl>
                                      </p:cBhvr>
                                    </p:animEffect>
                                  </p:childTnLst>
                                </p:cTn>
                              </p:par>
                              <p:par>
                                <p:cTn id="59" presetID="10" presetClass="entr" presetSubtype="0" fill="hold" nodeType="withEffect">
                                  <p:stCondLst>
                                    <p:cond delay="0"/>
                                  </p:stCondLst>
                                  <p:childTnLst>
                                    <p:set>
                                      <p:cBhvr>
                                        <p:cTn id="60" dur="1" fill="hold">
                                          <p:stCondLst>
                                            <p:cond delay="0"/>
                                          </p:stCondLst>
                                        </p:cTn>
                                        <p:tgtEl>
                                          <p:spTgt spid="257"/>
                                        </p:tgtEl>
                                        <p:attrNameLst>
                                          <p:attrName>style.visibility</p:attrName>
                                        </p:attrNameLst>
                                      </p:cBhvr>
                                      <p:to>
                                        <p:strVal val="visible"/>
                                      </p:to>
                                    </p:set>
                                    <p:animEffect transition="in" filter="fade">
                                      <p:cBhvr>
                                        <p:cTn id="61" dur="500"/>
                                        <p:tgtEl>
                                          <p:spTgt spid="257"/>
                                        </p:tgtEl>
                                      </p:cBhvr>
                                    </p:animEffect>
                                  </p:childTnLst>
                                </p:cTn>
                              </p:par>
                              <p:par>
                                <p:cTn id="62" presetID="10" presetClass="entr" presetSubtype="0" fill="hold" nodeType="withEffect">
                                  <p:stCondLst>
                                    <p:cond delay="0"/>
                                  </p:stCondLst>
                                  <p:childTnLst>
                                    <p:set>
                                      <p:cBhvr>
                                        <p:cTn id="63" dur="1" fill="hold">
                                          <p:stCondLst>
                                            <p:cond delay="0"/>
                                          </p:stCondLst>
                                        </p:cTn>
                                        <p:tgtEl>
                                          <p:spTgt spid="247"/>
                                        </p:tgtEl>
                                        <p:attrNameLst>
                                          <p:attrName>style.visibility</p:attrName>
                                        </p:attrNameLst>
                                      </p:cBhvr>
                                      <p:to>
                                        <p:strVal val="visible"/>
                                      </p:to>
                                    </p:set>
                                    <p:animEffect transition="in" filter="fade">
                                      <p:cBhvr>
                                        <p:cTn id="64" dur="500"/>
                                        <p:tgtEl>
                                          <p:spTgt spid="2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5"/>
                                        </p:tgtEl>
                                        <p:attrNameLst>
                                          <p:attrName>style.visibility</p:attrName>
                                        </p:attrNameLst>
                                      </p:cBhvr>
                                      <p:to>
                                        <p:strVal val="visible"/>
                                      </p:to>
                                    </p:set>
                                    <p:animEffect transition="in" filter="fade">
                                      <p:cBhvr>
                                        <p:cTn id="67" dur="500"/>
                                        <p:tgtEl>
                                          <p:spTgt spid="245"/>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173"/>
                                        </p:tgtEl>
                                        <p:attrNameLst>
                                          <p:attrName>style.visibility</p:attrName>
                                        </p:attrNameLst>
                                      </p:cBhvr>
                                      <p:to>
                                        <p:strVal val="visible"/>
                                      </p:to>
                                    </p:set>
                                    <p:animEffect transition="in" filter="wipe(up)">
                                      <p:cBhvr>
                                        <p:cTn id="71" dur="500"/>
                                        <p:tgtEl>
                                          <p:spTgt spid="173"/>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138"/>
                                        </p:tgtEl>
                                        <p:attrNameLst>
                                          <p:attrName>style.visibility</p:attrName>
                                        </p:attrNameLst>
                                      </p:cBhvr>
                                      <p:to>
                                        <p:strVal val="visible"/>
                                      </p:to>
                                    </p:set>
                                    <p:animEffect transition="in" filter="wipe(up)">
                                      <p:cBhvr>
                                        <p:cTn id="74" dur="500"/>
                                        <p:tgtEl>
                                          <p:spTgt spid="13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0"/>
                                        </p:tgtEl>
                                        <p:attrNameLst>
                                          <p:attrName>style.visibility</p:attrName>
                                        </p:attrNameLst>
                                      </p:cBhvr>
                                      <p:to>
                                        <p:strVal val="visible"/>
                                      </p:to>
                                    </p:set>
                                    <p:animEffect transition="in" filter="fade">
                                      <p:cBhvr>
                                        <p:cTn id="77" dur="500"/>
                                        <p:tgtEl>
                                          <p:spTgt spid="170"/>
                                        </p:tgtEl>
                                      </p:cBhvr>
                                    </p:animEffect>
                                  </p:childTnLst>
                                </p:cTn>
                              </p:par>
                            </p:childTnLst>
                          </p:cTn>
                        </p:par>
                        <p:par>
                          <p:cTn id="78" fill="hold">
                            <p:stCondLst>
                              <p:cond delay="5500"/>
                            </p:stCondLst>
                            <p:childTnLst>
                              <p:par>
                                <p:cTn id="79" presetID="10" presetClass="entr" presetSubtype="0" fill="hold" nodeType="afterEffect">
                                  <p:stCondLst>
                                    <p:cond delay="0"/>
                                  </p:stCondLst>
                                  <p:childTnLst>
                                    <p:set>
                                      <p:cBhvr>
                                        <p:cTn id="80" dur="1" fill="hold">
                                          <p:stCondLst>
                                            <p:cond delay="0"/>
                                          </p:stCondLst>
                                        </p:cTn>
                                        <p:tgtEl>
                                          <p:spTgt spid="184"/>
                                        </p:tgtEl>
                                        <p:attrNameLst>
                                          <p:attrName>style.visibility</p:attrName>
                                        </p:attrNameLst>
                                      </p:cBhvr>
                                      <p:to>
                                        <p:strVal val="visible"/>
                                      </p:to>
                                    </p:set>
                                    <p:animEffect transition="in" filter="fade">
                                      <p:cBhvr>
                                        <p:cTn id="81" dur="500"/>
                                        <p:tgtEl>
                                          <p:spTgt spid="184"/>
                                        </p:tgtEl>
                                      </p:cBhvr>
                                    </p:animEffect>
                                  </p:childTnLst>
                                </p:cTn>
                              </p:par>
                              <p:par>
                                <p:cTn id="82" presetID="10" presetClass="entr" presetSubtype="0" fill="hold" nodeType="withEffect">
                                  <p:stCondLst>
                                    <p:cond delay="0"/>
                                  </p:stCondLst>
                                  <p:childTnLst>
                                    <p:set>
                                      <p:cBhvr>
                                        <p:cTn id="83" dur="1" fill="hold">
                                          <p:stCondLst>
                                            <p:cond delay="0"/>
                                          </p:stCondLst>
                                        </p:cTn>
                                        <p:tgtEl>
                                          <p:spTgt spid="262"/>
                                        </p:tgtEl>
                                        <p:attrNameLst>
                                          <p:attrName>style.visibility</p:attrName>
                                        </p:attrNameLst>
                                      </p:cBhvr>
                                      <p:to>
                                        <p:strVal val="visible"/>
                                      </p:to>
                                    </p:set>
                                    <p:animEffect transition="in" filter="fade">
                                      <p:cBhvr>
                                        <p:cTn id="84"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70" grpId="0" animBg="1"/>
      <p:bldP spid="171" grpId="0" animBg="1"/>
      <p:bldP spid="172" grpId="0" animBg="1"/>
      <p:bldP spid="173" grpId="0" animBg="1"/>
      <p:bldP spid="210" grpId="0" animBg="1"/>
      <p:bldP spid="211" grpId="0" animBg="1"/>
      <p:bldP spid="212" grpId="0" animBg="1"/>
      <p:bldP spid="24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p:cNvSpPr>
            <a:spLocks noGrp="1"/>
          </p:cNvSpPr>
          <p:nvPr>
            <p:ph type="ctrTitle"/>
          </p:nvPr>
        </p:nvSpPr>
        <p:spPr>
          <a:xfrm>
            <a:off x="7239000" y="85725"/>
            <a:ext cx="1676400" cy="536575"/>
          </a:xfrm>
        </p:spPr>
        <p:txBody>
          <a:bodyPr/>
          <a:lstStyle/>
          <a:p>
            <a:r>
              <a:rPr lang="en-US" dirty="0" smtClean="0"/>
              <a:t>Alma Developers</a:t>
            </a:r>
            <a:endParaRPr lang="en-US" dirty="0"/>
          </a:p>
        </p:txBody>
      </p:sp>
      <p:pic>
        <p:nvPicPr>
          <p:cNvPr id="1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775"/>
            <a:ext cx="9131368" cy="3458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235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rst.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25072">
            <a:off x="-1084456" y="246256"/>
            <a:ext cx="6858000" cy="6858000"/>
          </a:xfrm>
          <a:prstGeom prst="rect">
            <a:avLst/>
          </a:prstGeom>
        </p:spPr>
      </p:pic>
      <p:pic>
        <p:nvPicPr>
          <p:cNvPr id="8" name="Picture 7" descr="alma_button_tilted.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14337">
            <a:off x="1173890" y="3099660"/>
            <a:ext cx="2458831" cy="1777140"/>
          </a:xfrm>
          <a:prstGeom prst="rect">
            <a:avLst/>
          </a:prstGeom>
          <a:effectLst/>
        </p:spPr>
      </p:pic>
      <p:sp>
        <p:nvSpPr>
          <p:cNvPr id="4" name="TextBox 3"/>
          <p:cNvSpPr txBox="1"/>
          <p:nvPr/>
        </p:nvSpPr>
        <p:spPr>
          <a:xfrm>
            <a:off x="4038600" y="3124200"/>
            <a:ext cx="5029199" cy="1015663"/>
          </a:xfrm>
          <a:prstGeom prst="rect">
            <a:avLst/>
          </a:prstGeom>
          <a:noFill/>
        </p:spPr>
        <p:txBody>
          <a:bodyPr wrap="square" rtlCol="0">
            <a:spAutoFit/>
          </a:bodyPr>
          <a:lstStyle/>
          <a:p>
            <a:pPr algn="ctr"/>
            <a:r>
              <a:rPr lang="en-US" sz="6000" dirty="0" smtClean="0">
                <a:solidFill>
                  <a:srgbClr val="404040"/>
                </a:solidFill>
                <a:latin typeface="Helvetica Light"/>
                <a:cs typeface="Helvetica Light"/>
              </a:rPr>
              <a:t>Alma Cloud</a:t>
            </a:r>
            <a:endParaRPr lang="en-US" sz="6000" dirty="0">
              <a:solidFill>
                <a:srgbClr val="404040"/>
              </a:solidFill>
              <a:latin typeface="Helvetica Light"/>
              <a:cs typeface="Helvetica Light"/>
            </a:endParaRPr>
          </a:p>
        </p:txBody>
      </p:sp>
    </p:spTree>
    <p:extLst>
      <p:ext uri="{BB962C8B-B14F-4D97-AF65-F5344CB8AC3E}">
        <p14:creationId xmlns:p14="http://schemas.microsoft.com/office/powerpoint/2010/main" val="1060913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Ex Libris Cloud</a:t>
            </a:r>
            <a:endParaRPr lang="en-US" dirty="0"/>
          </a:p>
        </p:txBody>
      </p:sp>
      <p:pic>
        <p:nvPicPr>
          <p:cNvPr id="36" name="תמונה 7" descr="001.jpg"/>
          <p:cNvPicPr>
            <a:picLocks noChangeAspect="1"/>
          </p:cNvPicPr>
          <p:nvPr/>
        </p:nvPicPr>
        <p:blipFill>
          <a:blip r:embed="rId2"/>
          <a:srcRect/>
          <a:stretch>
            <a:fillRect/>
          </a:stretch>
        </p:blipFill>
        <p:spPr bwMode="auto">
          <a:xfrm>
            <a:off x="0" y="622300"/>
            <a:ext cx="9144000" cy="6235700"/>
          </a:xfrm>
          <a:prstGeom prst="rect">
            <a:avLst/>
          </a:prstGeom>
          <a:noFill/>
          <a:ln w="9525">
            <a:noFill/>
            <a:miter lim="800000"/>
            <a:headEnd/>
            <a:tailEnd/>
          </a:ln>
        </p:spPr>
      </p:pic>
      <p:sp>
        <p:nvSpPr>
          <p:cNvPr id="38" name="מלבן מעוגל 6"/>
          <p:cNvSpPr/>
          <p:nvPr/>
        </p:nvSpPr>
        <p:spPr bwMode="auto">
          <a:xfrm>
            <a:off x="228600" y="1371600"/>
            <a:ext cx="5334000" cy="4114800"/>
          </a:xfrm>
          <a:prstGeom prst="roundRect">
            <a:avLst>
              <a:gd name="adj" fmla="val 4199"/>
            </a:avLst>
          </a:prstGeom>
          <a:solidFill>
            <a:schemeClr val="bg1"/>
          </a:solidFill>
          <a:ln w="76200" cap="flat" cmpd="sng" algn="ctr">
            <a:solidFill>
              <a:schemeClr val="bg1">
                <a:lumMod val="50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a:endParaRPr>
          </a:p>
        </p:txBody>
      </p:sp>
      <p:sp>
        <p:nvSpPr>
          <p:cNvPr id="40" name="Rectangle 3"/>
          <p:cNvSpPr txBox="1">
            <a:spLocks noChangeArrowheads="1"/>
          </p:cNvSpPr>
          <p:nvPr/>
        </p:nvSpPr>
        <p:spPr>
          <a:xfrm>
            <a:off x="228600" y="1676400"/>
            <a:ext cx="5257800" cy="3408363"/>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80000"/>
              </a:lnSpc>
              <a:buFontTx/>
              <a:buChar char="•"/>
            </a:pPr>
            <a:r>
              <a:rPr lang="en-US" sz="2400" dirty="0" smtClean="0"/>
              <a:t>Cloud team led by VP Cloud Services</a:t>
            </a:r>
          </a:p>
          <a:p>
            <a:pPr>
              <a:lnSpc>
                <a:spcPct val="180000"/>
              </a:lnSpc>
              <a:buFontTx/>
              <a:buChar char="•"/>
            </a:pPr>
            <a:r>
              <a:rPr lang="en-US" sz="2400" dirty="0" smtClean="0"/>
              <a:t>Co-located Computing Centers at NA, EMEA and APAC</a:t>
            </a:r>
          </a:p>
          <a:p>
            <a:pPr>
              <a:lnSpc>
                <a:spcPct val="180000"/>
              </a:lnSpc>
              <a:buFontTx/>
              <a:buChar char="•"/>
            </a:pPr>
            <a:r>
              <a:rPr lang="en-US" sz="2400" dirty="0" smtClean="0"/>
              <a:t>Dedicated Security Officer</a:t>
            </a:r>
          </a:p>
          <a:p>
            <a:pPr>
              <a:lnSpc>
                <a:spcPct val="180000"/>
              </a:lnSpc>
              <a:buFontTx/>
              <a:buChar char="•"/>
            </a:pPr>
            <a:r>
              <a:rPr lang="en-US" sz="2400" dirty="0" smtClean="0"/>
              <a:t>24/7 Hub</a:t>
            </a:r>
          </a:p>
        </p:txBody>
      </p:sp>
      <p:sp>
        <p:nvSpPr>
          <p:cNvPr id="41" name="WordArt 37"/>
          <p:cNvSpPr>
            <a:spLocks noChangeArrowheads="1" noChangeShapeType="1" noTextEdit="1"/>
          </p:cNvSpPr>
          <p:nvPr/>
        </p:nvSpPr>
        <p:spPr bwMode="auto">
          <a:xfrm>
            <a:off x="5872162" y="3429000"/>
            <a:ext cx="2967038" cy="571500"/>
          </a:xfrm>
          <a:prstGeom prst="rect">
            <a:avLst/>
          </a:prstGeom>
          <a:effectLst>
            <a:outerShdw blurRad="50800" dist="38100" dir="2700000" algn="tl" rotWithShape="0">
              <a:prstClr val="black">
                <a:alpha val="40000"/>
              </a:prstClr>
            </a:outerShdw>
          </a:effectLst>
        </p:spPr>
        <p:txBody>
          <a:bodyPr wrap="none" fromWordArt="1">
            <a:prstTxWarp prst="textPlain">
              <a:avLst>
                <a:gd name="adj" fmla="val 50000"/>
              </a:avLst>
            </a:prstTxWarp>
            <a:scene3d>
              <a:camera prst="orthographicFront"/>
              <a:lightRig rig="soft" dir="t">
                <a:rot lat="0" lon="0" rev="10800000"/>
              </a:lightRig>
            </a:scene3d>
            <a:sp3d>
              <a:bevelT w="27940" h="12700"/>
              <a:contourClr>
                <a:srgbClr val="DDDDDD"/>
              </a:contourClr>
            </a:sp3d>
          </a:bodyPr>
          <a:lstStyle/>
          <a:p>
            <a:pPr algn="ctr">
              <a:defRPr/>
            </a:pPr>
            <a:r>
              <a:rPr lang="en-US" sz="3600" b="1" i="1" kern="10" spc="150" dirty="0">
                <a:ln w="11430"/>
                <a:solidFill>
                  <a:srgbClr val="F8F8F8"/>
                </a:solidFill>
                <a:effectLst>
                  <a:outerShdw blurRad="25400" algn="tl" rotWithShape="0">
                    <a:srgbClr val="000000">
                      <a:alpha val="43000"/>
                    </a:srgbClr>
                  </a:outerShdw>
                </a:effectLst>
                <a:latin typeface="Arial Black"/>
                <a:cs typeface="Arial"/>
              </a:rPr>
              <a:t>Ex </a:t>
            </a:r>
            <a:r>
              <a:rPr lang="en-US" sz="3600" b="1" i="1" kern="10" spc="150" dirty="0" err="1">
                <a:ln w="11430"/>
                <a:solidFill>
                  <a:srgbClr val="F8F8F8"/>
                </a:solidFill>
                <a:effectLst>
                  <a:outerShdw blurRad="25400" algn="tl" rotWithShape="0">
                    <a:srgbClr val="000000">
                      <a:alpha val="43000"/>
                    </a:srgbClr>
                  </a:outerShdw>
                </a:effectLst>
                <a:latin typeface="Arial Black"/>
                <a:cs typeface="Arial"/>
              </a:rPr>
              <a:t>Libris</a:t>
            </a:r>
            <a:r>
              <a:rPr lang="en-US" sz="3600" b="1" i="1" kern="10" spc="150" dirty="0">
                <a:ln w="11430"/>
                <a:solidFill>
                  <a:srgbClr val="F8F8F8"/>
                </a:solidFill>
                <a:effectLst>
                  <a:outerShdw blurRad="25400" algn="tl" rotWithShape="0">
                    <a:srgbClr val="000000">
                      <a:alpha val="43000"/>
                    </a:srgbClr>
                  </a:outerShdw>
                </a:effectLst>
                <a:latin typeface="Arial Black"/>
                <a:cs typeface="Arial"/>
              </a:rPr>
              <a:t> Alma</a:t>
            </a:r>
          </a:p>
        </p:txBody>
      </p:sp>
    </p:spTree>
    <p:extLst>
      <p:ext uri="{BB962C8B-B14F-4D97-AF65-F5344CB8AC3E}">
        <p14:creationId xmlns:p14="http://schemas.microsoft.com/office/powerpoint/2010/main" val="37686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90600" y="5334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kern="1200">
                <a:solidFill>
                  <a:srgbClr val="474F6C"/>
                </a:solidFill>
                <a:latin typeface="Helvetica Light"/>
                <a:ea typeface="+mj-ea"/>
                <a:cs typeface="Helvetica Light"/>
              </a:defRPr>
            </a:lvl1pPr>
          </a:lstStyle>
          <a:p>
            <a:r>
              <a:rPr lang="en-US" sz="2000" b="1" dirty="0" smtClean="0">
                <a:solidFill>
                  <a:schemeClr val="tx1"/>
                </a:solidFill>
                <a:latin typeface="Verdana" pitchFamily="34" charset="0"/>
                <a:ea typeface="MS PGothic" pitchFamily="34" charset="-128"/>
                <a:cs typeface="Arial" charset="0"/>
              </a:rPr>
              <a:t>Running on Industry leading Cloud Datacenter</a:t>
            </a:r>
            <a:endParaRPr lang="en-US" sz="2000" b="1" dirty="0"/>
          </a:p>
        </p:txBody>
      </p:sp>
      <p:pic>
        <p:nvPicPr>
          <p:cNvPr id="9" name="תמונה 14" descr="cloud.png"/>
          <p:cNvPicPr>
            <a:picLocks noChangeAspect="1"/>
          </p:cNvPicPr>
          <p:nvPr/>
        </p:nvPicPr>
        <p:blipFill>
          <a:blip r:embed="rId2"/>
          <a:srcRect l="7573" t="13641" r="6699" b="10243"/>
          <a:stretch>
            <a:fillRect/>
          </a:stretch>
        </p:blipFill>
        <p:spPr bwMode="auto">
          <a:xfrm>
            <a:off x="-3276600" y="1373828"/>
            <a:ext cx="13071745" cy="5802086"/>
          </a:xfrm>
          <a:prstGeom prst="rect">
            <a:avLst/>
          </a:prstGeom>
          <a:noFill/>
          <a:ln w="9525">
            <a:noFill/>
            <a:miter lim="800000"/>
            <a:headEnd/>
            <a:tailEnd/>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91" y="4692324"/>
            <a:ext cx="1262743" cy="55830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3789" y="5306205"/>
            <a:ext cx="846043" cy="846043"/>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35371" b="32314"/>
          <a:stretch/>
        </p:blipFill>
        <p:spPr>
          <a:xfrm>
            <a:off x="3317289" y="2988968"/>
            <a:ext cx="1616351" cy="366402"/>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9018" t="9595" r="6890" b="8748"/>
          <a:stretch/>
        </p:blipFill>
        <p:spPr>
          <a:xfrm>
            <a:off x="7222797" y="5028428"/>
            <a:ext cx="849086" cy="82449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9061" y="5220746"/>
            <a:ext cx="1150616" cy="703775"/>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40068" y="3101677"/>
            <a:ext cx="1513645" cy="548569"/>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3312" y="1572762"/>
            <a:ext cx="1539307" cy="97686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4827" y="4424343"/>
            <a:ext cx="1047750" cy="602456"/>
          </a:xfrm>
          <a:prstGeom prst="rect">
            <a:avLst/>
          </a:prstGeom>
        </p:spPr>
      </p:pic>
      <p:pic>
        <p:nvPicPr>
          <p:cNvPr id="18" name="Picture 6"/>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147593" y="3745463"/>
            <a:ext cx="1826403" cy="4335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2230687" y="4422788"/>
            <a:ext cx="1103465" cy="4389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97183" y="2835995"/>
            <a:ext cx="1572543" cy="12328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3779188" y="4685979"/>
            <a:ext cx="1717623" cy="3915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45888" y="3519206"/>
            <a:ext cx="1980642" cy="777933"/>
          </a:xfrm>
          <a:prstGeom prst="rect">
            <a:avLst/>
          </a:prstGeom>
        </p:spPr>
      </p:pic>
      <p:sp>
        <p:nvSpPr>
          <p:cNvPr id="23" name="Footer Placeholder 3"/>
          <p:cNvSpPr>
            <a:spLocks noGrp="1"/>
          </p:cNvSpPr>
          <p:nvPr>
            <p:ph type="ftr" sz="quarter" idx="10"/>
          </p:nvPr>
        </p:nvSpPr>
        <p:spPr>
          <a:xfrm>
            <a:off x="217077" y="7156450"/>
            <a:ext cx="4225925" cy="234950"/>
          </a:xfrm>
        </p:spPr>
        <p:txBody>
          <a:bodyPr/>
          <a:lstStyle/>
          <a:p>
            <a:pPr>
              <a:defRPr/>
            </a:pPr>
            <a:r>
              <a:rPr lang="en-US" dirty="0" smtClean="0"/>
              <a:t> Ex Libris Ltd., 2012  - Internal and Confidential</a:t>
            </a:r>
            <a:endParaRPr lang="en-US" dirty="0"/>
          </a:p>
        </p:txBody>
      </p:sp>
      <p:pic>
        <p:nvPicPr>
          <p:cNvPr id="24" name="Picture 2"/>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8091" r="61749"/>
          <a:stretch/>
        </p:blipFill>
        <p:spPr bwMode="auto">
          <a:xfrm>
            <a:off x="8119506" y="4082906"/>
            <a:ext cx="687102" cy="86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6"/>
          <p:cNvSpPr>
            <a:spLocks noGrp="1"/>
          </p:cNvSpPr>
          <p:nvPr>
            <p:ph type="ctrTitle"/>
          </p:nvPr>
        </p:nvSpPr>
        <p:spPr>
          <a:xfrm>
            <a:off x="7239000" y="85725"/>
            <a:ext cx="1676400" cy="536575"/>
          </a:xfrm>
        </p:spPr>
        <p:txBody>
          <a:bodyPr/>
          <a:lstStyle/>
          <a:p>
            <a:r>
              <a:rPr lang="en-US" dirty="0" smtClean="0"/>
              <a:t>Ex Libris Cloud</a:t>
            </a:r>
            <a:endParaRPr lang="en-US" dirty="0"/>
          </a:p>
        </p:txBody>
      </p:sp>
    </p:spTree>
    <p:extLst>
      <p:ext uri="{BB962C8B-B14F-4D97-AF65-F5344CB8AC3E}">
        <p14:creationId xmlns:p14="http://schemas.microsoft.com/office/powerpoint/2010/main" val="1967840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6"/>
          <p:cNvSpPr>
            <a:spLocks noGrp="1"/>
          </p:cNvSpPr>
          <p:nvPr>
            <p:ph type="ctrTitle"/>
          </p:nvPr>
        </p:nvSpPr>
        <p:spPr>
          <a:xfrm>
            <a:off x="7239000" y="85725"/>
            <a:ext cx="1676400" cy="536575"/>
          </a:xfrm>
        </p:spPr>
        <p:txBody>
          <a:bodyPr/>
          <a:lstStyle/>
          <a:p>
            <a:r>
              <a:rPr lang="en-US" dirty="0" smtClean="0"/>
              <a:t>Ex Libris Cloud</a:t>
            </a:r>
            <a:endParaRPr lang="en-US" dirty="0"/>
          </a:p>
        </p:txBody>
      </p:sp>
      <p:sp>
        <p:nvSpPr>
          <p:cNvPr id="25" name="Title 1"/>
          <p:cNvSpPr txBox="1">
            <a:spLocks/>
          </p:cNvSpPr>
          <p:nvPr/>
        </p:nvSpPr>
        <p:spPr>
          <a:xfrm>
            <a:off x="381000" y="3810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400" kern="1200">
                <a:solidFill>
                  <a:srgbClr val="474F6C"/>
                </a:solidFill>
                <a:latin typeface="Helvetica Light"/>
                <a:ea typeface="+mj-ea"/>
                <a:cs typeface="Helvetica Light"/>
              </a:defRPr>
            </a:lvl1pPr>
          </a:lstStyle>
          <a:p>
            <a:pPr algn="ctr"/>
            <a:r>
              <a:rPr lang="en-US" sz="2000" b="1" dirty="0" smtClean="0">
                <a:solidFill>
                  <a:srgbClr val="002060"/>
                </a:solidFill>
              </a:rPr>
              <a:t>Ex Libris Worldwide Data Centers</a:t>
            </a:r>
            <a:endParaRPr lang="en-US" sz="2000" b="1" dirty="0">
              <a:solidFill>
                <a:srgbClr val="002060"/>
              </a:solidFill>
            </a:endParaRPr>
          </a:p>
        </p:txBody>
      </p:sp>
      <p:grpSp>
        <p:nvGrpSpPr>
          <p:cNvPr id="27" name="Group 26"/>
          <p:cNvGrpSpPr/>
          <p:nvPr/>
        </p:nvGrpSpPr>
        <p:grpSpPr>
          <a:xfrm>
            <a:off x="44688" y="838200"/>
            <a:ext cx="9087406" cy="5786910"/>
            <a:chOff x="-9525" y="3001323"/>
            <a:chExt cx="5690571" cy="3623787"/>
          </a:xfrm>
        </p:grpSpPr>
        <p:pic>
          <p:nvPicPr>
            <p:cNvPr id="28" name="Picture 2" descr="world"/>
            <p:cNvPicPr preferRelativeResize="0">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525" y="3001323"/>
              <a:ext cx="5690571" cy="3623787"/>
            </a:xfrm>
            <a:prstGeom prst="rect">
              <a:avLst/>
            </a:prstGeom>
            <a:noFill/>
            <a:ln w="9525">
              <a:noFill/>
              <a:miter lim="800000"/>
              <a:headEnd/>
              <a:tailEnd/>
            </a:ln>
          </p:spPr>
        </p:pic>
        <p:sp>
          <p:nvSpPr>
            <p:cNvPr id="29" name="AutoShape 11"/>
            <p:cNvSpPr>
              <a:spLocks noChangeArrowheads="1"/>
            </p:cNvSpPr>
            <p:nvPr/>
          </p:nvSpPr>
          <p:spPr bwMode="auto">
            <a:xfrm>
              <a:off x="662769" y="3915076"/>
              <a:ext cx="1121635" cy="246888"/>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defRPr/>
              </a:pPr>
              <a:r>
                <a:rPr lang="en-US" sz="1400" b="1" dirty="0" smtClean="0">
                  <a:solidFill>
                    <a:srgbClr val="FFFFFF"/>
                  </a:solidFill>
                  <a:latin typeface="Verdana"/>
                  <a:ea typeface="MS PGothic" pitchFamily="34" charset="-128"/>
                  <a:cs typeface="Arial"/>
                </a:rPr>
                <a:t>Chicago</a:t>
              </a:r>
              <a:endParaRPr lang="en-US" sz="1400" b="1" dirty="0">
                <a:solidFill>
                  <a:srgbClr val="FFFFFF"/>
                </a:solidFill>
                <a:latin typeface="Verdana"/>
                <a:ea typeface="MS PGothic" pitchFamily="34" charset="-128"/>
                <a:cs typeface="Arial"/>
              </a:endParaRPr>
            </a:p>
          </p:txBody>
        </p:sp>
        <p:sp>
          <p:nvSpPr>
            <p:cNvPr id="30" name="AutoShape 23"/>
            <p:cNvSpPr>
              <a:spLocks noChangeArrowheads="1"/>
            </p:cNvSpPr>
            <p:nvPr/>
          </p:nvSpPr>
          <p:spPr bwMode="auto">
            <a:xfrm>
              <a:off x="2687211" y="4044806"/>
              <a:ext cx="1078935" cy="246888"/>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pPr>
              <a:r>
                <a:rPr lang="en-US" sz="1400" b="1" dirty="0" smtClean="0">
                  <a:solidFill>
                    <a:srgbClr val="FFFFFF"/>
                  </a:solidFill>
                  <a:latin typeface="Verdana"/>
                  <a:ea typeface="MS PGothic" pitchFamily="34" charset="-128"/>
                  <a:cs typeface="Arial"/>
                </a:rPr>
                <a:t>Amsterdam</a:t>
              </a:r>
              <a:endParaRPr lang="en-US" sz="1400" b="1" dirty="0">
                <a:solidFill>
                  <a:srgbClr val="FFFFFF"/>
                </a:solidFill>
                <a:latin typeface="Verdana"/>
                <a:ea typeface="MS PGothic" pitchFamily="34" charset="-128"/>
                <a:cs typeface="Arial"/>
              </a:endParaRPr>
            </a:p>
          </p:txBody>
        </p:sp>
      </p:grpSp>
      <p:pic>
        <p:nvPicPr>
          <p:cNvPr id="31" name="Picture 3" descr="Description: Description: http://purplemedia.co.uk/html/imgs/caseStudies/slider/3/equinix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899" y="3034982"/>
            <a:ext cx="710911" cy="359010"/>
          </a:xfrm>
          <a:prstGeom prst="rect">
            <a:avLst/>
          </a:prstGeom>
          <a:ln/>
        </p:spPr>
        <p:style>
          <a:lnRef idx="1">
            <a:schemeClr val="accent3"/>
          </a:lnRef>
          <a:fillRef idx="2">
            <a:schemeClr val="accent3"/>
          </a:fillRef>
          <a:effectRef idx="1">
            <a:schemeClr val="accent3"/>
          </a:effectRef>
          <a:fontRef idx="minor">
            <a:schemeClr val="dk1"/>
          </a:fontRef>
        </p:style>
      </p:pic>
      <p:pic>
        <p:nvPicPr>
          <p:cNvPr id="32" name="Picture 3" descr="Description: Description: http://purplemedia.co.uk/html/imgs/caseStudies/slider/3/equinix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899" y="3450990"/>
            <a:ext cx="710911" cy="359010"/>
          </a:xfrm>
          <a:prstGeom prst="rect">
            <a:avLst/>
          </a:prstGeom>
          <a:ln/>
        </p:spPr>
        <p:style>
          <a:lnRef idx="1">
            <a:schemeClr val="accent3"/>
          </a:lnRef>
          <a:fillRef idx="2">
            <a:schemeClr val="accent3"/>
          </a:fillRef>
          <a:effectRef idx="1">
            <a:schemeClr val="accent3"/>
          </a:effectRef>
          <a:fontRef idx="minor">
            <a:schemeClr val="dk1"/>
          </a:fontRef>
        </p:style>
      </p:pic>
      <p:pic>
        <p:nvPicPr>
          <p:cNvPr id="33" name="Picture 2" descr="Description: Description: http://www.questsys.com/images/qLogoTa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290" y="2729671"/>
            <a:ext cx="700520" cy="247517"/>
          </a:xfrm>
          <a:prstGeom prst="rect">
            <a:avLst/>
          </a:prstGeom>
          <a:ln/>
        </p:spPr>
        <p:style>
          <a:lnRef idx="1">
            <a:schemeClr val="accent3"/>
          </a:lnRef>
          <a:fillRef idx="2">
            <a:schemeClr val="accent3"/>
          </a:fillRef>
          <a:effectRef idx="1">
            <a:schemeClr val="accent3"/>
          </a:effectRef>
          <a:fontRef idx="minor">
            <a:schemeClr val="dk1"/>
          </a:fontRef>
        </p:style>
      </p:pic>
      <p:pic>
        <p:nvPicPr>
          <p:cNvPr id="34" name="Picture 3" descr="Description: Description: http://purplemedia.co.uk/html/imgs/caseStudies/slider/3/equinix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3024" y="2971800"/>
            <a:ext cx="710911" cy="359010"/>
          </a:xfrm>
          <a:prstGeom prst="rect">
            <a:avLst/>
          </a:prstGeom>
          <a:ln/>
        </p:spPr>
        <p:style>
          <a:lnRef idx="1">
            <a:schemeClr val="accent3"/>
          </a:lnRef>
          <a:fillRef idx="2">
            <a:schemeClr val="accent3"/>
          </a:fillRef>
          <a:effectRef idx="1">
            <a:schemeClr val="accent3"/>
          </a:effectRef>
          <a:fontRef idx="minor">
            <a:schemeClr val="dk1"/>
          </a:fontRef>
        </p:style>
      </p:pic>
      <p:sp>
        <p:nvSpPr>
          <p:cNvPr id="35" name="AutoShape 11"/>
          <p:cNvSpPr>
            <a:spLocks noChangeArrowheads="1"/>
          </p:cNvSpPr>
          <p:nvPr/>
        </p:nvSpPr>
        <p:spPr bwMode="auto">
          <a:xfrm>
            <a:off x="1856373" y="2729671"/>
            <a:ext cx="1039227" cy="247517"/>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defRPr/>
            </a:pPr>
            <a:r>
              <a:rPr lang="en-US" sz="1000" dirty="0" smtClean="0">
                <a:solidFill>
                  <a:srgbClr val="FFFFFF"/>
                </a:solidFill>
                <a:latin typeface="Verdana"/>
                <a:ea typeface="Adobe Fan Heiti Std B" pitchFamily="34" charset="-128"/>
                <a:cs typeface="Arial"/>
              </a:rPr>
              <a:t>DC01:  490</a:t>
            </a:r>
            <a:endParaRPr lang="en-US" sz="1000" dirty="0">
              <a:solidFill>
                <a:srgbClr val="FFFFFF"/>
              </a:solidFill>
              <a:latin typeface="Verdana"/>
              <a:ea typeface="Adobe Fan Heiti Std B" pitchFamily="34" charset="-128"/>
              <a:cs typeface="Arial"/>
            </a:endParaRPr>
          </a:p>
        </p:txBody>
      </p:sp>
      <p:sp>
        <p:nvSpPr>
          <p:cNvPr id="36" name="AutoShape 11"/>
          <p:cNvSpPr>
            <a:spLocks noChangeArrowheads="1"/>
          </p:cNvSpPr>
          <p:nvPr/>
        </p:nvSpPr>
        <p:spPr bwMode="auto">
          <a:xfrm>
            <a:off x="1856372" y="3034982"/>
            <a:ext cx="1039227" cy="359010"/>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defRPr/>
            </a:pPr>
            <a:r>
              <a:rPr lang="en-US" sz="1000" dirty="0" smtClean="0">
                <a:solidFill>
                  <a:srgbClr val="FFFFFF"/>
                </a:solidFill>
                <a:latin typeface="Verdana"/>
                <a:ea typeface="Adobe Fan Heiti Std B" pitchFamily="34" charset="-128"/>
                <a:cs typeface="Arial"/>
              </a:rPr>
              <a:t>DC02: 1,234</a:t>
            </a:r>
            <a:endParaRPr lang="en-US" sz="1000" dirty="0">
              <a:solidFill>
                <a:srgbClr val="FFFFFF"/>
              </a:solidFill>
              <a:latin typeface="Verdana"/>
              <a:ea typeface="Adobe Fan Heiti Std B" pitchFamily="34" charset="-128"/>
              <a:cs typeface="Arial"/>
            </a:endParaRPr>
          </a:p>
        </p:txBody>
      </p:sp>
      <p:sp>
        <p:nvSpPr>
          <p:cNvPr id="37" name="AutoShape 11"/>
          <p:cNvSpPr>
            <a:spLocks noChangeArrowheads="1"/>
          </p:cNvSpPr>
          <p:nvPr/>
        </p:nvSpPr>
        <p:spPr bwMode="auto">
          <a:xfrm>
            <a:off x="1856372" y="3450990"/>
            <a:ext cx="1048887" cy="359010"/>
          </a:xfrm>
          <a:prstGeom prst="flowChartAlternateProcess">
            <a:avLst/>
          </a:prstGeom>
          <a:solidFill>
            <a:schemeClr val="accent3">
              <a:lumMod val="50000"/>
              <a:alpha val="61961"/>
            </a:schemeClr>
          </a:solidFill>
          <a:ln>
            <a:noFill/>
          </a:ln>
          <a:effectLst>
            <a:outerShdw blurRad="63500" sx="102000" sy="102000" algn="ctr" rotWithShape="0">
              <a:prstClr val="black">
                <a:alpha val="40000"/>
              </a:prstClr>
            </a:outerShdw>
          </a:effectLst>
          <a:extLst/>
        </p:spPr>
        <p:txBody>
          <a:bodyPr anchor="ctr"/>
          <a:lstStyle/>
          <a:p>
            <a:pPr eaLnBrk="0" hangingPunct="0">
              <a:spcBef>
                <a:spcPct val="50000"/>
              </a:spcBef>
              <a:defRPr/>
            </a:pPr>
            <a:r>
              <a:rPr lang="en-US" sz="1000" dirty="0" smtClean="0">
                <a:solidFill>
                  <a:srgbClr val="FFFFFF"/>
                </a:solidFill>
                <a:latin typeface="Verdana"/>
                <a:ea typeface="Adobe Fan Heiti Std B" pitchFamily="34" charset="-128"/>
                <a:cs typeface="Arial"/>
              </a:rPr>
              <a:t>DC04: 790</a:t>
            </a:r>
            <a:endParaRPr lang="en-US" sz="1000" dirty="0">
              <a:solidFill>
                <a:srgbClr val="FFFFFF"/>
              </a:solidFill>
              <a:latin typeface="Verdana"/>
              <a:ea typeface="Adobe Fan Heiti Std B" pitchFamily="34" charset="-128"/>
              <a:cs typeface="Arial"/>
            </a:endParaRPr>
          </a:p>
        </p:txBody>
      </p:sp>
      <p:sp>
        <p:nvSpPr>
          <p:cNvPr id="38" name="AutoShape 11"/>
          <p:cNvSpPr>
            <a:spLocks noChangeArrowheads="1"/>
          </p:cNvSpPr>
          <p:nvPr/>
        </p:nvSpPr>
        <p:spPr bwMode="auto">
          <a:xfrm>
            <a:off x="5132973" y="2977188"/>
            <a:ext cx="963028" cy="359010"/>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defRPr/>
            </a:pPr>
            <a:r>
              <a:rPr lang="en-US" sz="1000" dirty="0" smtClean="0">
                <a:solidFill>
                  <a:srgbClr val="FFFFFF"/>
                </a:solidFill>
                <a:latin typeface="Verdana"/>
                <a:ea typeface="Adobe Fan Heiti Std B" pitchFamily="34" charset="-128"/>
                <a:cs typeface="Arial"/>
              </a:rPr>
              <a:t>DC03: 137</a:t>
            </a:r>
            <a:endParaRPr lang="en-US" sz="1000" dirty="0">
              <a:solidFill>
                <a:srgbClr val="FFFFFF"/>
              </a:solidFill>
              <a:latin typeface="Verdana"/>
              <a:ea typeface="Adobe Fan Heiti Std B" pitchFamily="34" charset="-128"/>
              <a:cs typeface="Arial"/>
            </a:endParaRPr>
          </a:p>
        </p:txBody>
      </p:sp>
      <p:sp>
        <p:nvSpPr>
          <p:cNvPr id="40" name="AutoShape 26"/>
          <p:cNvSpPr>
            <a:spLocks noChangeArrowheads="1"/>
          </p:cNvSpPr>
          <p:nvPr/>
        </p:nvSpPr>
        <p:spPr bwMode="auto">
          <a:xfrm>
            <a:off x="6740896" y="3612869"/>
            <a:ext cx="1719072" cy="394261"/>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lIns="0" tIns="0" rIns="0" bIns="0" anchor="ctr"/>
          <a:lstStyle/>
          <a:p>
            <a:pPr algn="ctr" eaLnBrk="0" hangingPunct="0">
              <a:spcBef>
                <a:spcPct val="50000"/>
              </a:spcBef>
            </a:pPr>
            <a:r>
              <a:rPr lang="en-US" sz="1400" b="1" dirty="0" smtClean="0">
                <a:solidFill>
                  <a:srgbClr val="FFFFFF"/>
                </a:solidFill>
                <a:latin typeface="Verdana"/>
                <a:ea typeface="MS PGothic" pitchFamily="34" charset="-128"/>
                <a:cs typeface="Arial"/>
              </a:rPr>
              <a:t>APAC </a:t>
            </a:r>
            <a:endParaRPr lang="en-US" sz="1400" b="1" dirty="0">
              <a:solidFill>
                <a:srgbClr val="FFFFFF"/>
              </a:solidFill>
              <a:latin typeface="Verdana"/>
              <a:ea typeface="MS PGothic" pitchFamily="34" charset="-128"/>
              <a:cs typeface="Arial"/>
            </a:endParaRPr>
          </a:p>
        </p:txBody>
      </p:sp>
      <p:sp>
        <p:nvSpPr>
          <p:cNvPr id="41" name="AutoShape 11"/>
          <p:cNvSpPr>
            <a:spLocks noChangeArrowheads="1"/>
          </p:cNvSpPr>
          <p:nvPr/>
        </p:nvSpPr>
        <p:spPr bwMode="auto">
          <a:xfrm>
            <a:off x="312641" y="6172200"/>
            <a:ext cx="2811559" cy="359010"/>
          </a:xfrm>
          <a:prstGeom prst="flowChartAlternateProcess">
            <a:avLst/>
          </a:prstGeom>
          <a:solidFill>
            <a:srgbClr val="000000">
              <a:alpha val="61961"/>
            </a:srgbClr>
          </a:solidFill>
          <a:ln>
            <a:noFill/>
          </a:ln>
          <a:effectLst>
            <a:outerShdw blurRad="63500" sx="102000" sy="102000" algn="ctr" rotWithShape="0">
              <a:prstClr val="black">
                <a:alpha val="40000"/>
              </a:prstClr>
            </a:outerShdw>
          </a:effectLst>
          <a:extLst/>
        </p:spPr>
        <p:txBody>
          <a:bodyPr anchor="ctr"/>
          <a:lstStyle/>
          <a:p>
            <a:pPr algn="ctr" eaLnBrk="0" hangingPunct="0">
              <a:spcBef>
                <a:spcPct val="50000"/>
              </a:spcBef>
              <a:defRPr/>
            </a:pPr>
            <a:r>
              <a:rPr lang="en-US" sz="1000" dirty="0" smtClean="0">
                <a:solidFill>
                  <a:srgbClr val="FFFFFF"/>
                </a:solidFill>
                <a:latin typeface="Verdana"/>
                <a:ea typeface="Adobe Fan Heiti Std B" pitchFamily="34" charset="-128"/>
                <a:cs typeface="Arial"/>
              </a:rPr>
              <a:t>Name: # of customers/products</a:t>
            </a:r>
            <a:endParaRPr lang="en-US" sz="1000" dirty="0">
              <a:solidFill>
                <a:srgbClr val="FFFFFF"/>
              </a:solidFill>
              <a:latin typeface="Verdana"/>
              <a:ea typeface="Adobe Fan Heiti Std B" pitchFamily="34" charset="-128"/>
              <a:cs typeface="Arial"/>
            </a:endParaRPr>
          </a:p>
        </p:txBody>
      </p:sp>
      <p:pic>
        <p:nvPicPr>
          <p:cNvPr id="21" name="Picture 3" descr="Description: Description: http://purplemedia.co.uk/html/imgs/caseStudies/slider/3/equinix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0011" y="4065705"/>
            <a:ext cx="665228" cy="359010"/>
          </a:xfrm>
          <a:prstGeom prst="rect">
            <a:avLst/>
          </a:prstGeom>
          <a:ln/>
        </p:spPr>
        <p:style>
          <a:lnRef idx="1">
            <a:schemeClr val="accent3"/>
          </a:lnRef>
          <a:fillRef idx="2">
            <a:schemeClr val="accent3"/>
          </a:fillRef>
          <a:effectRef idx="1">
            <a:schemeClr val="accent3"/>
          </a:effectRef>
          <a:fontRef idx="minor">
            <a:schemeClr val="dk1"/>
          </a:fontRef>
        </p:style>
      </p:pic>
      <p:sp>
        <p:nvSpPr>
          <p:cNvPr id="22" name="AutoShape 11"/>
          <p:cNvSpPr>
            <a:spLocks noChangeArrowheads="1"/>
          </p:cNvSpPr>
          <p:nvPr/>
        </p:nvSpPr>
        <p:spPr bwMode="auto">
          <a:xfrm>
            <a:off x="7478483" y="4065705"/>
            <a:ext cx="981485" cy="359010"/>
          </a:xfrm>
          <a:prstGeom prst="flowChartAlternateProcess">
            <a:avLst/>
          </a:prstGeom>
          <a:solidFill>
            <a:schemeClr val="accent3">
              <a:lumMod val="50000"/>
              <a:alpha val="61961"/>
            </a:schemeClr>
          </a:solidFill>
          <a:ln>
            <a:noFill/>
          </a:ln>
          <a:effectLst>
            <a:outerShdw blurRad="63500" sx="102000" sy="102000" algn="ctr" rotWithShape="0">
              <a:prstClr val="black">
                <a:alpha val="40000"/>
              </a:prstClr>
            </a:outerShdw>
          </a:effectLst>
          <a:extLst/>
        </p:spPr>
        <p:txBody>
          <a:bodyPr anchor="ctr"/>
          <a:lstStyle/>
          <a:p>
            <a:pPr eaLnBrk="0" hangingPunct="0">
              <a:spcBef>
                <a:spcPct val="50000"/>
              </a:spcBef>
              <a:defRPr/>
            </a:pPr>
            <a:r>
              <a:rPr lang="en-US" sz="1000" dirty="0" smtClean="0">
                <a:solidFill>
                  <a:srgbClr val="FFFFFF"/>
                </a:solidFill>
                <a:latin typeface="Verdana"/>
                <a:ea typeface="Adobe Fan Heiti Std B" pitchFamily="34" charset="-128"/>
                <a:cs typeface="Arial"/>
              </a:rPr>
              <a:t>  DC05</a:t>
            </a:r>
            <a:endParaRPr lang="en-US" sz="1000" dirty="0">
              <a:solidFill>
                <a:srgbClr val="FFFFFF"/>
              </a:solidFill>
              <a:latin typeface="Verdana"/>
              <a:ea typeface="Adobe Fan Heiti Std B" pitchFamily="34" charset="-128"/>
              <a:cs typeface="Arial"/>
            </a:endParaRPr>
          </a:p>
        </p:txBody>
      </p:sp>
    </p:spTree>
    <p:extLst>
      <p:ext uri="{BB962C8B-B14F-4D97-AF65-F5344CB8AC3E}">
        <p14:creationId xmlns:p14="http://schemas.microsoft.com/office/powerpoint/2010/main" val="132318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Ex Libris Cloud</a:t>
            </a:r>
            <a:endParaRPr lang="en-US" dirty="0"/>
          </a:p>
        </p:txBody>
      </p:sp>
      <p:pic>
        <p:nvPicPr>
          <p:cNvPr id="36" name="תמונה 7" descr="001.jpg"/>
          <p:cNvPicPr>
            <a:picLocks noChangeAspect="1"/>
          </p:cNvPicPr>
          <p:nvPr/>
        </p:nvPicPr>
        <p:blipFill>
          <a:blip r:embed="rId2"/>
          <a:srcRect/>
          <a:stretch>
            <a:fillRect/>
          </a:stretch>
        </p:blipFill>
        <p:spPr bwMode="auto">
          <a:xfrm>
            <a:off x="0" y="622300"/>
            <a:ext cx="9144000" cy="6235700"/>
          </a:xfrm>
          <a:prstGeom prst="rect">
            <a:avLst/>
          </a:prstGeom>
          <a:noFill/>
          <a:ln w="9525">
            <a:noFill/>
            <a:miter lim="800000"/>
            <a:headEnd/>
            <a:tailEnd/>
          </a:ln>
        </p:spPr>
      </p:pic>
      <p:sp>
        <p:nvSpPr>
          <p:cNvPr id="38" name="מלבן מעוגל 6"/>
          <p:cNvSpPr/>
          <p:nvPr/>
        </p:nvSpPr>
        <p:spPr bwMode="auto">
          <a:xfrm>
            <a:off x="76200" y="838200"/>
            <a:ext cx="5715000" cy="5791200"/>
          </a:xfrm>
          <a:prstGeom prst="roundRect">
            <a:avLst>
              <a:gd name="adj" fmla="val 4199"/>
            </a:avLst>
          </a:prstGeom>
          <a:solidFill>
            <a:schemeClr val="bg1"/>
          </a:solidFill>
          <a:ln w="76200" cap="flat" cmpd="sng" algn="ctr">
            <a:solidFill>
              <a:schemeClr val="bg1">
                <a:lumMod val="50000"/>
              </a:schemeClr>
            </a:solidFill>
            <a:prstDash val="solid"/>
            <a:round/>
            <a:headEnd type="none" w="med" len="med"/>
            <a:tailEnd type="triangle" w="med" len="med"/>
          </a:ln>
          <a:effectLst/>
        </p:spPr>
        <p:txBody>
          <a:bodyPr/>
          <a:lstStyle/>
          <a:p>
            <a:pPr algn="ctr">
              <a:defRPr/>
            </a:pPr>
            <a:endParaRPr lang="en-US">
              <a:solidFill>
                <a:srgbClr val="000000"/>
              </a:solidFill>
              <a:latin typeface="Arial" pitchFamily="34" charset="0"/>
              <a:cs typeface="Arial"/>
            </a:endParaRPr>
          </a:p>
        </p:txBody>
      </p:sp>
      <p:sp>
        <p:nvSpPr>
          <p:cNvPr id="41" name="WordArt 37"/>
          <p:cNvSpPr>
            <a:spLocks noChangeArrowheads="1" noChangeShapeType="1" noTextEdit="1"/>
          </p:cNvSpPr>
          <p:nvPr/>
        </p:nvSpPr>
        <p:spPr bwMode="auto">
          <a:xfrm>
            <a:off x="5872162" y="3429000"/>
            <a:ext cx="2967038" cy="571500"/>
          </a:xfrm>
          <a:prstGeom prst="rect">
            <a:avLst/>
          </a:prstGeom>
          <a:effectLst>
            <a:outerShdw blurRad="50800" dist="38100" dir="2700000" algn="tl" rotWithShape="0">
              <a:prstClr val="black">
                <a:alpha val="40000"/>
              </a:prstClr>
            </a:outerShdw>
          </a:effectLst>
        </p:spPr>
        <p:txBody>
          <a:bodyPr wrap="none" fromWordArt="1">
            <a:prstTxWarp prst="textPlain">
              <a:avLst>
                <a:gd name="adj" fmla="val 50000"/>
              </a:avLst>
            </a:prstTxWarp>
            <a:scene3d>
              <a:camera prst="orthographicFront"/>
              <a:lightRig rig="soft" dir="t">
                <a:rot lat="0" lon="0" rev="10800000"/>
              </a:lightRig>
            </a:scene3d>
            <a:sp3d>
              <a:bevelT w="27940" h="12700"/>
              <a:contourClr>
                <a:srgbClr val="DDDDDD"/>
              </a:contourClr>
            </a:sp3d>
          </a:bodyPr>
          <a:lstStyle/>
          <a:p>
            <a:pPr algn="ctr">
              <a:defRPr/>
            </a:pPr>
            <a:r>
              <a:rPr lang="en-US" sz="3600" b="1" i="1" kern="10" spc="150" dirty="0">
                <a:ln w="11430"/>
                <a:solidFill>
                  <a:srgbClr val="F8F8F8"/>
                </a:solidFill>
                <a:effectLst>
                  <a:outerShdw blurRad="25400" algn="tl" rotWithShape="0">
                    <a:srgbClr val="000000">
                      <a:alpha val="43000"/>
                    </a:srgbClr>
                  </a:outerShdw>
                </a:effectLst>
                <a:latin typeface="Arial Black"/>
                <a:cs typeface="Arial"/>
              </a:rPr>
              <a:t>Ex </a:t>
            </a:r>
            <a:r>
              <a:rPr lang="en-US" sz="3600" b="1" i="1" kern="10" spc="150" dirty="0" err="1">
                <a:ln w="11430"/>
                <a:solidFill>
                  <a:srgbClr val="F8F8F8"/>
                </a:solidFill>
                <a:effectLst>
                  <a:outerShdw blurRad="25400" algn="tl" rotWithShape="0">
                    <a:srgbClr val="000000">
                      <a:alpha val="43000"/>
                    </a:srgbClr>
                  </a:outerShdw>
                </a:effectLst>
                <a:latin typeface="Arial Black"/>
                <a:cs typeface="Arial"/>
              </a:rPr>
              <a:t>Libris</a:t>
            </a:r>
            <a:r>
              <a:rPr lang="en-US" sz="3600" b="1" i="1" kern="10" spc="150" dirty="0">
                <a:ln w="11430"/>
                <a:solidFill>
                  <a:srgbClr val="F8F8F8"/>
                </a:solidFill>
                <a:effectLst>
                  <a:outerShdw blurRad="25400" algn="tl" rotWithShape="0">
                    <a:srgbClr val="000000">
                      <a:alpha val="43000"/>
                    </a:srgbClr>
                  </a:outerShdw>
                </a:effectLst>
                <a:latin typeface="Arial Black"/>
                <a:cs typeface="Arial"/>
              </a:rPr>
              <a:t> Alma</a:t>
            </a:r>
          </a:p>
        </p:txBody>
      </p:sp>
      <p:sp>
        <p:nvSpPr>
          <p:cNvPr id="8" name="Rectangle 3"/>
          <p:cNvSpPr txBox="1">
            <a:spLocks noChangeArrowheads="1"/>
          </p:cNvSpPr>
          <p:nvPr/>
        </p:nvSpPr>
        <p:spPr>
          <a:xfrm>
            <a:off x="228600" y="685800"/>
            <a:ext cx="5105400" cy="594360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t>Global Facilities</a:t>
            </a:r>
          </a:p>
          <a:p>
            <a:pPr>
              <a:lnSpc>
                <a:spcPct val="150000"/>
              </a:lnSpc>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t>Data Centers SSAE16 SOC1 and ISO-27001 certified</a:t>
            </a:r>
          </a:p>
          <a:p>
            <a:pPr>
              <a:lnSpc>
                <a:spcPct val="150000"/>
              </a:lnSpc>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t>24/7 Personnel</a:t>
            </a:r>
          </a:p>
          <a:p>
            <a:pPr>
              <a:lnSpc>
                <a:spcPct val="150000"/>
              </a:lnSpc>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t>Redundant Cooling / Humidity systems</a:t>
            </a:r>
          </a:p>
          <a:p>
            <a:pPr>
              <a:lnSpc>
                <a:spcPct val="150000"/>
              </a:lnSpc>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t>Multiple Network Vendors</a:t>
            </a:r>
          </a:p>
          <a:p>
            <a:pPr>
              <a:lnSpc>
                <a:spcPct val="150000"/>
              </a:lnSpc>
              <a:buFontTx/>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2400" dirty="0" smtClean="0"/>
              <a:t>Redundant power systems including UPS and generators</a:t>
            </a:r>
            <a:endParaRPr lang="en-US" sz="2400" dirty="0"/>
          </a:p>
        </p:txBody>
      </p:sp>
    </p:spTree>
    <p:extLst>
      <p:ext uri="{BB962C8B-B14F-4D97-AF65-F5344CB8AC3E}">
        <p14:creationId xmlns:p14="http://schemas.microsoft.com/office/powerpoint/2010/main" val="224605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מלבן עם פינות מעוגלות באותו צד 33"/>
          <p:cNvSpPr/>
          <p:nvPr/>
        </p:nvSpPr>
        <p:spPr bwMode="auto">
          <a:xfrm rot="10800000">
            <a:off x="6056313" y="4867274"/>
            <a:ext cx="2468562" cy="923925"/>
          </a:xfrm>
          <a:prstGeom prst="round2SameRect">
            <a:avLst>
              <a:gd name="adj1" fmla="val 15212"/>
              <a:gd name="adj2" fmla="val 0"/>
            </a:avLst>
          </a:prstGeom>
          <a:gradFill flip="none" rotWithShape="1">
            <a:gsLst>
              <a:gs pos="0">
                <a:srgbClr val="4B84B3">
                  <a:shade val="30000"/>
                  <a:satMod val="115000"/>
                </a:srgbClr>
              </a:gs>
              <a:gs pos="50000">
                <a:srgbClr val="4B84B3">
                  <a:shade val="67500"/>
                  <a:satMod val="115000"/>
                </a:srgbClr>
              </a:gs>
              <a:gs pos="100000">
                <a:srgbClr val="4B84B3">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29" name="מלבן עם פינות מעוגלות באותו צד 28"/>
          <p:cNvSpPr/>
          <p:nvPr/>
        </p:nvSpPr>
        <p:spPr bwMode="auto">
          <a:xfrm rot="10800000">
            <a:off x="6056313" y="3581399"/>
            <a:ext cx="2468562" cy="1549079"/>
          </a:xfrm>
          <a:prstGeom prst="round2SameRect">
            <a:avLst>
              <a:gd name="adj1" fmla="val 318"/>
              <a:gd name="adj2" fmla="val 0"/>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27" name="מלבן עם פינות מעוגלות באותו צד 26"/>
          <p:cNvSpPr/>
          <p:nvPr/>
        </p:nvSpPr>
        <p:spPr bwMode="auto">
          <a:xfrm rot="10800000">
            <a:off x="609600" y="3733800"/>
            <a:ext cx="2468563" cy="1373187"/>
          </a:xfrm>
          <a:prstGeom prst="round2SameRect">
            <a:avLst>
              <a:gd name="adj1" fmla="val 10348"/>
              <a:gd name="adj2" fmla="val 0"/>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35" name="מלבן עם פינות מעוגלות באותו צד 34"/>
          <p:cNvSpPr/>
          <p:nvPr/>
        </p:nvSpPr>
        <p:spPr bwMode="auto">
          <a:xfrm>
            <a:off x="6056313" y="1147763"/>
            <a:ext cx="2468562" cy="777875"/>
          </a:xfrm>
          <a:prstGeom prst="round2SameRect">
            <a:avLst>
              <a:gd name="adj1" fmla="val 22071"/>
              <a:gd name="adj2" fmla="val 0"/>
            </a:avLst>
          </a:prstGeom>
          <a:solidFill>
            <a:srgbClr val="000000"/>
          </a:solidFill>
          <a:ln>
            <a:solidFill>
              <a:schemeClr val="bg1">
                <a:lumMod val="50000"/>
              </a:schemeClr>
            </a:solidFill>
          </a:ln>
          <a:effectLst/>
        </p:spPr>
        <p:txBody>
          <a:bodyPr lIns="182880" anchor="ctr"/>
          <a:lstStyle/>
          <a:p>
            <a:pPr marL="2290763" indent="-182563">
              <a:spcBef>
                <a:spcPts val="600"/>
              </a:spcBef>
              <a:defRPr/>
            </a:pPr>
            <a:endParaRPr lang="en-US" sz="1400" b="0" dirty="0"/>
          </a:p>
        </p:txBody>
      </p:sp>
      <p:sp>
        <p:nvSpPr>
          <p:cNvPr id="26" name="מלבן עם פינות מעוגלות באותו צד 25"/>
          <p:cNvSpPr/>
          <p:nvPr/>
        </p:nvSpPr>
        <p:spPr bwMode="auto">
          <a:xfrm rot="10800000">
            <a:off x="6056313" y="1909762"/>
            <a:ext cx="2468562" cy="2357437"/>
          </a:xfrm>
          <a:prstGeom prst="round2SameRect">
            <a:avLst>
              <a:gd name="adj1" fmla="val 0"/>
              <a:gd name="adj2" fmla="val 0"/>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81929" name="Rectangle 5"/>
          <p:cNvSpPr>
            <a:spLocks noChangeArrowheads="1"/>
          </p:cNvSpPr>
          <p:nvPr/>
        </p:nvSpPr>
        <p:spPr bwMode="auto">
          <a:xfrm>
            <a:off x="6253163" y="1219200"/>
            <a:ext cx="2057400" cy="707886"/>
          </a:xfrm>
          <a:prstGeom prst="rect">
            <a:avLst/>
          </a:prstGeom>
          <a:noFill/>
          <a:ln w="9525">
            <a:noFill/>
            <a:miter lim="800000"/>
            <a:headEnd/>
            <a:tailEnd/>
          </a:ln>
        </p:spPr>
        <p:txBody>
          <a:bodyPr>
            <a:spAutoFit/>
          </a:bodyPr>
          <a:lstStyle/>
          <a:p>
            <a:pPr algn="ctr" eaLnBrk="0" hangingPunct="0">
              <a:spcBef>
                <a:spcPct val="35000"/>
              </a:spcBef>
              <a:buSzPct val="85000"/>
            </a:pPr>
            <a:r>
              <a:rPr lang="en-GB" sz="2000" dirty="0">
                <a:solidFill>
                  <a:schemeClr val="bg1"/>
                </a:solidFill>
                <a:latin typeface="Helvetica Light"/>
                <a:cs typeface="Helvetica Light"/>
              </a:rPr>
              <a:t>Support and service calls</a:t>
            </a:r>
            <a:endParaRPr lang="en-US" sz="2000" dirty="0">
              <a:solidFill>
                <a:schemeClr val="bg1"/>
              </a:solidFill>
              <a:latin typeface="Helvetica Light"/>
              <a:cs typeface="Helvetica Light"/>
            </a:endParaRPr>
          </a:p>
        </p:txBody>
      </p:sp>
      <p:sp>
        <p:nvSpPr>
          <p:cNvPr id="81930" name="Rectangle 8"/>
          <p:cNvSpPr>
            <a:spLocks noChangeArrowheads="1"/>
          </p:cNvSpPr>
          <p:nvPr/>
        </p:nvSpPr>
        <p:spPr bwMode="auto">
          <a:xfrm>
            <a:off x="6062663" y="1974850"/>
            <a:ext cx="2268537" cy="2659703"/>
          </a:xfrm>
          <a:prstGeom prst="rect">
            <a:avLst/>
          </a:prstGeom>
          <a:noFill/>
          <a:ln w="9525">
            <a:noFill/>
            <a:miter lim="800000"/>
            <a:headEnd/>
            <a:tailEnd/>
          </a:ln>
        </p:spPr>
        <p:txBody>
          <a:bodyPr>
            <a:spAutoFit/>
          </a:bodyPr>
          <a:lstStyle/>
          <a:p>
            <a:pPr marL="342900" indent="-342900" eaLnBrk="0" hangingPunct="0">
              <a:lnSpc>
                <a:spcPct val="120000"/>
              </a:lnSpc>
              <a:spcBef>
                <a:spcPct val="35000"/>
              </a:spcBef>
              <a:buSzPct val="85000"/>
              <a:buFontTx/>
              <a:buChar char="•"/>
            </a:pPr>
            <a:r>
              <a:rPr lang="en-GB" sz="1600" b="0" dirty="0" smtClean="0">
                <a:solidFill>
                  <a:schemeClr val="bg1"/>
                </a:solidFill>
                <a:latin typeface="Helvetica Light"/>
                <a:cs typeface="Helvetica Light"/>
              </a:rPr>
              <a:t>Diagnostics</a:t>
            </a:r>
            <a:endParaRPr lang="en-GB" sz="1600" b="0" dirty="0">
              <a:solidFill>
                <a:schemeClr val="bg1"/>
              </a:solidFill>
              <a:latin typeface="Helvetica Light"/>
              <a:cs typeface="Helvetica Light"/>
            </a:endParaRPr>
          </a:p>
          <a:p>
            <a:pPr marL="342900" indent="-342900" eaLnBrk="0" hangingPunct="0">
              <a:lnSpc>
                <a:spcPct val="120000"/>
              </a:lnSpc>
              <a:spcBef>
                <a:spcPct val="35000"/>
              </a:spcBef>
              <a:buSzPct val="85000"/>
              <a:buFontTx/>
              <a:buChar char="•"/>
            </a:pPr>
            <a:r>
              <a:rPr lang="en-GB" sz="1600" b="0" dirty="0">
                <a:solidFill>
                  <a:schemeClr val="bg1"/>
                </a:solidFill>
                <a:latin typeface="Helvetica Light"/>
                <a:cs typeface="Helvetica Light"/>
              </a:rPr>
              <a:t>Implementing proposed fixes and testing solutions</a:t>
            </a:r>
          </a:p>
          <a:p>
            <a:pPr marL="342900" indent="-342900" eaLnBrk="0" hangingPunct="0">
              <a:lnSpc>
                <a:spcPct val="120000"/>
              </a:lnSpc>
              <a:spcBef>
                <a:spcPct val="35000"/>
              </a:spcBef>
              <a:buSzPct val="85000"/>
              <a:buFontTx/>
              <a:buChar char="•"/>
            </a:pPr>
            <a:r>
              <a:rPr lang="en-GB" sz="1600" b="0" dirty="0">
                <a:solidFill>
                  <a:schemeClr val="bg1"/>
                </a:solidFill>
                <a:latin typeface="Helvetica Light"/>
                <a:cs typeface="Helvetica Light"/>
              </a:rPr>
              <a:t>Capacity planning &amp; tuning</a:t>
            </a:r>
          </a:p>
          <a:p>
            <a:pPr marL="342900" indent="-342900" eaLnBrk="0" hangingPunct="0">
              <a:lnSpc>
                <a:spcPct val="120000"/>
              </a:lnSpc>
              <a:spcBef>
                <a:spcPct val="35000"/>
              </a:spcBef>
              <a:buSzPct val="85000"/>
              <a:buFontTx/>
              <a:buChar char="•"/>
            </a:pPr>
            <a:endParaRPr lang="en-US" sz="1400" b="0" dirty="0">
              <a:solidFill>
                <a:schemeClr val="bg1"/>
              </a:solidFill>
              <a:latin typeface="Helvetica Light"/>
              <a:cs typeface="Helvetica Light"/>
            </a:endParaRPr>
          </a:p>
        </p:txBody>
      </p:sp>
      <p:sp>
        <p:nvSpPr>
          <p:cNvPr id="13" name="מלבן עם פינות מעוגלות באותו צד 12"/>
          <p:cNvSpPr/>
          <p:nvPr/>
        </p:nvSpPr>
        <p:spPr bwMode="auto">
          <a:xfrm>
            <a:off x="609600" y="1147763"/>
            <a:ext cx="2468563" cy="777875"/>
          </a:xfrm>
          <a:prstGeom prst="round2SameRect">
            <a:avLst>
              <a:gd name="adj1" fmla="val 22071"/>
              <a:gd name="adj2" fmla="val 0"/>
            </a:avLst>
          </a:prstGeom>
          <a:solidFill>
            <a:schemeClr val="tx1"/>
          </a:solidFill>
          <a:ln>
            <a:solidFill>
              <a:schemeClr val="bg1">
                <a:lumMod val="50000"/>
              </a:schemeClr>
            </a:solidFill>
          </a:ln>
          <a:effectLst/>
        </p:spPr>
        <p:txBody>
          <a:bodyPr lIns="182880" anchor="ctr"/>
          <a:lstStyle/>
          <a:p>
            <a:pPr marL="2290763" indent="-182563">
              <a:spcBef>
                <a:spcPts val="600"/>
              </a:spcBef>
              <a:defRPr/>
            </a:pPr>
            <a:endParaRPr lang="en-US" sz="1400" b="0" dirty="0"/>
          </a:p>
        </p:txBody>
      </p:sp>
      <p:sp>
        <p:nvSpPr>
          <p:cNvPr id="15" name="מלבן עם פינות מעוגלות באותו צד 14"/>
          <p:cNvSpPr/>
          <p:nvPr/>
        </p:nvSpPr>
        <p:spPr bwMode="auto">
          <a:xfrm rot="10800000">
            <a:off x="609599" y="1925637"/>
            <a:ext cx="2468563" cy="2413449"/>
          </a:xfrm>
          <a:prstGeom prst="round2SameRect">
            <a:avLst>
              <a:gd name="adj1" fmla="val 318"/>
              <a:gd name="adj2" fmla="val 0"/>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81933" name="Rectangle 6"/>
          <p:cNvSpPr>
            <a:spLocks noChangeArrowheads="1"/>
          </p:cNvSpPr>
          <p:nvPr/>
        </p:nvSpPr>
        <p:spPr bwMode="auto">
          <a:xfrm>
            <a:off x="628650" y="1974850"/>
            <a:ext cx="2392363" cy="2404761"/>
          </a:xfrm>
          <a:prstGeom prst="rect">
            <a:avLst/>
          </a:prstGeom>
          <a:noFill/>
          <a:ln w="9525">
            <a:noFill/>
            <a:miter lim="800000"/>
            <a:headEnd/>
            <a:tailEnd/>
          </a:ln>
        </p:spPr>
        <p:txBody>
          <a:bodyPr>
            <a:spAutoFit/>
          </a:bodyPr>
          <a:lstStyle/>
          <a:p>
            <a:pPr marL="342900" indent="-342900" eaLnBrk="0" hangingPunct="0">
              <a:lnSpc>
                <a:spcPct val="135000"/>
              </a:lnSpc>
              <a:buSzPct val="85000"/>
              <a:buFontTx/>
              <a:buChar char="•"/>
            </a:pPr>
            <a:r>
              <a:rPr lang="en-GB" sz="1600" b="0" dirty="0">
                <a:solidFill>
                  <a:schemeClr val="bg1"/>
                </a:solidFill>
                <a:latin typeface="Helvetica Light"/>
                <a:cs typeface="Helvetica Light"/>
              </a:rPr>
              <a:t>O/S management</a:t>
            </a:r>
          </a:p>
          <a:p>
            <a:pPr marL="342900" indent="-342900" eaLnBrk="0" hangingPunct="0">
              <a:lnSpc>
                <a:spcPct val="135000"/>
              </a:lnSpc>
              <a:buSzPct val="85000"/>
              <a:buFontTx/>
              <a:buChar char="•"/>
            </a:pPr>
            <a:r>
              <a:rPr lang="en-GB" sz="1600" b="0" dirty="0">
                <a:solidFill>
                  <a:schemeClr val="bg1"/>
                </a:solidFill>
                <a:latin typeface="Helvetica Light"/>
                <a:cs typeface="Helvetica Light"/>
              </a:rPr>
              <a:t>Oracle upgrades</a:t>
            </a:r>
          </a:p>
          <a:p>
            <a:pPr marL="342900" indent="-342900" eaLnBrk="0" hangingPunct="0">
              <a:lnSpc>
                <a:spcPct val="135000"/>
              </a:lnSpc>
              <a:buSzPct val="85000"/>
              <a:buFontTx/>
              <a:buChar char="•"/>
            </a:pPr>
            <a:r>
              <a:rPr lang="en-GB" sz="1600" b="0" dirty="0">
                <a:solidFill>
                  <a:schemeClr val="bg1"/>
                </a:solidFill>
                <a:latin typeface="Helvetica Light"/>
                <a:cs typeface="Helvetica Light"/>
              </a:rPr>
              <a:t>Back-ups</a:t>
            </a:r>
          </a:p>
          <a:p>
            <a:pPr marL="342900" indent="-342900" eaLnBrk="0" hangingPunct="0">
              <a:lnSpc>
                <a:spcPct val="135000"/>
              </a:lnSpc>
              <a:buSzPct val="85000"/>
              <a:buFontTx/>
              <a:buChar char="•"/>
            </a:pPr>
            <a:r>
              <a:rPr lang="en-GB" sz="1600" b="0" dirty="0">
                <a:solidFill>
                  <a:schemeClr val="bg1"/>
                </a:solidFill>
                <a:latin typeface="Helvetica Light"/>
                <a:cs typeface="Helvetica Light"/>
              </a:rPr>
              <a:t>Disaster recovery</a:t>
            </a:r>
          </a:p>
          <a:p>
            <a:pPr marL="342900" indent="-342900" eaLnBrk="0" hangingPunct="0">
              <a:lnSpc>
                <a:spcPct val="135000"/>
              </a:lnSpc>
              <a:buSzPct val="85000"/>
              <a:buFontTx/>
              <a:buChar char="•"/>
            </a:pPr>
            <a:r>
              <a:rPr lang="en-GB" sz="1600" b="0" dirty="0">
                <a:solidFill>
                  <a:schemeClr val="bg1"/>
                </a:solidFill>
                <a:latin typeface="Helvetica Light"/>
                <a:cs typeface="Helvetica Light"/>
              </a:rPr>
              <a:t>Test environments</a:t>
            </a:r>
          </a:p>
          <a:p>
            <a:pPr marL="342900" indent="-342900" eaLnBrk="0" hangingPunct="0">
              <a:lnSpc>
                <a:spcPct val="135000"/>
              </a:lnSpc>
              <a:buSzPct val="85000"/>
              <a:buFontTx/>
              <a:buChar char="•"/>
            </a:pPr>
            <a:r>
              <a:rPr lang="en-GB" sz="1600" b="0" dirty="0">
                <a:solidFill>
                  <a:schemeClr val="bg1"/>
                </a:solidFill>
                <a:latin typeface="Helvetica Light"/>
                <a:cs typeface="Helvetica Light"/>
              </a:rPr>
              <a:t>Security infrastructure</a:t>
            </a:r>
          </a:p>
        </p:txBody>
      </p:sp>
      <p:sp>
        <p:nvSpPr>
          <p:cNvPr id="81934" name="Rectangle 6"/>
          <p:cNvSpPr>
            <a:spLocks noChangeArrowheads="1"/>
          </p:cNvSpPr>
          <p:nvPr/>
        </p:nvSpPr>
        <p:spPr bwMode="auto">
          <a:xfrm>
            <a:off x="868363" y="1238250"/>
            <a:ext cx="1995487" cy="646331"/>
          </a:xfrm>
          <a:prstGeom prst="rect">
            <a:avLst/>
          </a:prstGeom>
          <a:noFill/>
          <a:ln w="9525">
            <a:noFill/>
            <a:miter lim="800000"/>
            <a:headEnd/>
            <a:tailEnd/>
          </a:ln>
        </p:spPr>
        <p:txBody>
          <a:bodyPr>
            <a:spAutoFit/>
          </a:bodyPr>
          <a:lstStyle/>
          <a:p>
            <a:pPr algn="ctr"/>
            <a:r>
              <a:rPr lang="en-GB" dirty="0">
                <a:solidFill>
                  <a:schemeClr val="bg1"/>
                </a:solidFill>
                <a:latin typeface="Helvetica Light"/>
                <a:cs typeface="Helvetica Light"/>
              </a:rPr>
              <a:t>Server, network and DBA</a:t>
            </a:r>
            <a:endParaRPr lang="en-US" dirty="0">
              <a:solidFill>
                <a:schemeClr val="bg1"/>
              </a:solidFill>
              <a:latin typeface="Helvetica Light"/>
              <a:cs typeface="Helvetica Light"/>
            </a:endParaRPr>
          </a:p>
        </p:txBody>
      </p:sp>
      <p:sp>
        <p:nvSpPr>
          <p:cNvPr id="24" name="מלבן עם פינות מעוגלות באותו צד 23"/>
          <p:cNvSpPr/>
          <p:nvPr/>
        </p:nvSpPr>
        <p:spPr bwMode="auto">
          <a:xfrm>
            <a:off x="629258" y="4343400"/>
            <a:ext cx="2468074" cy="555268"/>
          </a:xfrm>
          <a:prstGeom prst="round2SameRect">
            <a:avLst>
              <a:gd name="adj1" fmla="val 6355"/>
              <a:gd name="adj2" fmla="val 0"/>
            </a:avLst>
          </a:prstGeom>
          <a:noFill/>
          <a:ln/>
          <a:effectLst/>
        </p:spPr>
        <p:style>
          <a:lnRef idx="0">
            <a:schemeClr val="accent3"/>
          </a:lnRef>
          <a:fillRef idx="3">
            <a:schemeClr val="accent3"/>
          </a:fillRef>
          <a:effectRef idx="3">
            <a:schemeClr val="accent3"/>
          </a:effectRef>
          <a:fontRef idx="minor">
            <a:schemeClr val="lt1"/>
          </a:fontRef>
        </p:style>
        <p:txBody>
          <a:bodyPr/>
          <a:lstStyle/>
          <a:p>
            <a:pPr marL="342900" indent="-342900" eaLnBrk="0" hangingPunct="0">
              <a:spcAft>
                <a:spcPts val="400"/>
              </a:spcAft>
              <a:buSzPct val="85000"/>
              <a:buFontTx/>
              <a:buChar char="•"/>
              <a:defRPr/>
            </a:pPr>
            <a:r>
              <a:rPr lang="en-GB" sz="1600" b="0" dirty="0">
                <a:solidFill>
                  <a:schemeClr val="bg1"/>
                </a:solidFill>
                <a:latin typeface="Helvetica Light"/>
                <a:cs typeface="Helvetica Light"/>
              </a:rPr>
              <a:t>Logging-</a:t>
            </a:r>
            <a:r>
              <a:rPr lang="en-GB" sz="1600" b="0" dirty="0" smtClean="0">
                <a:solidFill>
                  <a:schemeClr val="bg1"/>
                </a:solidFill>
                <a:latin typeface="Helvetica Light"/>
                <a:cs typeface="Helvetica Light"/>
              </a:rPr>
              <a:t>debugging</a:t>
            </a:r>
            <a:endParaRPr lang="en-GB" sz="1600" b="0" dirty="0">
              <a:solidFill>
                <a:schemeClr val="bg1"/>
              </a:solidFill>
              <a:latin typeface="Helvetica Light"/>
              <a:cs typeface="Helvetica Light"/>
            </a:endParaRPr>
          </a:p>
          <a:p>
            <a:pPr marL="342900" indent="-342900" eaLnBrk="0" hangingPunct="0">
              <a:spcAft>
                <a:spcPts val="400"/>
              </a:spcAft>
              <a:buSzPct val="85000"/>
              <a:buFontTx/>
              <a:buChar char="•"/>
              <a:defRPr/>
            </a:pPr>
            <a:r>
              <a:rPr lang="en-GB" sz="1600" b="0" dirty="0">
                <a:solidFill>
                  <a:schemeClr val="bg1"/>
                </a:solidFill>
                <a:latin typeface="Helvetica Light"/>
                <a:cs typeface="Helvetica Light"/>
              </a:rPr>
              <a:t>Firewall</a:t>
            </a:r>
            <a:endParaRPr lang="en-US" sz="1600" b="0" dirty="0">
              <a:solidFill>
                <a:schemeClr val="bg1"/>
              </a:solidFill>
              <a:latin typeface="Helvetica Light"/>
              <a:cs typeface="Helvetica Light"/>
            </a:endParaRPr>
          </a:p>
        </p:txBody>
      </p:sp>
      <p:sp>
        <p:nvSpPr>
          <p:cNvPr id="32" name="מלבן עם פינות מעוגלות באותו צד 31"/>
          <p:cNvSpPr/>
          <p:nvPr/>
        </p:nvSpPr>
        <p:spPr bwMode="auto">
          <a:xfrm>
            <a:off x="6065007" y="4267200"/>
            <a:ext cx="2469393" cy="863279"/>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lstStyle/>
          <a:p>
            <a:pPr marL="342900" indent="-342900" eaLnBrk="0" hangingPunct="0">
              <a:spcBef>
                <a:spcPct val="35000"/>
              </a:spcBef>
              <a:buSzPct val="85000"/>
              <a:buFontTx/>
              <a:buChar char="•"/>
              <a:defRPr/>
            </a:pPr>
            <a:r>
              <a:rPr lang="en-GB" sz="1600" b="0" dirty="0">
                <a:solidFill>
                  <a:schemeClr val="bg1"/>
                </a:solidFill>
                <a:latin typeface="Helvetica Light"/>
                <a:cs typeface="Helvetica Light"/>
              </a:rPr>
              <a:t>Liaison between local server/app teams and Ex Libris</a:t>
            </a:r>
          </a:p>
        </p:txBody>
      </p:sp>
      <p:sp>
        <p:nvSpPr>
          <p:cNvPr id="33" name="מלבן עם פינות מעוגלות באותו צד 32"/>
          <p:cNvSpPr/>
          <p:nvPr/>
        </p:nvSpPr>
        <p:spPr bwMode="auto">
          <a:xfrm>
            <a:off x="6062084" y="5112335"/>
            <a:ext cx="2469393" cy="602665"/>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nchor="ctr"/>
          <a:lstStyle/>
          <a:p>
            <a:pPr marL="342900" indent="-342900" eaLnBrk="0" hangingPunct="0">
              <a:spcBef>
                <a:spcPct val="35000"/>
              </a:spcBef>
              <a:buSzPct val="85000"/>
              <a:buFontTx/>
              <a:buChar char="•"/>
              <a:defRPr/>
            </a:pPr>
            <a:r>
              <a:rPr lang="en-GB" sz="1600" b="0" dirty="0">
                <a:solidFill>
                  <a:schemeClr val="bg1"/>
                </a:solidFill>
                <a:latin typeface="Helvetica Light"/>
                <a:cs typeface="Helvetica Light"/>
              </a:rPr>
              <a:t>Logging &amp; tracking service calls</a:t>
            </a:r>
          </a:p>
        </p:txBody>
      </p:sp>
      <p:grpSp>
        <p:nvGrpSpPr>
          <p:cNvPr id="81944" name="קבוצה 45"/>
          <p:cNvGrpSpPr>
            <a:grpSpLocks/>
          </p:cNvGrpSpPr>
          <p:nvPr/>
        </p:nvGrpSpPr>
        <p:grpSpPr bwMode="auto">
          <a:xfrm>
            <a:off x="5181600" y="6019801"/>
            <a:ext cx="2139950" cy="338834"/>
            <a:chOff x="102012" y="6044381"/>
            <a:chExt cx="2139696" cy="338652"/>
          </a:xfrm>
        </p:grpSpPr>
        <p:sp>
          <p:nvSpPr>
            <p:cNvPr id="37" name="מלבן עם פינות מעוגלות באותו צד 36"/>
            <p:cNvSpPr/>
            <p:nvPr/>
          </p:nvSpPr>
          <p:spPr bwMode="auto">
            <a:xfrm rot="10800000">
              <a:off x="102012" y="6049837"/>
              <a:ext cx="2139696" cy="333196"/>
            </a:xfrm>
            <a:prstGeom prst="round2SameRect">
              <a:avLst>
                <a:gd name="adj1" fmla="val 15212"/>
                <a:gd name="adj2" fmla="val 11702"/>
              </a:avLst>
            </a:prstGeom>
            <a:gradFill flip="none" rotWithShape="1">
              <a:gsLst>
                <a:gs pos="0">
                  <a:srgbClr val="4B84B3">
                    <a:shade val="30000"/>
                    <a:satMod val="115000"/>
                  </a:srgbClr>
                </a:gs>
                <a:gs pos="50000">
                  <a:srgbClr val="4B84B3">
                    <a:shade val="67500"/>
                    <a:satMod val="115000"/>
                  </a:srgbClr>
                </a:gs>
                <a:gs pos="100000">
                  <a:srgbClr val="4B84B3">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39" name="Text Box 9"/>
            <p:cNvSpPr txBox="1">
              <a:spLocks noChangeArrowheads="1"/>
            </p:cNvSpPr>
            <p:nvPr/>
          </p:nvSpPr>
          <p:spPr bwMode="auto">
            <a:xfrm>
              <a:off x="429365" y="6044381"/>
              <a:ext cx="1484989" cy="307612"/>
            </a:xfrm>
            <a:prstGeom prst="rect">
              <a:avLst/>
            </a:prstGeom>
            <a:noFill/>
            <a:ln w="9525">
              <a:noFill/>
              <a:miter lim="800000"/>
              <a:headEnd/>
              <a:tailEnd/>
            </a:ln>
          </p:spPr>
          <p:txBody>
            <a:bodyPr wrap="none">
              <a:spAutoFit/>
            </a:bodyPr>
            <a:lstStyle/>
            <a:p>
              <a:pPr algn="ctr">
                <a:defRPr/>
              </a:pPr>
              <a:r>
                <a:rPr lang="en-GB" sz="1400" dirty="0">
                  <a:solidFill>
                    <a:schemeClr val="bg1"/>
                  </a:solidFill>
                </a:rPr>
                <a:t>Blue = unchanged</a:t>
              </a:r>
              <a:endParaRPr lang="en-US" sz="1400" dirty="0">
                <a:solidFill>
                  <a:schemeClr val="bg1"/>
                </a:solidFill>
              </a:endParaRPr>
            </a:p>
          </p:txBody>
        </p:sp>
      </p:grpSp>
      <p:sp>
        <p:nvSpPr>
          <p:cNvPr id="42" name="מלבן עם פינות מעוגלות באותו צד 41"/>
          <p:cNvSpPr/>
          <p:nvPr/>
        </p:nvSpPr>
        <p:spPr bwMode="auto">
          <a:xfrm rot="10800000">
            <a:off x="449263" y="6025260"/>
            <a:ext cx="2141537" cy="333375"/>
          </a:xfrm>
          <a:prstGeom prst="round2SameRect">
            <a:avLst>
              <a:gd name="adj1" fmla="val 15212"/>
              <a:gd name="adj2" fmla="val 11702"/>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43" name="Text Box 9"/>
          <p:cNvSpPr txBox="1">
            <a:spLocks noChangeArrowheads="1"/>
          </p:cNvSpPr>
          <p:nvPr/>
        </p:nvSpPr>
        <p:spPr bwMode="auto">
          <a:xfrm>
            <a:off x="558507" y="6019800"/>
            <a:ext cx="1923048" cy="307777"/>
          </a:xfrm>
          <a:prstGeom prst="rect">
            <a:avLst/>
          </a:prstGeom>
          <a:noFill/>
          <a:ln w="9525">
            <a:noFill/>
            <a:miter lim="800000"/>
            <a:headEnd/>
            <a:tailEnd/>
          </a:ln>
        </p:spPr>
        <p:txBody>
          <a:bodyPr wrap="none">
            <a:spAutoFit/>
          </a:bodyPr>
          <a:lstStyle/>
          <a:p>
            <a:pPr algn="ctr">
              <a:defRPr/>
            </a:pPr>
            <a:r>
              <a:rPr lang="en-GB" sz="1400" dirty="0">
                <a:solidFill>
                  <a:schemeClr val="bg1"/>
                </a:solidFill>
                <a:latin typeface="+mn-lt"/>
                <a:cs typeface="+mn-cs"/>
              </a:rPr>
              <a:t>Green = cloud managed</a:t>
            </a:r>
            <a:endParaRPr lang="en-US" sz="1400" dirty="0">
              <a:solidFill>
                <a:schemeClr val="bg1"/>
              </a:solidFill>
              <a:latin typeface="+mn-lt"/>
              <a:cs typeface="+mn-cs"/>
            </a:endParaRPr>
          </a:p>
        </p:txBody>
      </p:sp>
      <p:grpSp>
        <p:nvGrpSpPr>
          <p:cNvPr id="81946" name="קבוצה 47"/>
          <p:cNvGrpSpPr>
            <a:grpSpLocks/>
          </p:cNvGrpSpPr>
          <p:nvPr/>
        </p:nvGrpSpPr>
        <p:grpSpPr bwMode="auto">
          <a:xfrm>
            <a:off x="2814638" y="6019801"/>
            <a:ext cx="2141537" cy="338834"/>
            <a:chOff x="4495800" y="6044381"/>
            <a:chExt cx="2142227" cy="338652"/>
          </a:xfrm>
        </p:grpSpPr>
        <p:sp>
          <p:nvSpPr>
            <p:cNvPr id="44" name="מלבן עם פינות מעוגלות באותו צד 43"/>
            <p:cNvSpPr/>
            <p:nvPr/>
          </p:nvSpPr>
          <p:spPr bwMode="auto">
            <a:xfrm rot="10800000">
              <a:off x="4495800" y="6049837"/>
              <a:ext cx="2142227" cy="333196"/>
            </a:xfrm>
            <a:prstGeom prst="round2SameRect">
              <a:avLst>
                <a:gd name="adj1" fmla="val 15212"/>
                <a:gd name="adj2" fmla="val 11702"/>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45" name="Text Box 9"/>
            <p:cNvSpPr txBox="1">
              <a:spLocks noChangeArrowheads="1"/>
            </p:cNvSpPr>
            <p:nvPr/>
          </p:nvSpPr>
          <p:spPr bwMode="auto">
            <a:xfrm>
              <a:off x="4842420" y="6044381"/>
              <a:ext cx="1448988" cy="307612"/>
            </a:xfrm>
            <a:prstGeom prst="rect">
              <a:avLst/>
            </a:prstGeom>
            <a:noFill/>
            <a:ln w="9525">
              <a:noFill/>
              <a:miter lim="800000"/>
              <a:headEnd/>
              <a:tailEnd/>
            </a:ln>
          </p:spPr>
          <p:txBody>
            <a:bodyPr wrap="none">
              <a:spAutoFit/>
            </a:bodyPr>
            <a:lstStyle/>
            <a:p>
              <a:pPr algn="ctr">
                <a:defRPr/>
              </a:pPr>
              <a:r>
                <a:rPr lang="en-GB" sz="1400" dirty="0">
                  <a:solidFill>
                    <a:schemeClr val="bg1"/>
                  </a:solidFill>
                  <a:latin typeface="+mn-lt"/>
                  <a:cs typeface="+mn-cs"/>
                </a:rPr>
                <a:t>Purple = changed</a:t>
              </a:r>
              <a:endParaRPr lang="en-US" sz="1400" dirty="0">
                <a:solidFill>
                  <a:schemeClr val="bg1"/>
                </a:solidFill>
                <a:latin typeface="+mn-lt"/>
                <a:cs typeface="+mn-cs"/>
              </a:endParaRPr>
            </a:p>
          </p:txBody>
        </p:sp>
      </p:grpSp>
      <p:sp>
        <p:nvSpPr>
          <p:cNvPr id="2" name="מלבן עם פינות מעוגלות באותו צד 33"/>
          <p:cNvSpPr/>
          <p:nvPr/>
        </p:nvSpPr>
        <p:spPr bwMode="auto">
          <a:xfrm rot="10800000">
            <a:off x="3306763" y="4724400"/>
            <a:ext cx="2468562" cy="923925"/>
          </a:xfrm>
          <a:prstGeom prst="round2SameRect">
            <a:avLst>
              <a:gd name="adj1" fmla="val 15212"/>
              <a:gd name="adj2" fmla="val 0"/>
            </a:avLst>
          </a:prstGeom>
          <a:gradFill flip="none" rotWithShape="1">
            <a:gsLst>
              <a:gs pos="0">
                <a:srgbClr val="4B84B3">
                  <a:shade val="30000"/>
                  <a:satMod val="115000"/>
                </a:srgbClr>
              </a:gs>
              <a:gs pos="50000">
                <a:srgbClr val="4B84B3">
                  <a:shade val="67500"/>
                  <a:satMod val="115000"/>
                </a:srgbClr>
              </a:gs>
              <a:gs pos="100000">
                <a:srgbClr val="4B84B3">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3" name="מלבן עם פינות מעוגלות באותו צד 28"/>
          <p:cNvSpPr/>
          <p:nvPr/>
        </p:nvSpPr>
        <p:spPr bwMode="auto">
          <a:xfrm rot="10800000">
            <a:off x="3306763" y="3597275"/>
            <a:ext cx="2468562" cy="1373188"/>
          </a:xfrm>
          <a:prstGeom prst="round2SameRect">
            <a:avLst>
              <a:gd name="adj1" fmla="val 318"/>
              <a:gd name="adj2" fmla="val 0"/>
            </a:avLst>
          </a:prstGeom>
          <a:gradFill flip="none" rotWithShape="1">
            <a:gsLst>
              <a:gs pos="0">
                <a:srgbClr val="855096">
                  <a:shade val="30000"/>
                  <a:satMod val="115000"/>
                </a:srgbClr>
              </a:gs>
              <a:gs pos="50000">
                <a:srgbClr val="855096">
                  <a:shade val="67500"/>
                  <a:satMod val="115000"/>
                </a:srgbClr>
              </a:gs>
              <a:gs pos="100000">
                <a:srgbClr val="855096">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4" name="מלבן עם פינות מעוגלות באותו צד 34"/>
          <p:cNvSpPr/>
          <p:nvPr/>
        </p:nvSpPr>
        <p:spPr bwMode="auto">
          <a:xfrm>
            <a:off x="3306763" y="1143000"/>
            <a:ext cx="2468562" cy="777875"/>
          </a:xfrm>
          <a:prstGeom prst="round2SameRect">
            <a:avLst>
              <a:gd name="adj1" fmla="val 22071"/>
              <a:gd name="adj2" fmla="val 0"/>
            </a:avLst>
          </a:prstGeom>
          <a:solidFill>
            <a:srgbClr val="000000"/>
          </a:solidFill>
          <a:ln>
            <a:solidFill>
              <a:schemeClr val="bg1">
                <a:lumMod val="50000"/>
              </a:schemeClr>
            </a:solidFill>
          </a:ln>
          <a:effectLst/>
        </p:spPr>
        <p:txBody>
          <a:bodyPr lIns="182880" anchor="ctr"/>
          <a:lstStyle/>
          <a:p>
            <a:pPr marL="2290763" indent="-182563">
              <a:spcBef>
                <a:spcPts val="600"/>
              </a:spcBef>
              <a:defRPr/>
            </a:pPr>
            <a:endParaRPr lang="en-US" sz="1400" b="0" dirty="0"/>
          </a:p>
        </p:txBody>
      </p:sp>
      <p:sp>
        <p:nvSpPr>
          <p:cNvPr id="5" name="מלבן עם פינות מעוגלות באותו צד 25"/>
          <p:cNvSpPr/>
          <p:nvPr/>
        </p:nvSpPr>
        <p:spPr bwMode="auto">
          <a:xfrm rot="10800000">
            <a:off x="3306763" y="1904998"/>
            <a:ext cx="2468562" cy="2246857"/>
          </a:xfrm>
          <a:prstGeom prst="round2SameRect">
            <a:avLst>
              <a:gd name="adj1" fmla="val 0"/>
              <a:gd name="adj2" fmla="val 0"/>
            </a:avLst>
          </a:prstGeom>
          <a:gradFill flip="none" rotWithShape="1">
            <a:gsLst>
              <a:gs pos="0">
                <a:srgbClr val="5FA244">
                  <a:shade val="30000"/>
                  <a:satMod val="115000"/>
                </a:srgbClr>
              </a:gs>
              <a:gs pos="50000">
                <a:srgbClr val="5FA244">
                  <a:shade val="67500"/>
                  <a:satMod val="115000"/>
                </a:srgbClr>
              </a:gs>
              <a:gs pos="100000">
                <a:srgbClr val="5FA244">
                  <a:shade val="100000"/>
                  <a:satMod val="115000"/>
                </a:srgbClr>
              </a:gs>
            </a:gsLst>
            <a:lin ang="5400000" scaled="1"/>
            <a:tileRect/>
          </a:gradFill>
          <a:ln>
            <a:solidFill>
              <a:schemeClr val="bg1">
                <a:lumMod val="50000"/>
              </a:schemeClr>
            </a:solidFill>
          </a:ln>
          <a:effectLst/>
        </p:spPr>
        <p:txBody>
          <a:bodyPr lIns="182880" anchor="ctr"/>
          <a:lstStyle/>
          <a:p>
            <a:pPr marL="2290763" indent="-182563" eaLnBrk="0" hangingPunct="0">
              <a:spcBef>
                <a:spcPts val="600"/>
              </a:spcBef>
              <a:buSzPct val="85000"/>
              <a:buFontTx/>
              <a:buChar char="•"/>
              <a:defRPr/>
            </a:pPr>
            <a:endParaRPr lang="en-US" sz="1400" b="0" dirty="0"/>
          </a:p>
        </p:txBody>
      </p:sp>
      <p:sp>
        <p:nvSpPr>
          <p:cNvPr id="81951" name="Rectangle 5"/>
          <p:cNvSpPr>
            <a:spLocks noChangeArrowheads="1"/>
          </p:cNvSpPr>
          <p:nvPr/>
        </p:nvSpPr>
        <p:spPr bwMode="auto">
          <a:xfrm>
            <a:off x="3505200" y="1352490"/>
            <a:ext cx="2057400" cy="400110"/>
          </a:xfrm>
          <a:prstGeom prst="rect">
            <a:avLst/>
          </a:prstGeom>
          <a:noFill/>
          <a:ln w="9525">
            <a:noFill/>
            <a:miter lim="800000"/>
            <a:headEnd/>
            <a:tailEnd/>
          </a:ln>
        </p:spPr>
        <p:txBody>
          <a:bodyPr>
            <a:spAutoFit/>
          </a:bodyPr>
          <a:lstStyle/>
          <a:p>
            <a:pPr algn="ctr" eaLnBrk="0" hangingPunct="0">
              <a:spcBef>
                <a:spcPct val="35000"/>
              </a:spcBef>
              <a:buSzPct val="85000"/>
            </a:pPr>
            <a:r>
              <a:rPr lang="en-GB" sz="2000" dirty="0">
                <a:solidFill>
                  <a:schemeClr val="bg1"/>
                </a:solidFill>
                <a:latin typeface="Helvetica Light"/>
                <a:cs typeface="Helvetica Light"/>
              </a:rPr>
              <a:t>Application</a:t>
            </a:r>
            <a:endParaRPr lang="en-US" sz="2000" dirty="0">
              <a:solidFill>
                <a:schemeClr val="bg1"/>
              </a:solidFill>
              <a:latin typeface="Helvetica Light"/>
              <a:cs typeface="Helvetica Light"/>
            </a:endParaRPr>
          </a:p>
        </p:txBody>
      </p:sp>
      <p:sp>
        <p:nvSpPr>
          <p:cNvPr id="6" name="מלבן עם פינות מעוגלות באותו צד 32"/>
          <p:cNvSpPr/>
          <p:nvPr/>
        </p:nvSpPr>
        <p:spPr bwMode="auto">
          <a:xfrm>
            <a:off x="3312534" y="4977684"/>
            <a:ext cx="2469393" cy="602664"/>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nchor="ctr"/>
          <a:lstStyle/>
          <a:p>
            <a:pPr marL="342900" indent="-342900" eaLnBrk="0" hangingPunct="0">
              <a:spcBef>
                <a:spcPct val="35000"/>
              </a:spcBef>
              <a:buSzPct val="85000"/>
              <a:buFontTx/>
              <a:buChar char="•"/>
              <a:defRPr/>
            </a:pPr>
            <a:r>
              <a:rPr lang="en-GB" sz="1600" b="0" dirty="0">
                <a:solidFill>
                  <a:schemeClr val="bg1"/>
                </a:solidFill>
                <a:latin typeface="Helvetica Light"/>
                <a:cs typeface="Helvetica Light"/>
              </a:rPr>
              <a:t>Configuration and customization</a:t>
            </a:r>
          </a:p>
        </p:txBody>
      </p:sp>
      <p:sp>
        <p:nvSpPr>
          <p:cNvPr id="81955" name="Rectangle 7"/>
          <p:cNvSpPr>
            <a:spLocks noChangeArrowheads="1"/>
          </p:cNvSpPr>
          <p:nvPr/>
        </p:nvSpPr>
        <p:spPr bwMode="auto">
          <a:xfrm>
            <a:off x="3327400" y="1974850"/>
            <a:ext cx="2428875" cy="2177006"/>
          </a:xfrm>
          <a:prstGeom prst="rect">
            <a:avLst/>
          </a:prstGeom>
          <a:noFill/>
          <a:ln w="9525">
            <a:noFill/>
            <a:miter lim="800000"/>
            <a:headEnd/>
            <a:tailEnd/>
          </a:ln>
        </p:spPr>
        <p:txBody>
          <a:bodyPr>
            <a:spAutoFit/>
          </a:bodyPr>
          <a:lstStyle/>
          <a:p>
            <a:pPr marL="342900" indent="-342900" eaLnBrk="0" hangingPunct="0">
              <a:lnSpc>
                <a:spcPct val="150000"/>
              </a:lnSpc>
              <a:spcBef>
                <a:spcPct val="35000"/>
              </a:spcBef>
              <a:buSzPct val="85000"/>
              <a:buFontTx/>
              <a:buChar char="•"/>
            </a:pPr>
            <a:r>
              <a:rPr lang="en-GB" sz="1600" b="0" dirty="0">
                <a:solidFill>
                  <a:schemeClr val="bg1"/>
                </a:solidFill>
                <a:latin typeface="Helvetica Light"/>
                <a:cs typeface="Helvetica Light"/>
              </a:rPr>
              <a:t>Service packs</a:t>
            </a:r>
          </a:p>
          <a:p>
            <a:pPr marL="342900" indent="-342900" eaLnBrk="0" hangingPunct="0">
              <a:lnSpc>
                <a:spcPct val="150000"/>
              </a:lnSpc>
              <a:spcBef>
                <a:spcPct val="35000"/>
              </a:spcBef>
              <a:buSzPct val="85000"/>
              <a:buFontTx/>
              <a:buChar char="•"/>
            </a:pPr>
            <a:r>
              <a:rPr lang="en-GB" sz="1600" b="0" dirty="0">
                <a:solidFill>
                  <a:schemeClr val="bg1"/>
                </a:solidFill>
                <a:latin typeface="Helvetica Light"/>
                <a:cs typeface="Helvetica Light"/>
              </a:rPr>
              <a:t>Version upgrades</a:t>
            </a:r>
          </a:p>
          <a:p>
            <a:pPr marL="342900" indent="-342900" eaLnBrk="0" hangingPunct="0">
              <a:lnSpc>
                <a:spcPct val="150000"/>
              </a:lnSpc>
              <a:spcBef>
                <a:spcPct val="35000"/>
              </a:spcBef>
              <a:buSzPct val="85000"/>
              <a:buFontTx/>
              <a:buChar char="•"/>
            </a:pPr>
            <a:r>
              <a:rPr lang="en-GB" sz="1600" b="0" dirty="0">
                <a:solidFill>
                  <a:schemeClr val="bg1"/>
                </a:solidFill>
                <a:latin typeface="Helvetica Light"/>
                <a:cs typeface="Helvetica Light"/>
              </a:rPr>
              <a:t>Client deployment</a:t>
            </a:r>
          </a:p>
          <a:p>
            <a:pPr marL="342900" indent="-342900" eaLnBrk="0" hangingPunct="0">
              <a:lnSpc>
                <a:spcPct val="150000"/>
              </a:lnSpc>
              <a:spcBef>
                <a:spcPct val="35000"/>
              </a:spcBef>
              <a:buSzPct val="85000"/>
              <a:buFontTx/>
              <a:buChar char="•"/>
            </a:pPr>
            <a:r>
              <a:rPr lang="en-GB" sz="1600" b="0" dirty="0" smtClean="0">
                <a:solidFill>
                  <a:schemeClr val="bg1"/>
                </a:solidFill>
                <a:latin typeface="Helvetica Light"/>
                <a:cs typeface="Helvetica Light"/>
              </a:rPr>
              <a:t>Sandbox environment</a:t>
            </a:r>
            <a:endParaRPr lang="en-US" sz="1600" b="0" dirty="0">
              <a:solidFill>
                <a:schemeClr val="bg1"/>
              </a:solidFill>
              <a:latin typeface="Helvetica Light"/>
              <a:cs typeface="Helvetica Light"/>
            </a:endParaRPr>
          </a:p>
        </p:txBody>
      </p:sp>
      <p:sp>
        <p:nvSpPr>
          <p:cNvPr id="31" name="מלבן עם פינות מעוגלות באותו צד 30"/>
          <p:cNvSpPr/>
          <p:nvPr/>
        </p:nvSpPr>
        <p:spPr bwMode="auto">
          <a:xfrm>
            <a:off x="3327328" y="4267200"/>
            <a:ext cx="2469642" cy="787202"/>
          </a:xfrm>
          <a:prstGeom prst="round2SameRect">
            <a:avLst>
              <a:gd name="adj1" fmla="val 6355"/>
              <a:gd name="adj2" fmla="val 0"/>
            </a:avLst>
          </a:prstGeom>
          <a:noFill/>
          <a:ln>
            <a:noFill/>
          </a:ln>
          <a:effectLst/>
        </p:spPr>
        <p:style>
          <a:lnRef idx="0">
            <a:schemeClr val="accent3"/>
          </a:lnRef>
          <a:fillRef idx="3">
            <a:schemeClr val="accent3"/>
          </a:fillRef>
          <a:effectRef idx="3">
            <a:schemeClr val="accent3"/>
          </a:effectRef>
          <a:fontRef idx="minor">
            <a:schemeClr val="lt1"/>
          </a:fontRef>
        </p:style>
        <p:txBody>
          <a:bodyPr/>
          <a:lstStyle/>
          <a:p>
            <a:pPr marL="342900" indent="-342900" eaLnBrk="0" hangingPunct="0">
              <a:spcBef>
                <a:spcPct val="35000"/>
              </a:spcBef>
              <a:buSzPct val="85000"/>
              <a:buFontTx/>
              <a:buChar char="•"/>
              <a:defRPr/>
            </a:pPr>
            <a:r>
              <a:rPr lang="en-GB" sz="1600" b="0" dirty="0">
                <a:solidFill>
                  <a:schemeClr val="bg1"/>
                </a:solidFill>
                <a:latin typeface="Helvetica Light"/>
                <a:cs typeface="Helvetica Light"/>
              </a:rPr>
              <a:t>Command line</a:t>
            </a:r>
          </a:p>
        </p:txBody>
      </p:sp>
      <p:sp>
        <p:nvSpPr>
          <p:cNvPr id="7" name="Title 6"/>
          <p:cNvSpPr>
            <a:spLocks noGrp="1"/>
          </p:cNvSpPr>
          <p:nvPr>
            <p:ph type="ctrTitle"/>
          </p:nvPr>
        </p:nvSpPr>
        <p:spPr/>
        <p:txBody>
          <a:bodyPr/>
          <a:lstStyle/>
          <a:p>
            <a:r>
              <a:rPr lang="en-US" dirty="0" smtClean="0"/>
              <a:t>System Management</a:t>
            </a:r>
            <a:endParaRPr lang="en-US" dirty="0"/>
          </a:p>
        </p:txBody>
      </p:sp>
    </p:spTree>
    <p:extLst>
      <p:ext uri="{BB962C8B-B14F-4D97-AF65-F5344CB8AC3E}">
        <p14:creationId xmlns:p14="http://schemas.microsoft.com/office/powerpoint/2010/main" val="2999276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54"/>
          <p:cNvGrpSpPr>
            <a:grpSpLocks/>
          </p:cNvGrpSpPr>
          <p:nvPr/>
        </p:nvGrpSpPr>
        <p:grpSpPr bwMode="auto">
          <a:xfrm>
            <a:off x="6807200" y="1143000"/>
            <a:ext cx="2278063" cy="2286000"/>
            <a:chOff x="2088" y="2803"/>
            <a:chExt cx="1584" cy="422"/>
          </a:xfrm>
        </p:grpSpPr>
        <p:sp>
          <p:nvSpPr>
            <p:cNvPr id="73753" name="Rectangle 14"/>
            <p:cNvSpPr>
              <a:spLocks noChangeArrowheads="1"/>
            </p:cNvSpPr>
            <p:nvPr/>
          </p:nvSpPr>
          <p:spPr bwMode="auto">
            <a:xfrm>
              <a:off x="2088" y="2803"/>
              <a:ext cx="1584" cy="422"/>
            </a:xfrm>
            <a:prstGeom prst="roundRect">
              <a:avLst>
                <a:gd name="adj" fmla="val 9213"/>
              </a:avLst>
            </a:prstGeom>
            <a:solidFill>
              <a:srgbClr val="595959"/>
            </a:solidFill>
            <a:ln w="9525">
              <a:noFill/>
              <a:miter lim="800000"/>
              <a:headEnd/>
              <a:tailEnd/>
            </a:ln>
          </p:spPr>
          <p:txBody>
            <a:bodyPr anchor="ctr"/>
            <a:lstStyle/>
            <a:p>
              <a:pPr marL="231775" indent="-115888">
                <a:buSzPct val="90000"/>
                <a:buFont typeface="Wingdings 3" pitchFamily="18" charset="2"/>
                <a:buChar char="}"/>
              </a:pPr>
              <a:r>
                <a:rPr lang="en-US" sz="1400" b="0" dirty="0">
                  <a:solidFill>
                    <a:schemeClr val="bg1"/>
                  </a:solidFill>
                  <a:latin typeface="Arial" charset="0"/>
                </a:rPr>
                <a:t>Secure data-in-transit (SSL)</a:t>
              </a:r>
            </a:p>
            <a:p>
              <a:pPr marL="231775" indent="-115888">
                <a:buSzPct val="90000"/>
                <a:buFont typeface="Wingdings 3" pitchFamily="18" charset="2"/>
                <a:buChar char="}"/>
              </a:pPr>
              <a:r>
                <a:rPr lang="en-US" sz="1400" b="0" dirty="0" smtClean="0">
                  <a:solidFill>
                    <a:schemeClr val="bg1"/>
                  </a:solidFill>
                  <a:latin typeface="Arial" charset="0"/>
                </a:rPr>
                <a:t>Data </a:t>
              </a:r>
              <a:r>
                <a:rPr lang="en-US" sz="1400" b="0" dirty="0">
                  <a:solidFill>
                    <a:schemeClr val="bg1"/>
                  </a:solidFill>
                  <a:latin typeface="Arial" charset="0"/>
                </a:rPr>
                <a:t>upload handling</a:t>
              </a:r>
            </a:p>
            <a:p>
              <a:pPr marL="231775" indent="-115888">
                <a:buSzPct val="90000"/>
                <a:buFont typeface="Wingdings 3" pitchFamily="18" charset="2"/>
                <a:buChar char="}"/>
              </a:pPr>
              <a:r>
                <a:rPr lang="en-US" sz="1400" b="0" dirty="0">
                  <a:solidFill>
                    <a:schemeClr val="bg1"/>
                  </a:solidFill>
                  <a:latin typeface="Arial" charset="0"/>
                </a:rPr>
                <a:t>Antivirus</a:t>
              </a:r>
            </a:p>
            <a:p>
              <a:pPr marL="231775" indent="-115888">
                <a:buSzPct val="90000"/>
                <a:buFont typeface="Wingdings 3" pitchFamily="18" charset="2"/>
                <a:buChar char="}"/>
              </a:pPr>
              <a:r>
                <a:rPr lang="en-US" sz="1400" b="0" dirty="0">
                  <a:solidFill>
                    <a:schemeClr val="bg1"/>
                  </a:solidFill>
                  <a:latin typeface="Arial" charset="0"/>
                </a:rPr>
                <a:t>Role based</a:t>
              </a:r>
              <a:br>
                <a:rPr lang="en-US" sz="1400" b="0" dirty="0">
                  <a:solidFill>
                    <a:schemeClr val="bg1"/>
                  </a:solidFill>
                  <a:latin typeface="Arial" charset="0"/>
                </a:rPr>
              </a:br>
              <a:r>
                <a:rPr lang="en-US" sz="1400" b="0" dirty="0">
                  <a:solidFill>
                    <a:schemeClr val="bg1"/>
                  </a:solidFill>
                  <a:latin typeface="Arial" charset="0"/>
                </a:rPr>
                <a:t>access control</a:t>
              </a:r>
            </a:p>
          </p:txBody>
        </p:sp>
        <p:sp>
          <p:nvSpPr>
            <p:cNvPr id="73754" name="Rectangle 8"/>
            <p:cNvSpPr>
              <a:spLocks noChangeArrowheads="1"/>
            </p:cNvSpPr>
            <p:nvPr/>
          </p:nvSpPr>
          <p:spPr bwMode="auto">
            <a:xfrm>
              <a:off x="2149" y="2831"/>
              <a:ext cx="1446" cy="363"/>
            </a:xfrm>
            <a:prstGeom prst="roundRect">
              <a:avLst>
                <a:gd name="adj" fmla="val 6912"/>
              </a:avLst>
            </a:prstGeom>
            <a:noFill/>
            <a:ln w="6350" algn="ctr">
              <a:solidFill>
                <a:schemeClr val="bg1"/>
              </a:solidFill>
              <a:round/>
              <a:headEnd/>
              <a:tailEnd type="triangle" w="med" len="med"/>
            </a:ln>
          </p:spPr>
          <p:txBody>
            <a:bodyPr anchor="ctr"/>
            <a:lstStyle/>
            <a:p>
              <a:pPr algn="ctr"/>
              <a:endParaRPr lang="en-US" sz="1600">
                <a:solidFill>
                  <a:schemeClr val="bg1"/>
                </a:solidFill>
                <a:latin typeface="Arial" charset="0"/>
              </a:endParaRPr>
            </a:p>
          </p:txBody>
        </p:sp>
      </p:grpSp>
      <p:sp>
        <p:nvSpPr>
          <p:cNvPr id="12" name="Rectangle 4"/>
          <p:cNvSpPr>
            <a:spLocks noChangeArrowheads="1"/>
          </p:cNvSpPr>
          <p:nvPr/>
        </p:nvSpPr>
        <p:spPr bwMode="auto">
          <a:xfrm>
            <a:off x="2101850" y="1187450"/>
            <a:ext cx="4940300" cy="4940300"/>
          </a:xfrm>
          <a:prstGeom prst="ellipse">
            <a:avLst/>
          </a:prstGeom>
          <a:solidFill>
            <a:schemeClr val="bg1"/>
          </a:solidFill>
          <a:ln w="76200" algn="ctr">
            <a:solidFill>
              <a:schemeClr val="bg1">
                <a:lumMod val="85000"/>
              </a:schemeClr>
            </a:solidFill>
            <a:round/>
            <a:headEnd/>
            <a:tailEnd/>
          </a:ln>
          <a:effectLst/>
        </p:spPr>
        <p:txBody>
          <a:bodyPr wrap="none" anchor="ctr"/>
          <a:lstStyle/>
          <a:p>
            <a:pPr algn="ctr">
              <a:defRPr/>
            </a:pPr>
            <a:endParaRPr lang="en-US" sz="1400" b="0" dirty="0">
              <a:solidFill>
                <a:schemeClr val="bg1"/>
              </a:solidFill>
            </a:endParaRPr>
          </a:p>
        </p:txBody>
      </p:sp>
      <p:sp>
        <p:nvSpPr>
          <p:cNvPr id="26" name="עוגה 25"/>
          <p:cNvSpPr/>
          <p:nvPr/>
        </p:nvSpPr>
        <p:spPr bwMode="auto">
          <a:xfrm rot="16200000">
            <a:off x="2050181" y="1219199"/>
            <a:ext cx="4960219" cy="4960219"/>
          </a:xfrm>
          <a:prstGeom prst="pie">
            <a:avLst>
              <a:gd name="adj1" fmla="val 0"/>
              <a:gd name="adj2" fmla="val 5423323"/>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w="76200" cap="flat" cmpd="sng" algn="ctr">
            <a:no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graphicFrame>
        <p:nvGraphicFramePr>
          <p:cNvPr id="17" name="דיאגרמה 16"/>
          <p:cNvGraphicFramePr/>
          <p:nvPr/>
        </p:nvGraphicFramePr>
        <p:xfrm>
          <a:off x="685800" y="1066800"/>
          <a:ext cx="7772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1872" name="Oval 18"/>
          <p:cNvSpPr>
            <a:spLocks noChangeArrowheads="1"/>
          </p:cNvSpPr>
          <p:nvPr/>
        </p:nvSpPr>
        <p:spPr bwMode="auto">
          <a:xfrm>
            <a:off x="3619500" y="2746375"/>
            <a:ext cx="1905000" cy="1828800"/>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ln w="76200">
            <a:solidFill>
              <a:schemeClr val="bg1"/>
            </a:solidFill>
            <a:round/>
            <a:headEnd/>
            <a:tailEnd/>
          </a:ln>
        </p:spPr>
        <p:txBody>
          <a:bodyPr wrap="none" anchor="ctr"/>
          <a:lstStyle/>
          <a:p>
            <a:pPr algn="ctr">
              <a:defRPr/>
            </a:pPr>
            <a:r>
              <a:rPr lang="en-US" sz="1800" b="0" dirty="0">
                <a:solidFill>
                  <a:schemeClr val="bg1"/>
                </a:solidFill>
                <a:latin typeface="Arial" charset="0"/>
              </a:rPr>
              <a:t>Multi Tiered</a:t>
            </a:r>
          </a:p>
          <a:p>
            <a:pPr algn="ctr">
              <a:defRPr/>
            </a:pPr>
            <a:r>
              <a:rPr lang="en-US" sz="1800" b="0" dirty="0">
                <a:solidFill>
                  <a:schemeClr val="bg1"/>
                </a:solidFill>
                <a:latin typeface="Arial" charset="0"/>
              </a:rPr>
              <a:t>Cloud Security</a:t>
            </a:r>
          </a:p>
          <a:p>
            <a:pPr algn="ctr">
              <a:defRPr/>
            </a:pPr>
            <a:endParaRPr lang="en-US" sz="1800" b="0" dirty="0">
              <a:solidFill>
                <a:schemeClr val="bg1"/>
              </a:solidFill>
              <a:latin typeface="Arial" charset="0"/>
            </a:endParaRPr>
          </a:p>
          <a:p>
            <a:pPr algn="ctr">
              <a:defRPr/>
            </a:pPr>
            <a:endParaRPr lang="en-US" sz="1800" b="0" dirty="0">
              <a:solidFill>
                <a:schemeClr val="bg1"/>
              </a:solidFill>
              <a:latin typeface="Arial" charset="0"/>
            </a:endParaRPr>
          </a:p>
        </p:txBody>
      </p:sp>
      <p:sp>
        <p:nvSpPr>
          <p:cNvPr id="73737" name="TextBox 23"/>
          <p:cNvSpPr txBox="1">
            <a:spLocks noChangeArrowheads="1"/>
          </p:cNvSpPr>
          <p:nvPr/>
        </p:nvSpPr>
        <p:spPr bwMode="auto">
          <a:xfrm>
            <a:off x="2436813" y="2655888"/>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4</a:t>
            </a:r>
          </a:p>
        </p:txBody>
      </p:sp>
      <p:sp>
        <p:nvSpPr>
          <p:cNvPr id="73738" name="TextBox 24"/>
          <p:cNvSpPr txBox="1">
            <a:spLocks noChangeArrowheads="1"/>
          </p:cNvSpPr>
          <p:nvPr/>
        </p:nvSpPr>
        <p:spPr bwMode="auto">
          <a:xfrm>
            <a:off x="5954713" y="2655888"/>
            <a:ext cx="762000" cy="1016000"/>
          </a:xfrm>
          <a:prstGeom prst="rect">
            <a:avLst/>
          </a:prstGeom>
          <a:noFill/>
          <a:ln w="9525">
            <a:noFill/>
            <a:miter lim="800000"/>
            <a:headEnd/>
            <a:tailEnd/>
          </a:ln>
        </p:spPr>
        <p:txBody>
          <a:bodyPr>
            <a:spAutoFit/>
          </a:bodyPr>
          <a:lstStyle/>
          <a:p>
            <a:r>
              <a:rPr lang="en-US" sz="6000" b="0">
                <a:solidFill>
                  <a:srgbClr val="4D7AC3"/>
                </a:solidFill>
                <a:latin typeface="Arial Black" pitchFamily="34" charset="0"/>
              </a:rPr>
              <a:t>1</a:t>
            </a:r>
          </a:p>
        </p:txBody>
      </p:sp>
      <p:sp>
        <p:nvSpPr>
          <p:cNvPr id="73739" name="TextBox 26"/>
          <p:cNvSpPr txBox="1">
            <a:spLocks noChangeArrowheads="1"/>
          </p:cNvSpPr>
          <p:nvPr/>
        </p:nvSpPr>
        <p:spPr bwMode="auto">
          <a:xfrm>
            <a:off x="2436813" y="3733800"/>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3</a:t>
            </a:r>
          </a:p>
        </p:txBody>
      </p:sp>
      <p:sp>
        <p:nvSpPr>
          <p:cNvPr id="73740" name="TextBox 27"/>
          <p:cNvSpPr txBox="1">
            <a:spLocks noChangeArrowheads="1"/>
          </p:cNvSpPr>
          <p:nvPr/>
        </p:nvSpPr>
        <p:spPr bwMode="auto">
          <a:xfrm>
            <a:off x="5954713" y="3733800"/>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2</a:t>
            </a:r>
          </a:p>
        </p:txBody>
      </p:sp>
      <p:sp>
        <p:nvSpPr>
          <p:cNvPr id="73741" name="מלבן 13">
            <a:hlinkClick r:id="rId7" action="ppaction://hlinksldjump"/>
          </p:cNvPr>
          <p:cNvSpPr>
            <a:spLocks noChangeArrowheads="1"/>
          </p:cNvSpPr>
          <p:nvPr/>
        </p:nvSpPr>
        <p:spPr bwMode="auto">
          <a:xfrm>
            <a:off x="22860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sp>
        <p:nvSpPr>
          <p:cNvPr id="73742" name="מלבן 15">
            <a:hlinkClick r:id="rId8" action="ppaction://hlinksldjump"/>
          </p:cNvPr>
          <p:cNvSpPr>
            <a:spLocks noChangeArrowheads="1"/>
          </p:cNvSpPr>
          <p:nvPr/>
        </p:nvSpPr>
        <p:spPr bwMode="auto">
          <a:xfrm>
            <a:off x="6858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pic>
        <p:nvPicPr>
          <p:cNvPr id="73743" name="Picture 2" descr="C:\SHARPdesign\Exlibris\dvir\betichut002.png"/>
          <p:cNvPicPr>
            <a:picLocks noChangeAspect="1" noChangeArrowheads="1"/>
          </p:cNvPicPr>
          <p:nvPr/>
        </p:nvPicPr>
        <p:blipFill>
          <a:blip r:embed="rId9"/>
          <a:srcRect/>
          <a:stretch>
            <a:fillRect/>
          </a:stretch>
        </p:blipFill>
        <p:spPr bwMode="auto">
          <a:xfrm>
            <a:off x="4187825" y="3657600"/>
            <a:ext cx="768350" cy="841375"/>
          </a:xfrm>
          <a:prstGeom prst="rect">
            <a:avLst/>
          </a:prstGeom>
          <a:noFill/>
          <a:ln w="9525">
            <a:noFill/>
            <a:miter lim="800000"/>
            <a:headEnd/>
            <a:tailEnd/>
          </a:ln>
        </p:spPr>
      </p:pic>
      <p:pic>
        <p:nvPicPr>
          <p:cNvPr id="18" name="Picture 17" descr="ExLibris-logo"/>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Lst>
          </a:blip>
          <a:srcRect/>
          <a:stretch>
            <a:fillRect/>
          </a:stretch>
        </p:blipFill>
        <p:spPr bwMode="auto">
          <a:xfrm>
            <a:off x="7924800" y="6019800"/>
            <a:ext cx="1162050" cy="411559"/>
          </a:xfrm>
          <a:prstGeom prst="rect">
            <a:avLst/>
          </a:prstGeom>
          <a:noFill/>
          <a:ln w="9525">
            <a:noFill/>
            <a:miter lim="800000"/>
            <a:headEnd/>
            <a:tailEnd/>
          </a:ln>
        </p:spPr>
      </p:pic>
      <p:sp>
        <p:nvSpPr>
          <p:cNvPr id="19" name="כותרת 46"/>
          <p:cNvSpPr txBox="1">
            <a:spLocks/>
          </p:cNvSpPr>
          <p:nvPr/>
        </p:nvSpPr>
        <p:spPr>
          <a:xfrm>
            <a:off x="0" y="-76200"/>
            <a:ext cx="87630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Moving to the Cloud with Peace of Mind</a:t>
            </a:r>
          </a:p>
        </p:txBody>
      </p:sp>
    </p:spTree>
    <p:extLst>
      <p:ext uri="{BB962C8B-B14F-4D97-AF65-F5344CB8AC3E}">
        <p14:creationId xmlns:p14="http://schemas.microsoft.com/office/powerpoint/2010/main" val="179329746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101850" y="1187450"/>
            <a:ext cx="4940300" cy="4940300"/>
          </a:xfrm>
          <a:prstGeom prst="ellipse">
            <a:avLst/>
          </a:prstGeom>
          <a:solidFill>
            <a:schemeClr val="bg1"/>
          </a:solidFill>
          <a:ln w="76200" algn="ctr">
            <a:solidFill>
              <a:schemeClr val="bg1">
                <a:lumMod val="85000"/>
              </a:schemeClr>
            </a:solidFill>
            <a:round/>
            <a:headEnd/>
            <a:tailEnd/>
          </a:ln>
          <a:effectLst/>
        </p:spPr>
        <p:txBody>
          <a:bodyPr wrap="none" anchor="ctr"/>
          <a:lstStyle/>
          <a:p>
            <a:pPr algn="ctr">
              <a:defRPr/>
            </a:pPr>
            <a:endParaRPr lang="en-US" sz="1400" b="0" dirty="0">
              <a:solidFill>
                <a:schemeClr val="bg1"/>
              </a:solidFill>
            </a:endParaRPr>
          </a:p>
        </p:txBody>
      </p:sp>
      <p:sp>
        <p:nvSpPr>
          <p:cNvPr id="20" name="עוגה 19"/>
          <p:cNvSpPr/>
          <p:nvPr/>
        </p:nvSpPr>
        <p:spPr bwMode="auto">
          <a:xfrm>
            <a:off x="2069431" y="1132574"/>
            <a:ext cx="4960219" cy="4960219"/>
          </a:xfrm>
          <a:prstGeom prst="pie">
            <a:avLst>
              <a:gd name="adj1" fmla="val 0"/>
              <a:gd name="adj2" fmla="val 5423323"/>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w="76200" cap="flat" cmpd="sng" algn="ctr">
            <a:no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grpSp>
        <p:nvGrpSpPr>
          <p:cNvPr id="74757" name="Group 54"/>
          <p:cNvGrpSpPr>
            <a:grpSpLocks/>
          </p:cNvGrpSpPr>
          <p:nvPr/>
        </p:nvGrpSpPr>
        <p:grpSpPr bwMode="auto">
          <a:xfrm>
            <a:off x="6629400" y="3962400"/>
            <a:ext cx="2438400" cy="2635250"/>
            <a:chOff x="2088" y="2803"/>
            <a:chExt cx="1584" cy="493"/>
          </a:xfrm>
        </p:grpSpPr>
        <p:sp>
          <p:nvSpPr>
            <p:cNvPr id="91144" name="Rectangle 14"/>
            <p:cNvSpPr>
              <a:spLocks noChangeArrowheads="1"/>
            </p:cNvSpPr>
            <p:nvPr/>
          </p:nvSpPr>
          <p:spPr bwMode="auto">
            <a:xfrm>
              <a:off x="2088" y="2803"/>
              <a:ext cx="1584" cy="493"/>
            </a:xfrm>
            <a:prstGeom prst="roundRect">
              <a:avLst>
                <a:gd name="adj" fmla="val 9213"/>
              </a:avLst>
            </a:prstGeom>
            <a:solidFill>
              <a:schemeClr val="tx1">
                <a:lumMod val="75000"/>
                <a:lumOff val="25000"/>
              </a:schemeClr>
            </a:solidFill>
            <a:ln w="9525">
              <a:noFill/>
              <a:miter lim="800000"/>
              <a:headEnd/>
              <a:tailEnd/>
            </a:ln>
          </p:spPr>
          <p:txBody>
            <a:bodyPr anchor="ctr"/>
            <a:lstStyle/>
            <a:p>
              <a:pPr marL="231775" indent="-115888">
                <a:buSzPct val="90000"/>
                <a:buFont typeface="Wingdings 3" pitchFamily="18" charset="2"/>
                <a:buChar char="}"/>
                <a:defRPr/>
              </a:pPr>
              <a:r>
                <a:rPr lang="en-US" sz="1600" b="0">
                  <a:solidFill>
                    <a:schemeClr val="bg1"/>
                  </a:solidFill>
                  <a:latin typeface="Arial" charset="0"/>
                </a:rPr>
                <a:t>Firewall</a:t>
              </a:r>
            </a:p>
            <a:p>
              <a:pPr marL="231775" lvl="1" indent="-115888">
                <a:buSzPct val="90000"/>
                <a:buFont typeface="Wingdings 3" pitchFamily="18" charset="2"/>
                <a:buChar char="}"/>
                <a:defRPr/>
              </a:pPr>
              <a:r>
                <a:rPr lang="en-GB" sz="1600" b="0">
                  <a:solidFill>
                    <a:schemeClr val="bg1"/>
                  </a:solidFill>
                  <a:latin typeface="Arial" charset="0"/>
                </a:rPr>
                <a:t>Intrusion detection systems</a:t>
              </a:r>
            </a:p>
            <a:p>
              <a:pPr marL="231775" lvl="1" indent="-115888">
                <a:buSzPct val="90000"/>
                <a:buFont typeface="Wingdings 3" pitchFamily="18" charset="2"/>
                <a:buChar char="}"/>
                <a:defRPr/>
              </a:pPr>
              <a:r>
                <a:rPr lang="en-GB" sz="1600" b="0">
                  <a:solidFill>
                    <a:schemeClr val="bg1"/>
                  </a:solidFill>
                  <a:latin typeface="Arial" charset="0"/>
                </a:rPr>
                <a:t>Proactive log file monitoring</a:t>
              </a:r>
              <a:endParaRPr lang="he-IL" sz="1600" b="0">
                <a:solidFill>
                  <a:schemeClr val="bg1"/>
                </a:solidFill>
                <a:latin typeface="Arial" charset="0"/>
              </a:endParaRPr>
            </a:p>
            <a:p>
              <a:pPr marL="231775" indent="-115888">
                <a:buSzPct val="90000"/>
                <a:buFont typeface="Wingdings 3" pitchFamily="18" charset="2"/>
                <a:buChar char="}"/>
                <a:defRPr/>
              </a:pPr>
              <a:r>
                <a:rPr lang="en-US" sz="1600" b="0">
                  <a:solidFill>
                    <a:schemeClr val="bg1"/>
                  </a:solidFill>
                  <a:latin typeface="Arial" charset="0"/>
                </a:rPr>
                <a:t>Network segmentation</a:t>
              </a:r>
            </a:p>
            <a:p>
              <a:pPr marL="231775" indent="-115888">
                <a:buSzPct val="90000"/>
                <a:buFont typeface="Wingdings 3" pitchFamily="18" charset="2"/>
                <a:buChar char="}"/>
                <a:defRPr/>
              </a:pPr>
              <a:r>
                <a:rPr lang="en-US" sz="1600" b="0">
                  <a:solidFill>
                    <a:schemeClr val="bg1"/>
                  </a:solidFill>
                  <a:latin typeface="Arial" charset="0"/>
                </a:rPr>
                <a:t>Monitoring, alerting and reporting</a:t>
              </a:r>
            </a:p>
          </p:txBody>
        </p:sp>
        <p:sp>
          <p:nvSpPr>
            <p:cNvPr id="74778" name="Rectangle 8"/>
            <p:cNvSpPr>
              <a:spLocks noChangeArrowheads="1"/>
            </p:cNvSpPr>
            <p:nvPr/>
          </p:nvSpPr>
          <p:spPr bwMode="auto">
            <a:xfrm>
              <a:off x="2157" y="2823"/>
              <a:ext cx="1438" cy="453"/>
            </a:xfrm>
            <a:prstGeom prst="roundRect">
              <a:avLst>
                <a:gd name="adj" fmla="val 6912"/>
              </a:avLst>
            </a:prstGeom>
            <a:noFill/>
            <a:ln w="6350" algn="ctr">
              <a:solidFill>
                <a:schemeClr val="bg1"/>
              </a:solidFill>
              <a:round/>
              <a:headEnd/>
              <a:tailEnd type="triangle" w="med" len="med"/>
            </a:ln>
          </p:spPr>
          <p:txBody>
            <a:bodyPr anchor="ctr"/>
            <a:lstStyle/>
            <a:p>
              <a:pPr algn="ctr">
                <a:lnSpc>
                  <a:spcPct val="150000"/>
                </a:lnSpc>
              </a:pPr>
              <a:endParaRPr lang="en-US" sz="1600">
                <a:solidFill>
                  <a:schemeClr val="bg1"/>
                </a:solidFill>
                <a:latin typeface="Arial" charset="0"/>
              </a:endParaRPr>
            </a:p>
          </p:txBody>
        </p:sp>
      </p:grpSp>
      <p:graphicFrame>
        <p:nvGraphicFramePr>
          <p:cNvPr id="17" name="דיאגרמה 16"/>
          <p:cNvGraphicFramePr/>
          <p:nvPr>
            <p:extLst>
              <p:ext uri="{D42A27DB-BD31-4B8C-83A1-F6EECF244321}">
                <p14:modId xmlns:p14="http://schemas.microsoft.com/office/powerpoint/2010/main" val="971804697"/>
              </p:ext>
            </p:extLst>
          </p:nvPr>
        </p:nvGraphicFramePr>
        <p:xfrm>
          <a:off x="685800" y="1066800"/>
          <a:ext cx="7772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1872" name="Oval 18"/>
          <p:cNvSpPr>
            <a:spLocks noChangeArrowheads="1"/>
          </p:cNvSpPr>
          <p:nvPr/>
        </p:nvSpPr>
        <p:spPr bwMode="auto">
          <a:xfrm>
            <a:off x="3619500" y="2746375"/>
            <a:ext cx="1905000" cy="1828800"/>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ln w="76200">
            <a:solidFill>
              <a:schemeClr val="bg1"/>
            </a:solidFill>
            <a:round/>
            <a:headEnd/>
            <a:tailEnd/>
          </a:ln>
        </p:spPr>
        <p:txBody>
          <a:bodyPr wrap="none" anchor="ctr"/>
          <a:lstStyle/>
          <a:p>
            <a:pPr algn="ctr">
              <a:defRPr/>
            </a:pPr>
            <a:r>
              <a:rPr lang="en-US" sz="1800" b="0" dirty="0">
                <a:solidFill>
                  <a:schemeClr val="bg1"/>
                </a:solidFill>
                <a:latin typeface="Arial" charset="0"/>
              </a:rPr>
              <a:t>Multi Tiered</a:t>
            </a:r>
          </a:p>
          <a:p>
            <a:pPr algn="ctr">
              <a:defRPr/>
            </a:pPr>
            <a:r>
              <a:rPr lang="en-US" sz="1800" b="0" dirty="0">
                <a:solidFill>
                  <a:schemeClr val="bg1"/>
                </a:solidFill>
                <a:latin typeface="Arial" charset="0"/>
              </a:rPr>
              <a:t>Cloud Security</a:t>
            </a:r>
          </a:p>
          <a:p>
            <a:pPr algn="ctr">
              <a:defRPr/>
            </a:pPr>
            <a:endParaRPr lang="en-US" sz="1800" b="0" dirty="0">
              <a:solidFill>
                <a:schemeClr val="bg1"/>
              </a:solidFill>
              <a:latin typeface="Arial" charset="0"/>
            </a:endParaRPr>
          </a:p>
          <a:p>
            <a:pPr algn="ctr">
              <a:defRPr/>
            </a:pPr>
            <a:endParaRPr lang="en-US" sz="1800" b="0" dirty="0">
              <a:solidFill>
                <a:schemeClr val="bg1"/>
              </a:solidFill>
              <a:latin typeface="Arial" charset="0"/>
            </a:endParaRPr>
          </a:p>
        </p:txBody>
      </p:sp>
      <p:sp>
        <p:nvSpPr>
          <p:cNvPr id="74760" name="TextBox 28"/>
          <p:cNvSpPr txBox="1">
            <a:spLocks noChangeArrowheads="1"/>
          </p:cNvSpPr>
          <p:nvPr/>
        </p:nvSpPr>
        <p:spPr bwMode="auto">
          <a:xfrm>
            <a:off x="2436813" y="2655888"/>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4</a:t>
            </a:r>
          </a:p>
        </p:txBody>
      </p:sp>
      <p:sp>
        <p:nvSpPr>
          <p:cNvPr id="74761" name="TextBox 29"/>
          <p:cNvSpPr txBox="1">
            <a:spLocks noChangeArrowheads="1"/>
          </p:cNvSpPr>
          <p:nvPr/>
        </p:nvSpPr>
        <p:spPr bwMode="auto">
          <a:xfrm>
            <a:off x="5954713" y="2655888"/>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1</a:t>
            </a:r>
          </a:p>
        </p:txBody>
      </p:sp>
      <p:sp>
        <p:nvSpPr>
          <p:cNvPr id="74762" name="TextBox 30"/>
          <p:cNvSpPr txBox="1">
            <a:spLocks noChangeArrowheads="1"/>
          </p:cNvSpPr>
          <p:nvPr/>
        </p:nvSpPr>
        <p:spPr bwMode="auto">
          <a:xfrm>
            <a:off x="2436813" y="3733800"/>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3</a:t>
            </a:r>
          </a:p>
        </p:txBody>
      </p:sp>
      <p:sp>
        <p:nvSpPr>
          <p:cNvPr id="74763" name="TextBox 31"/>
          <p:cNvSpPr txBox="1">
            <a:spLocks noChangeArrowheads="1"/>
          </p:cNvSpPr>
          <p:nvPr/>
        </p:nvSpPr>
        <p:spPr bwMode="auto">
          <a:xfrm>
            <a:off x="5954713" y="3733800"/>
            <a:ext cx="762000" cy="1016000"/>
          </a:xfrm>
          <a:prstGeom prst="rect">
            <a:avLst/>
          </a:prstGeom>
          <a:noFill/>
          <a:ln w="9525">
            <a:noFill/>
            <a:miter lim="800000"/>
            <a:headEnd/>
            <a:tailEnd/>
          </a:ln>
        </p:spPr>
        <p:txBody>
          <a:bodyPr>
            <a:spAutoFit/>
          </a:bodyPr>
          <a:lstStyle/>
          <a:p>
            <a:r>
              <a:rPr lang="en-US" sz="6000" b="0">
                <a:solidFill>
                  <a:srgbClr val="4D7AC3"/>
                </a:solidFill>
                <a:latin typeface="Arial Black" pitchFamily="34" charset="0"/>
              </a:rPr>
              <a:t>2</a:t>
            </a:r>
          </a:p>
        </p:txBody>
      </p:sp>
      <p:sp>
        <p:nvSpPr>
          <p:cNvPr id="74764" name="מלבן 23">
            <a:hlinkClick r:id="rId7" action="ppaction://hlinksldjump"/>
          </p:cNvPr>
          <p:cNvSpPr>
            <a:spLocks noChangeArrowheads="1"/>
          </p:cNvSpPr>
          <p:nvPr/>
        </p:nvSpPr>
        <p:spPr bwMode="auto">
          <a:xfrm>
            <a:off x="22860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sp>
        <p:nvSpPr>
          <p:cNvPr id="74765" name="מלבן 26">
            <a:hlinkClick r:id="rId8" action="ppaction://hlinksldjump"/>
          </p:cNvPr>
          <p:cNvSpPr>
            <a:spLocks noChangeArrowheads="1"/>
          </p:cNvSpPr>
          <p:nvPr/>
        </p:nvSpPr>
        <p:spPr bwMode="auto">
          <a:xfrm>
            <a:off x="47244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pic>
        <p:nvPicPr>
          <p:cNvPr id="74766" name="Picture 2" descr="C:\SHARPdesign\Exlibris\dvir\betichut002.png"/>
          <p:cNvPicPr>
            <a:picLocks noChangeAspect="1" noChangeArrowheads="1"/>
          </p:cNvPicPr>
          <p:nvPr/>
        </p:nvPicPr>
        <p:blipFill>
          <a:blip r:embed="rId9"/>
          <a:srcRect/>
          <a:stretch>
            <a:fillRect/>
          </a:stretch>
        </p:blipFill>
        <p:spPr bwMode="auto">
          <a:xfrm>
            <a:off x="4187825" y="3657600"/>
            <a:ext cx="768350" cy="841375"/>
          </a:xfrm>
          <a:prstGeom prst="rect">
            <a:avLst/>
          </a:prstGeom>
          <a:noFill/>
          <a:ln w="9525">
            <a:noFill/>
            <a:miter lim="800000"/>
            <a:headEnd/>
            <a:tailEnd/>
          </a:ln>
        </p:spPr>
      </p:pic>
      <p:sp>
        <p:nvSpPr>
          <p:cNvPr id="27" name="כותרת 46"/>
          <p:cNvSpPr txBox="1">
            <a:spLocks/>
          </p:cNvSpPr>
          <p:nvPr/>
        </p:nvSpPr>
        <p:spPr>
          <a:xfrm>
            <a:off x="0" y="-76200"/>
            <a:ext cx="87630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Moving to the Cloud with Peace of Mind</a:t>
            </a:r>
          </a:p>
        </p:txBody>
      </p:sp>
    </p:spTree>
    <p:extLst>
      <p:ext uri="{BB962C8B-B14F-4D97-AF65-F5344CB8AC3E}">
        <p14:creationId xmlns:p14="http://schemas.microsoft.com/office/powerpoint/2010/main" val="39257474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381000" y="5257800"/>
            <a:ext cx="8336643" cy="762000"/>
          </a:xfrm>
          <a:prstGeom prst="roundRect">
            <a:avLst>
              <a:gd name="adj" fmla="val 11721"/>
            </a:avLst>
          </a:prstGeom>
          <a:solidFill>
            <a:schemeClr val="bg1">
              <a:lumMod val="75000"/>
              <a:alpha val="23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399143" y="1981200"/>
            <a:ext cx="8336643" cy="3048000"/>
          </a:xfrm>
          <a:prstGeom prst="roundRect">
            <a:avLst>
              <a:gd name="adj" fmla="val 3388"/>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399143" y="1032700"/>
            <a:ext cx="8336643" cy="727157"/>
          </a:xfrm>
          <a:prstGeom prst="roundRect">
            <a:avLst>
              <a:gd name="adj" fmla="val 8745"/>
            </a:avLst>
          </a:prstGeom>
          <a:gradFill flip="none" rotWithShape="1">
            <a:gsLst>
              <a:gs pos="0">
                <a:schemeClr val="accent6">
                  <a:tint val="100000"/>
                  <a:shade val="100000"/>
                  <a:satMod val="130000"/>
                  <a:alpha val="69000"/>
                </a:schemeClr>
              </a:gs>
              <a:gs pos="100000">
                <a:schemeClr val="accent6">
                  <a:tint val="50000"/>
                  <a:shade val="100000"/>
                  <a:satMod val="350000"/>
                  <a:alpha val="69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0" name="Group 9"/>
          <p:cNvGrpSpPr/>
          <p:nvPr/>
        </p:nvGrpSpPr>
        <p:grpSpPr>
          <a:xfrm>
            <a:off x="452438" y="5318919"/>
            <a:ext cx="8229600" cy="639763"/>
            <a:chOff x="452438" y="5222726"/>
            <a:chExt cx="8229600" cy="639763"/>
          </a:xfrm>
        </p:grpSpPr>
        <p:sp>
          <p:nvSpPr>
            <p:cNvPr id="57" name="AutoShape 22"/>
            <p:cNvSpPr>
              <a:spLocks noChangeArrowheads="1"/>
            </p:cNvSpPr>
            <p:nvPr/>
          </p:nvSpPr>
          <p:spPr bwMode="auto">
            <a:xfrm>
              <a:off x="452438" y="5222726"/>
              <a:ext cx="8229600" cy="639763"/>
            </a:xfrm>
            <a:prstGeom prst="roundRect">
              <a:avLst>
                <a:gd name="adj" fmla="val 10995"/>
              </a:avLst>
            </a:prstGeom>
            <a:solidFill>
              <a:srgbClr val="FFFFFF"/>
            </a:solidFill>
            <a:ln w="9525" algn="ctr">
              <a:solidFill>
                <a:schemeClr val="bg1">
                  <a:lumMod val="6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142353" name="Text Box 45"/>
            <p:cNvSpPr txBox="1">
              <a:spLocks noChangeArrowheads="1"/>
            </p:cNvSpPr>
            <p:nvPr/>
          </p:nvSpPr>
          <p:spPr bwMode="auto">
            <a:xfrm>
              <a:off x="533400" y="5311775"/>
              <a:ext cx="2057400" cy="461665"/>
            </a:xfrm>
            <a:prstGeom prst="rect">
              <a:avLst/>
            </a:prstGeom>
            <a:noFill/>
            <a:ln w="9525">
              <a:noFill/>
              <a:miter lim="800000"/>
              <a:headEnd/>
              <a:tailEnd/>
            </a:ln>
          </p:spPr>
          <p:txBody>
            <a:bodyPr wrap="square">
              <a:spAutoFit/>
            </a:bodyPr>
            <a:lstStyle/>
            <a:p>
              <a:r>
                <a:rPr lang="en-US" sz="2400" dirty="0" smtClean="0">
                  <a:solidFill>
                    <a:srgbClr val="595959"/>
                  </a:solidFill>
                  <a:latin typeface="Helvetica Light"/>
                  <a:cs typeface="Helvetica Light"/>
                </a:rPr>
                <a:t>Infrastructure</a:t>
              </a:r>
              <a:endParaRPr lang="en-US" sz="2400" dirty="0">
                <a:solidFill>
                  <a:srgbClr val="595959"/>
                </a:solidFill>
                <a:latin typeface="Helvetica Light"/>
                <a:cs typeface="Helvetica Light"/>
              </a:endParaRPr>
            </a:p>
          </p:txBody>
        </p:sp>
        <p:sp>
          <p:nvSpPr>
            <p:cNvPr id="59" name="Text Box 23">
              <a:hlinkClick r:id="" action="ppaction://noaction"/>
            </p:cNvPr>
            <p:cNvSpPr txBox="1">
              <a:spLocks noChangeArrowheads="1"/>
            </p:cNvSpPr>
            <p:nvPr/>
          </p:nvSpPr>
          <p:spPr bwMode="auto">
            <a:xfrm>
              <a:off x="2743199" y="5289925"/>
              <a:ext cx="1447801" cy="505365"/>
            </a:xfrm>
            <a:prstGeom prst="roundRect">
              <a:avLst/>
            </a:prstGeom>
            <a:solidFill>
              <a:srgbClr val="FFFFFF"/>
            </a:solidFill>
            <a:ln>
              <a:solidFill>
                <a:schemeClr val="bg1">
                  <a:lumMod val="65000"/>
                </a:schemeClr>
              </a:solidFill>
            </a:ln>
            <a:effectLst/>
          </p:spPr>
          <p:txBody>
            <a:bodyPr lIns="0" tIns="0" rIns="0" bIns="0" anchor="ctr"/>
            <a:lstStyle/>
            <a:p>
              <a:pPr algn="ctr">
                <a:defRPr/>
              </a:pPr>
              <a:r>
                <a:rPr lang="en-US" sz="1200" b="0" dirty="0" smtClean="0">
                  <a:solidFill>
                    <a:schemeClr val="tx1">
                      <a:lumMod val="65000"/>
                      <a:lumOff val="35000"/>
                    </a:schemeClr>
                  </a:solidFill>
                  <a:latin typeface="Helvetica Light"/>
                  <a:cs typeface="Helvetica Light"/>
                </a:rPr>
                <a:t>Cloud</a:t>
              </a:r>
            </a:p>
            <a:p>
              <a:pPr algn="ctr">
                <a:defRPr/>
              </a:pPr>
              <a:r>
                <a:rPr lang="en-US" sz="1200" b="0" dirty="0" smtClean="0">
                  <a:solidFill>
                    <a:schemeClr val="tx1">
                      <a:lumMod val="65000"/>
                      <a:lumOff val="35000"/>
                    </a:schemeClr>
                  </a:solidFill>
                  <a:latin typeface="Helvetica Light"/>
                  <a:cs typeface="Helvetica Light"/>
                </a:rPr>
                <a:t>Infrastructure</a:t>
              </a:r>
              <a:endParaRPr lang="en-US" sz="1200" b="0" dirty="0">
                <a:solidFill>
                  <a:schemeClr val="tx1">
                    <a:lumMod val="65000"/>
                    <a:lumOff val="35000"/>
                  </a:schemeClr>
                </a:solidFill>
                <a:latin typeface="Helvetica Light"/>
                <a:cs typeface="Helvetica Light"/>
              </a:endParaRPr>
            </a:p>
          </p:txBody>
        </p:sp>
        <p:sp>
          <p:nvSpPr>
            <p:cNvPr id="4" name="Text Box 23">
              <a:hlinkClick r:id="" action="ppaction://noaction"/>
            </p:cNvPr>
            <p:cNvSpPr txBox="1">
              <a:spLocks noChangeArrowheads="1"/>
            </p:cNvSpPr>
            <p:nvPr/>
          </p:nvSpPr>
          <p:spPr bwMode="auto">
            <a:xfrm>
              <a:off x="7315200" y="5289301"/>
              <a:ext cx="1314450" cy="506612"/>
            </a:xfrm>
            <a:prstGeom prst="roundRect">
              <a:avLst/>
            </a:prstGeom>
            <a:solidFill>
              <a:srgbClr val="FFFFFF"/>
            </a:solidFill>
            <a:ln>
              <a:solidFill>
                <a:schemeClr val="bg1">
                  <a:lumMod val="65000"/>
                </a:schemeClr>
              </a:solidFill>
            </a:ln>
            <a:effectLst/>
          </p:spPr>
          <p:txBody>
            <a:bodyPr lIns="0" tIns="0" rIns="0" bIns="0" anchor="ctr"/>
            <a:lstStyle/>
            <a:p>
              <a:pPr algn="ctr">
                <a:defRPr/>
              </a:pPr>
              <a:r>
                <a:rPr lang="en-US" sz="1300" b="0" dirty="0" smtClean="0">
                  <a:solidFill>
                    <a:schemeClr val="tx1">
                      <a:lumMod val="65000"/>
                      <a:lumOff val="35000"/>
                    </a:schemeClr>
                  </a:solidFill>
                  <a:latin typeface="Helvetica Light"/>
                  <a:cs typeface="Helvetica Light"/>
                </a:rPr>
                <a:t>Open</a:t>
              </a:r>
            </a:p>
            <a:p>
              <a:pPr algn="ctr">
                <a:defRPr/>
              </a:pPr>
              <a:r>
                <a:rPr lang="en-US" sz="1300" b="0" dirty="0" smtClean="0">
                  <a:solidFill>
                    <a:schemeClr val="tx1">
                      <a:lumMod val="65000"/>
                      <a:lumOff val="35000"/>
                    </a:schemeClr>
                  </a:solidFill>
                  <a:latin typeface="Helvetica Light"/>
                  <a:cs typeface="Helvetica Light"/>
                </a:rPr>
                <a:t>Platform</a:t>
              </a:r>
              <a:endParaRPr lang="en-US" sz="1300" b="0" dirty="0">
                <a:solidFill>
                  <a:schemeClr val="tx1">
                    <a:lumMod val="65000"/>
                    <a:lumOff val="35000"/>
                  </a:schemeClr>
                </a:solidFill>
                <a:latin typeface="Helvetica Light"/>
                <a:cs typeface="Helvetica Light"/>
              </a:endParaRPr>
            </a:p>
          </p:txBody>
        </p:sp>
        <p:sp>
          <p:nvSpPr>
            <p:cNvPr id="6" name="Text Box 23">
              <a:hlinkClick r:id="" action="ppaction://noaction"/>
            </p:cNvPr>
            <p:cNvSpPr txBox="1">
              <a:spLocks noChangeArrowheads="1"/>
            </p:cNvSpPr>
            <p:nvPr/>
          </p:nvSpPr>
          <p:spPr bwMode="auto">
            <a:xfrm>
              <a:off x="4267199" y="5289925"/>
              <a:ext cx="1447801" cy="505365"/>
            </a:xfrm>
            <a:prstGeom prst="roundRect">
              <a:avLst/>
            </a:prstGeom>
            <a:solidFill>
              <a:srgbClr val="FFFFFF"/>
            </a:solidFill>
            <a:ln>
              <a:solidFill>
                <a:schemeClr val="bg1">
                  <a:lumMod val="65000"/>
                </a:schemeClr>
              </a:solidFill>
            </a:ln>
            <a:effectLst/>
          </p:spPr>
          <p:txBody>
            <a:bodyPr lIns="0" tIns="0" rIns="0" bIns="0" anchor="ctr"/>
            <a:lstStyle/>
            <a:p>
              <a:pPr algn="ctr">
                <a:defRPr/>
              </a:pPr>
              <a:r>
                <a:rPr lang="en-US" sz="1300" b="0" dirty="0">
                  <a:solidFill>
                    <a:schemeClr val="tx1">
                      <a:lumMod val="65000"/>
                      <a:lumOff val="35000"/>
                    </a:schemeClr>
                  </a:solidFill>
                  <a:latin typeface="Helvetica Light"/>
                  <a:cs typeface="Helvetica Light"/>
                </a:rPr>
                <a:t>Security</a:t>
              </a:r>
            </a:p>
          </p:txBody>
        </p:sp>
        <p:sp>
          <p:nvSpPr>
            <p:cNvPr id="7" name="Text Box 23">
              <a:hlinkClick r:id="" action="ppaction://noaction"/>
            </p:cNvPr>
            <p:cNvSpPr txBox="1">
              <a:spLocks noChangeArrowheads="1"/>
            </p:cNvSpPr>
            <p:nvPr/>
          </p:nvSpPr>
          <p:spPr bwMode="auto">
            <a:xfrm>
              <a:off x="5791201" y="5289925"/>
              <a:ext cx="1447800" cy="505365"/>
            </a:xfrm>
            <a:prstGeom prst="roundRect">
              <a:avLst/>
            </a:prstGeom>
            <a:solidFill>
              <a:srgbClr val="FFFFFF"/>
            </a:solidFill>
            <a:ln>
              <a:solidFill>
                <a:schemeClr val="bg1">
                  <a:lumMod val="65000"/>
                </a:schemeClr>
              </a:solidFill>
            </a:ln>
            <a:effectLst/>
          </p:spPr>
          <p:txBody>
            <a:bodyPr lIns="0" tIns="0" rIns="0" bIns="0" anchor="ctr"/>
            <a:lstStyle/>
            <a:p>
              <a:pPr algn="ctr">
                <a:defRPr/>
              </a:pPr>
              <a:r>
                <a:rPr lang="en-US" sz="1300" b="0" dirty="0" smtClean="0">
                  <a:solidFill>
                    <a:schemeClr val="tx1">
                      <a:lumMod val="65000"/>
                      <a:lumOff val="35000"/>
                    </a:schemeClr>
                  </a:solidFill>
                  <a:latin typeface="Helvetica Light"/>
                  <a:cs typeface="Helvetica Light"/>
                </a:rPr>
                <a:t>Workflow</a:t>
              </a:r>
            </a:p>
            <a:p>
              <a:pPr algn="ctr">
                <a:defRPr/>
              </a:pPr>
              <a:r>
                <a:rPr lang="en-US" sz="1300" b="0" dirty="0" smtClean="0">
                  <a:solidFill>
                    <a:schemeClr val="tx1">
                      <a:lumMod val="65000"/>
                      <a:lumOff val="35000"/>
                    </a:schemeClr>
                  </a:solidFill>
                  <a:latin typeface="Helvetica Light"/>
                  <a:cs typeface="Helvetica Light"/>
                </a:rPr>
                <a:t>Engine</a:t>
              </a:r>
              <a:endParaRPr lang="en-US" sz="1300" b="0" dirty="0">
                <a:solidFill>
                  <a:schemeClr val="tx1">
                    <a:lumMod val="65000"/>
                    <a:lumOff val="35000"/>
                  </a:schemeClr>
                </a:solidFill>
                <a:latin typeface="Helvetica Light"/>
                <a:cs typeface="Helvetica Light"/>
              </a:endParaRPr>
            </a:p>
          </p:txBody>
        </p:sp>
      </p:grpSp>
      <p:pic>
        <p:nvPicPr>
          <p:cNvPr id="31" name="Picture 30" descr="intro_rainbow_ribbon"/>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grpSp>
        <p:nvGrpSpPr>
          <p:cNvPr id="12" name="Group 11"/>
          <p:cNvGrpSpPr/>
          <p:nvPr/>
        </p:nvGrpSpPr>
        <p:grpSpPr>
          <a:xfrm>
            <a:off x="457200" y="2062087"/>
            <a:ext cx="8224836" cy="2895602"/>
            <a:chOff x="457200" y="1981198"/>
            <a:chExt cx="8224836" cy="2895602"/>
          </a:xfrm>
        </p:grpSpPr>
        <p:sp>
          <p:nvSpPr>
            <p:cNvPr id="33" name="AutoShape 16"/>
            <p:cNvSpPr>
              <a:spLocks noChangeArrowheads="1"/>
            </p:cNvSpPr>
            <p:nvPr/>
          </p:nvSpPr>
          <p:spPr bwMode="auto">
            <a:xfrm>
              <a:off x="2590799" y="1981198"/>
              <a:ext cx="6091237" cy="2895602"/>
            </a:xfrm>
            <a:prstGeom prst="roundRect">
              <a:avLst>
                <a:gd name="adj" fmla="val 3196"/>
              </a:avLst>
            </a:prstGeom>
            <a:solidFill>
              <a:srgbClr val="FFFFFF">
                <a:alpha val="63000"/>
              </a:srgbClr>
            </a:solidFill>
            <a:ln w="9525" algn="ctr">
              <a:solidFill>
                <a:srgbClr val="3F8AC5"/>
              </a:solidFill>
              <a:round/>
              <a:headEnd/>
              <a:tailEnd/>
            </a:ln>
            <a:effectLst/>
          </p:spPr>
          <p:txBody>
            <a:bodyPr rot="10800000" wrap="none" anchor="ctr"/>
            <a:lstStyle/>
            <a:p>
              <a:pPr algn="ctr">
                <a:defRPr/>
              </a:pPr>
              <a:endParaRPr lang="en-US" sz="1400" b="0">
                <a:latin typeface="Verdana" pitchFamily="34" charset="0"/>
              </a:endParaRPr>
            </a:p>
          </p:txBody>
        </p:sp>
        <p:sp>
          <p:nvSpPr>
            <p:cNvPr id="83" name="AutoShape 16"/>
            <p:cNvSpPr>
              <a:spLocks noChangeArrowheads="1"/>
            </p:cNvSpPr>
            <p:nvPr/>
          </p:nvSpPr>
          <p:spPr bwMode="auto">
            <a:xfrm>
              <a:off x="457200" y="1981200"/>
              <a:ext cx="2057400" cy="2895600"/>
            </a:xfrm>
            <a:prstGeom prst="roundRect">
              <a:avLst>
                <a:gd name="adj" fmla="val 5389"/>
              </a:avLst>
            </a:prstGeom>
            <a:ln>
              <a:headEnd/>
              <a:tailEnd/>
            </a:ln>
          </p:spPr>
          <p:style>
            <a:lnRef idx="1">
              <a:schemeClr val="accent3"/>
            </a:lnRef>
            <a:fillRef idx="3">
              <a:schemeClr val="accent3"/>
            </a:fillRef>
            <a:effectRef idx="2">
              <a:schemeClr val="accent3"/>
            </a:effectRef>
            <a:fontRef idx="minor">
              <a:schemeClr val="lt1"/>
            </a:fontRef>
          </p:style>
          <p:txBody>
            <a:bodyPr rot="10800000" wrap="none" anchor="ctr"/>
            <a:lstStyle/>
            <a:p>
              <a:pPr algn="ctr">
                <a:defRPr/>
              </a:pPr>
              <a:endParaRPr lang="en-US" sz="1400" b="0">
                <a:latin typeface="Verdana" pitchFamily="34" charset="0"/>
              </a:endParaRPr>
            </a:p>
          </p:txBody>
        </p:sp>
        <p:sp>
          <p:nvSpPr>
            <p:cNvPr id="86" name="Text Box 31">
              <a:hlinkClick r:id="rId4" action="ppaction://hlinksldjump"/>
            </p:cNvPr>
            <p:cNvSpPr txBox="1">
              <a:spLocks noChangeArrowheads="1"/>
            </p:cNvSpPr>
            <p:nvPr/>
          </p:nvSpPr>
          <p:spPr bwMode="auto">
            <a:xfrm>
              <a:off x="2667000" y="3018237"/>
              <a:ext cx="5962649" cy="411163"/>
            </a:xfrm>
            <a:prstGeom prst="roundRect">
              <a:avLst/>
            </a:prstGeom>
            <a:solidFill>
              <a:srgbClr val="FFFFFF"/>
            </a:solidFill>
            <a:ln>
              <a:solidFill>
                <a:srgbClr val="3F8AC5"/>
              </a:solidFill>
            </a:ln>
            <a:effectLst/>
          </p:spPr>
          <p:txBody>
            <a:bodyPr wrap="none" lIns="0" tIns="0" rIns="0" bIns="0" anchor="ctr"/>
            <a:lstStyle/>
            <a:p>
              <a:pPr algn="ctr" fontAlgn="auto">
                <a:spcBef>
                  <a:spcPts val="0"/>
                </a:spcBef>
                <a:spcAft>
                  <a:spcPts val="0"/>
                </a:spcAft>
                <a:defRPr/>
              </a:pPr>
              <a:r>
                <a:rPr lang="en-US" sz="1600" b="1" dirty="0">
                  <a:solidFill>
                    <a:schemeClr val="tx1">
                      <a:lumMod val="65000"/>
                      <a:lumOff val="35000"/>
                    </a:schemeClr>
                  </a:solidFill>
                  <a:latin typeface="Helvetica Light"/>
                  <a:cs typeface="Helvetica Light"/>
                </a:rPr>
                <a:t>Selection</a:t>
              </a:r>
            </a:p>
          </p:txBody>
        </p:sp>
        <p:sp>
          <p:nvSpPr>
            <p:cNvPr id="89" name="Text Box 32">
              <a:hlinkClick r:id="" action="ppaction://noaction"/>
            </p:cNvPr>
            <p:cNvSpPr txBox="1">
              <a:spLocks noChangeArrowheads="1"/>
            </p:cNvSpPr>
            <p:nvPr/>
          </p:nvSpPr>
          <p:spPr bwMode="auto">
            <a:xfrm>
              <a:off x="2667000" y="3481124"/>
              <a:ext cx="5959929" cy="411163"/>
            </a:xfrm>
            <a:prstGeom prst="roundRect">
              <a:avLst/>
            </a:prstGeom>
            <a:solidFill>
              <a:srgbClr val="FFFFFF"/>
            </a:solidFill>
            <a:ln>
              <a:solidFill>
                <a:srgbClr val="3F8AC5"/>
              </a:solidFill>
            </a:ln>
            <a:effectLst/>
          </p:spPr>
          <p:txBody>
            <a:bodyPr wrap="none" lIns="0" tIns="0" rIns="0" bIns="0" anchor="ctr"/>
            <a:lstStyle/>
            <a:p>
              <a:pPr algn="ctr">
                <a:defRPr/>
              </a:pPr>
              <a:r>
                <a:rPr lang="en-US" sz="1600" b="1">
                  <a:solidFill>
                    <a:schemeClr val="tx1">
                      <a:lumMod val="65000"/>
                      <a:lumOff val="35000"/>
                    </a:schemeClr>
                  </a:solidFill>
                  <a:latin typeface="Helvetica Light"/>
                  <a:cs typeface="Helvetica Light"/>
                </a:rPr>
                <a:t>Acquisitions</a:t>
              </a:r>
            </a:p>
          </p:txBody>
        </p:sp>
        <p:sp>
          <p:nvSpPr>
            <p:cNvPr id="90" name="Text Box 33">
              <a:hlinkClick r:id="" action="ppaction://noaction"/>
            </p:cNvPr>
            <p:cNvSpPr txBox="1">
              <a:spLocks noChangeArrowheads="1"/>
            </p:cNvSpPr>
            <p:nvPr/>
          </p:nvSpPr>
          <p:spPr bwMode="auto">
            <a:xfrm>
              <a:off x="2667000" y="3944011"/>
              <a:ext cx="5950857" cy="411163"/>
            </a:xfrm>
            <a:prstGeom prst="roundRect">
              <a:avLst/>
            </a:prstGeom>
            <a:solidFill>
              <a:srgbClr val="FFFFFF"/>
            </a:solidFill>
            <a:ln>
              <a:solidFill>
                <a:srgbClr val="3F8AC5"/>
              </a:solidFill>
            </a:ln>
            <a:effectLst/>
          </p:spPr>
          <p:txBody>
            <a:bodyPr wrap="none" lIns="0" tIns="0" rIns="0" bIns="0" anchor="ctr"/>
            <a:lstStyle/>
            <a:p>
              <a:pPr algn="ctr">
                <a:defRPr/>
              </a:pPr>
              <a:r>
                <a:rPr lang="en-US" sz="1600" b="1">
                  <a:solidFill>
                    <a:schemeClr val="tx1">
                      <a:lumMod val="65000"/>
                      <a:lumOff val="35000"/>
                    </a:schemeClr>
                  </a:solidFill>
                  <a:latin typeface="Helvetica Light"/>
                  <a:cs typeface="Helvetica Light"/>
                </a:rPr>
                <a:t>Cataloging</a:t>
              </a:r>
            </a:p>
          </p:txBody>
        </p:sp>
        <p:sp>
          <p:nvSpPr>
            <p:cNvPr id="91" name="Text Box 34">
              <a:hlinkClick r:id="" action="ppaction://noaction"/>
            </p:cNvPr>
            <p:cNvSpPr txBox="1">
              <a:spLocks noChangeArrowheads="1"/>
            </p:cNvSpPr>
            <p:nvPr/>
          </p:nvSpPr>
          <p:spPr bwMode="auto">
            <a:xfrm>
              <a:off x="2667000" y="4406898"/>
              <a:ext cx="5959929" cy="411163"/>
            </a:xfrm>
            <a:prstGeom prst="roundRect">
              <a:avLst/>
            </a:prstGeom>
            <a:solidFill>
              <a:srgbClr val="FFFFFF"/>
            </a:solidFill>
            <a:ln>
              <a:solidFill>
                <a:srgbClr val="3F8AC5"/>
              </a:solidFill>
            </a:ln>
            <a:effectLst/>
          </p:spPr>
          <p:txBody>
            <a:bodyPr wrap="none" lIns="0" tIns="0" rIns="0" bIns="0" anchor="ctr"/>
            <a:lstStyle/>
            <a:p>
              <a:pPr algn="ctr" fontAlgn="auto">
                <a:spcBef>
                  <a:spcPts val="0"/>
                </a:spcBef>
                <a:spcAft>
                  <a:spcPts val="0"/>
                </a:spcAft>
                <a:defRPr/>
              </a:pPr>
              <a:r>
                <a:rPr lang="en-US" sz="1600" b="1" dirty="0">
                  <a:solidFill>
                    <a:schemeClr val="tx1">
                      <a:lumMod val="65000"/>
                      <a:lumOff val="35000"/>
                    </a:schemeClr>
                  </a:solidFill>
                  <a:latin typeface="Helvetica Light"/>
                  <a:cs typeface="Helvetica Light"/>
                </a:rPr>
                <a:t>Fulfillment</a:t>
              </a:r>
            </a:p>
          </p:txBody>
        </p:sp>
        <p:sp>
          <p:nvSpPr>
            <p:cNvPr id="103" name="Text Box 36">
              <a:hlinkClick r:id="rId5" action="ppaction://hlinksldjump"/>
            </p:cNvPr>
            <p:cNvSpPr txBox="1">
              <a:spLocks noChangeArrowheads="1"/>
            </p:cNvSpPr>
            <p:nvPr/>
          </p:nvSpPr>
          <p:spPr bwMode="auto">
            <a:xfrm>
              <a:off x="2667000" y="2555350"/>
              <a:ext cx="5962650" cy="411163"/>
            </a:xfrm>
            <a:prstGeom prst="roundRect">
              <a:avLst/>
            </a:prstGeom>
            <a:solidFill>
              <a:srgbClr val="FFFFFF"/>
            </a:solidFill>
            <a:ln>
              <a:solidFill>
                <a:srgbClr val="3F8AC5"/>
              </a:solidFill>
            </a:ln>
            <a:effectLst/>
          </p:spPr>
          <p:txBody>
            <a:bodyPr wrap="none" lIns="0" tIns="0" rIns="0" bIns="0" anchor="ctr"/>
            <a:lstStyle/>
            <a:p>
              <a:pPr algn="ctr" fontAlgn="auto">
                <a:spcBef>
                  <a:spcPts val="0"/>
                </a:spcBef>
                <a:spcAft>
                  <a:spcPts val="0"/>
                </a:spcAft>
                <a:defRPr/>
              </a:pPr>
              <a:r>
                <a:rPr lang="en-US" sz="1600" b="1" dirty="0" smtClean="0">
                  <a:solidFill>
                    <a:schemeClr val="tx1">
                      <a:lumMod val="65000"/>
                      <a:lumOff val="35000"/>
                    </a:schemeClr>
                  </a:solidFill>
                  <a:latin typeface="Helvetica Light"/>
                  <a:cs typeface="Helvetica Light"/>
                </a:rPr>
                <a:t>Resource Management</a:t>
              </a:r>
              <a:endParaRPr lang="en-US" sz="1600" b="1" dirty="0">
                <a:solidFill>
                  <a:schemeClr val="tx1">
                    <a:lumMod val="65000"/>
                    <a:lumOff val="35000"/>
                  </a:schemeClr>
                </a:solidFill>
                <a:latin typeface="Helvetica Light"/>
                <a:cs typeface="Helvetica Light"/>
              </a:endParaRPr>
            </a:p>
          </p:txBody>
        </p:sp>
        <p:sp>
          <p:nvSpPr>
            <p:cNvPr id="142350" name="Rectangle 48"/>
            <p:cNvSpPr>
              <a:spLocks noChangeArrowheads="1"/>
            </p:cNvSpPr>
            <p:nvPr/>
          </p:nvSpPr>
          <p:spPr bwMode="auto">
            <a:xfrm>
              <a:off x="762000" y="2133601"/>
              <a:ext cx="1608138" cy="306388"/>
            </a:xfrm>
            <a:prstGeom prst="rect">
              <a:avLst/>
            </a:prstGeom>
            <a:noFill/>
            <a:ln w="9525">
              <a:noFill/>
              <a:miter lim="800000"/>
              <a:headEnd/>
              <a:tailEnd/>
            </a:ln>
          </p:spPr>
          <p:txBody>
            <a:bodyPr wrap="none">
              <a:spAutoFit/>
            </a:bodyPr>
            <a:lstStyle/>
            <a:p>
              <a:r>
                <a:rPr lang="en-US" sz="1400" b="0">
                  <a:solidFill>
                    <a:schemeClr val="bg1"/>
                  </a:solidFill>
                </a:rPr>
                <a:t>DATA SERVICES</a:t>
              </a:r>
            </a:p>
          </p:txBody>
        </p:sp>
        <p:sp>
          <p:nvSpPr>
            <p:cNvPr id="142351" name="Rectangle 48"/>
            <p:cNvSpPr>
              <a:spLocks noChangeArrowheads="1"/>
            </p:cNvSpPr>
            <p:nvPr/>
          </p:nvSpPr>
          <p:spPr bwMode="auto">
            <a:xfrm>
              <a:off x="2667001" y="2057401"/>
              <a:ext cx="914400" cy="461665"/>
            </a:xfrm>
            <a:prstGeom prst="rect">
              <a:avLst/>
            </a:prstGeom>
            <a:noFill/>
            <a:ln w="9525">
              <a:noFill/>
              <a:miter lim="800000"/>
              <a:headEnd/>
              <a:tailEnd/>
            </a:ln>
          </p:spPr>
          <p:txBody>
            <a:bodyPr wrap="square">
              <a:spAutoFit/>
            </a:bodyPr>
            <a:lstStyle/>
            <a:p>
              <a:r>
                <a:rPr lang="en-US" sz="2400" b="0" dirty="0" smtClean="0">
                  <a:solidFill>
                    <a:srgbClr val="595959"/>
                  </a:solidFill>
                  <a:latin typeface="Helvetica Light"/>
                  <a:cs typeface="Helvetica Light"/>
                </a:rPr>
                <a:t>Alma</a:t>
              </a:r>
              <a:endParaRPr lang="en-US" sz="2400" b="0" dirty="0">
                <a:solidFill>
                  <a:srgbClr val="595959"/>
                </a:solidFill>
                <a:latin typeface="Helvetica Light"/>
                <a:cs typeface="Helvetica Light"/>
              </a:endParaRPr>
            </a:p>
          </p:txBody>
        </p:sp>
        <p:sp>
          <p:nvSpPr>
            <p:cNvPr id="3" name="Text Box 42">
              <a:hlinkClick r:id="" action="ppaction://noaction"/>
            </p:cNvPr>
            <p:cNvSpPr>
              <a:spLocks noChangeArrowheads="1"/>
            </p:cNvSpPr>
            <p:nvPr/>
          </p:nvSpPr>
          <p:spPr bwMode="auto">
            <a:xfrm>
              <a:off x="527277" y="2034268"/>
              <a:ext cx="1931079" cy="1358848"/>
            </a:xfrm>
            <a:prstGeom prst="roundRect">
              <a:avLst>
                <a:gd name="adj" fmla="val 6341"/>
              </a:avLst>
            </a:prstGeom>
            <a:solidFill>
              <a:srgbClr val="FFFFFF"/>
            </a:solidFill>
            <a:ln w="9525">
              <a:solidFill>
                <a:schemeClr val="accent3">
                  <a:lumMod val="75000"/>
                </a:schemeClr>
              </a:solidFill>
              <a:round/>
              <a:headEnd/>
              <a:tailEnd/>
            </a:ln>
            <a:effectLst/>
          </p:spPr>
          <p:txBody>
            <a:bodyPr lIns="0" tIns="0" rIns="0" bIns="0" anchor="ctr"/>
            <a:lstStyle/>
            <a:p>
              <a:pPr algn="ctr">
                <a:defRPr/>
              </a:pPr>
              <a:r>
                <a:rPr lang="en-US" sz="1600" b="1" dirty="0">
                  <a:solidFill>
                    <a:srgbClr val="595959"/>
                  </a:solidFill>
                  <a:latin typeface="Helvetica Light"/>
                  <a:cs typeface="Helvetica Light"/>
                </a:rPr>
                <a:t>Community zone</a:t>
              </a:r>
            </a:p>
          </p:txBody>
        </p:sp>
        <p:sp>
          <p:nvSpPr>
            <p:cNvPr id="32" name="Text Box 42">
              <a:hlinkClick r:id="" action="ppaction://noaction"/>
            </p:cNvPr>
            <p:cNvSpPr>
              <a:spLocks noChangeArrowheads="1"/>
            </p:cNvSpPr>
            <p:nvPr/>
          </p:nvSpPr>
          <p:spPr bwMode="auto">
            <a:xfrm>
              <a:off x="504371" y="3444840"/>
              <a:ext cx="1963058" cy="1374585"/>
            </a:xfrm>
            <a:prstGeom prst="roundRect">
              <a:avLst>
                <a:gd name="adj" fmla="val 5704"/>
              </a:avLst>
            </a:prstGeom>
            <a:solidFill>
              <a:srgbClr val="FFFFFF"/>
            </a:solidFill>
            <a:ln w="9525">
              <a:solidFill>
                <a:srgbClr val="77933C"/>
              </a:solidFill>
              <a:round/>
              <a:headEnd/>
              <a:tailEnd/>
            </a:ln>
            <a:effectLst/>
          </p:spPr>
          <p:txBody>
            <a:bodyPr lIns="0" tIns="0" rIns="0" bIns="0" anchor="ctr"/>
            <a:lstStyle/>
            <a:p>
              <a:pPr algn="ctr">
                <a:defRPr/>
              </a:pPr>
              <a:r>
                <a:rPr lang="en-US" sz="1600" b="1" dirty="0" smtClean="0">
                  <a:solidFill>
                    <a:srgbClr val="595959"/>
                  </a:solidFill>
                  <a:latin typeface="Helvetica Light"/>
                  <a:cs typeface="Helvetica Light"/>
                </a:rPr>
                <a:t>Business Intelligence </a:t>
              </a:r>
            </a:p>
            <a:p>
              <a:pPr algn="ctr">
                <a:defRPr/>
              </a:pPr>
              <a:r>
                <a:rPr lang="en-US" sz="1600" b="1" dirty="0" smtClean="0">
                  <a:solidFill>
                    <a:srgbClr val="595959"/>
                  </a:solidFill>
                  <a:latin typeface="Helvetica Light"/>
                  <a:cs typeface="Helvetica Light"/>
                </a:rPr>
                <a:t>and Analytics</a:t>
              </a:r>
              <a:endParaRPr lang="en-US" sz="1600" b="1" dirty="0">
                <a:solidFill>
                  <a:srgbClr val="595959"/>
                </a:solidFill>
                <a:latin typeface="Helvetica Light"/>
                <a:cs typeface="Helvetica Light"/>
              </a:endParaRPr>
            </a:p>
          </p:txBody>
        </p:sp>
      </p:grpSp>
      <p:grpSp>
        <p:nvGrpSpPr>
          <p:cNvPr id="11" name="Group 10"/>
          <p:cNvGrpSpPr/>
          <p:nvPr/>
        </p:nvGrpSpPr>
        <p:grpSpPr>
          <a:xfrm>
            <a:off x="452437" y="1076176"/>
            <a:ext cx="8229600" cy="639763"/>
            <a:chOff x="452437" y="1076176"/>
            <a:chExt cx="8229600" cy="639763"/>
          </a:xfrm>
        </p:grpSpPr>
        <p:sp>
          <p:nvSpPr>
            <p:cNvPr id="36" name="AutoShape 22"/>
            <p:cNvSpPr>
              <a:spLocks noChangeArrowheads="1"/>
            </p:cNvSpPr>
            <p:nvPr/>
          </p:nvSpPr>
          <p:spPr bwMode="auto">
            <a:xfrm>
              <a:off x="452437" y="1076176"/>
              <a:ext cx="8229600" cy="639763"/>
            </a:xfrm>
            <a:prstGeom prst="roundRect">
              <a:avLst>
                <a:gd name="adj" fmla="val 10995"/>
              </a:avLst>
            </a:prstGeom>
            <a:solidFill>
              <a:srgbClr val="FFFFFF">
                <a:alpha val="79000"/>
              </a:srgbClr>
            </a:solidFill>
            <a:ln w="9525" algn="ctr">
              <a:solidFill>
                <a:schemeClr val="accent6">
                  <a:lumMod val="75000"/>
                </a:schemeClr>
              </a:solidFill>
              <a:round/>
              <a:headEnd/>
              <a:tailEnd/>
            </a:ln>
            <a:effectLst/>
          </p:spPr>
          <p:txBody>
            <a:bodyPr wrap="none" anchor="ctr"/>
            <a:lstStyle/>
            <a:p>
              <a:pPr algn="ctr">
                <a:defRPr/>
              </a:pPr>
              <a:endParaRPr lang="en-US" sz="1400" b="0">
                <a:solidFill>
                  <a:schemeClr val="bg1">
                    <a:lumMod val="65000"/>
                  </a:schemeClr>
                </a:solidFill>
                <a:latin typeface="Verdana" pitchFamily="34" charset="0"/>
              </a:endParaRPr>
            </a:p>
          </p:txBody>
        </p:sp>
        <p:sp>
          <p:nvSpPr>
            <p:cNvPr id="37" name="Text Box 45"/>
            <p:cNvSpPr txBox="1">
              <a:spLocks noChangeArrowheads="1"/>
            </p:cNvSpPr>
            <p:nvPr/>
          </p:nvSpPr>
          <p:spPr bwMode="auto">
            <a:xfrm>
              <a:off x="533399" y="1165225"/>
              <a:ext cx="1143000" cy="461665"/>
            </a:xfrm>
            <a:prstGeom prst="rect">
              <a:avLst/>
            </a:prstGeom>
            <a:noFill/>
            <a:ln w="9525">
              <a:noFill/>
              <a:miter lim="800000"/>
              <a:headEnd/>
              <a:tailEnd/>
            </a:ln>
          </p:spPr>
          <p:txBody>
            <a:bodyPr wrap="square">
              <a:spAutoFit/>
            </a:bodyPr>
            <a:lstStyle/>
            <a:p>
              <a:r>
                <a:rPr lang="en-US" sz="2400" dirty="0" smtClean="0">
                  <a:solidFill>
                    <a:srgbClr val="595959"/>
                  </a:solidFill>
                  <a:latin typeface="Helvetica Light"/>
                  <a:cs typeface="Helvetica Light"/>
                </a:rPr>
                <a:t>Primo</a:t>
              </a:r>
              <a:endParaRPr lang="en-US" sz="2400" dirty="0">
                <a:solidFill>
                  <a:srgbClr val="595959"/>
                </a:solidFill>
                <a:latin typeface="Helvetica Light"/>
                <a:cs typeface="Helvetica Light"/>
              </a:endParaRPr>
            </a:p>
          </p:txBody>
        </p:sp>
        <p:sp>
          <p:nvSpPr>
            <p:cNvPr id="39" name="Text Box 23">
              <a:hlinkClick r:id="" action="ppaction://noaction"/>
            </p:cNvPr>
            <p:cNvSpPr txBox="1">
              <a:spLocks noChangeArrowheads="1"/>
            </p:cNvSpPr>
            <p:nvPr/>
          </p:nvSpPr>
          <p:spPr bwMode="auto">
            <a:xfrm>
              <a:off x="7315199" y="1142751"/>
              <a:ext cx="1314450" cy="506612"/>
            </a:xfrm>
            <a:prstGeom prst="roundRect">
              <a:avLst/>
            </a:prstGeom>
            <a:solidFill>
              <a:srgbClr val="FFFFFF"/>
            </a:solidFill>
            <a:ln>
              <a:solidFill>
                <a:srgbClr val="E46C0A"/>
              </a:solidFill>
            </a:ln>
            <a:effectLst/>
          </p:spPr>
          <p:txBody>
            <a:bodyPr lIns="0" tIns="0" rIns="0" bIns="0" anchor="ctr"/>
            <a:lstStyle/>
            <a:p>
              <a:pPr algn="ctr">
                <a:defRPr/>
              </a:pPr>
              <a:r>
                <a:rPr lang="en-US" sz="1600" b="1" dirty="0" smtClean="0">
                  <a:solidFill>
                    <a:schemeClr val="tx1">
                      <a:lumMod val="65000"/>
                      <a:lumOff val="35000"/>
                    </a:schemeClr>
                  </a:solidFill>
                  <a:latin typeface="Helvetica Light"/>
                  <a:cs typeface="Helvetica Light"/>
                </a:rPr>
                <a:t>Delivery</a:t>
              </a:r>
              <a:endParaRPr lang="en-US" sz="1600" b="1" dirty="0">
                <a:solidFill>
                  <a:schemeClr val="tx1">
                    <a:lumMod val="65000"/>
                    <a:lumOff val="35000"/>
                  </a:schemeClr>
                </a:solidFill>
                <a:latin typeface="Helvetica Light"/>
                <a:cs typeface="Helvetica Light"/>
              </a:endParaRPr>
            </a:p>
          </p:txBody>
        </p:sp>
        <p:sp>
          <p:nvSpPr>
            <p:cNvPr id="41" name="Text Box 23">
              <a:hlinkClick r:id="" action="ppaction://noaction"/>
            </p:cNvPr>
            <p:cNvSpPr txBox="1">
              <a:spLocks noChangeArrowheads="1"/>
            </p:cNvSpPr>
            <p:nvPr/>
          </p:nvSpPr>
          <p:spPr bwMode="auto">
            <a:xfrm>
              <a:off x="5791200" y="1143375"/>
              <a:ext cx="1447800" cy="505365"/>
            </a:xfrm>
            <a:prstGeom prst="roundRect">
              <a:avLst/>
            </a:prstGeom>
            <a:solidFill>
              <a:srgbClr val="FFFFFF"/>
            </a:solidFill>
            <a:ln>
              <a:solidFill>
                <a:srgbClr val="E46C0A"/>
              </a:solidFill>
            </a:ln>
            <a:effectLst/>
          </p:spPr>
          <p:txBody>
            <a:bodyPr lIns="0" tIns="0" rIns="0" bIns="0" anchor="ctr"/>
            <a:lstStyle/>
            <a:p>
              <a:pPr algn="ctr">
                <a:defRPr/>
              </a:pPr>
              <a:r>
                <a:rPr lang="en-US" sz="1600" b="1" dirty="0" smtClean="0">
                  <a:solidFill>
                    <a:schemeClr val="tx1">
                      <a:lumMod val="65000"/>
                      <a:lumOff val="35000"/>
                    </a:schemeClr>
                  </a:solidFill>
                  <a:latin typeface="Helvetica Light"/>
                  <a:cs typeface="Helvetica Light"/>
                </a:rPr>
                <a:t>Discovery</a:t>
              </a:r>
              <a:endParaRPr lang="en-US" sz="1600" b="1" dirty="0">
                <a:solidFill>
                  <a:schemeClr val="tx1">
                    <a:lumMod val="65000"/>
                    <a:lumOff val="35000"/>
                  </a:schemeClr>
                </a:solidFill>
                <a:latin typeface="Helvetica Light"/>
                <a:cs typeface="Helvetica Light"/>
              </a:endParaRPr>
            </a:p>
          </p:txBody>
        </p:sp>
      </p:grpSp>
      <p:sp>
        <p:nvSpPr>
          <p:cNvPr id="2" name="Title 1"/>
          <p:cNvSpPr>
            <a:spLocks noGrp="1"/>
          </p:cNvSpPr>
          <p:nvPr>
            <p:ph type="ctrTitle"/>
          </p:nvPr>
        </p:nvSpPr>
        <p:spPr/>
        <p:txBody>
          <a:bodyPr/>
          <a:lstStyle/>
          <a:p>
            <a:r>
              <a:rPr lang="en-US" dirty="0" smtClean="0"/>
              <a:t>Unified Architecture</a:t>
            </a:r>
            <a:endParaRPr lang="en-US" dirty="0"/>
          </a:p>
        </p:txBody>
      </p:sp>
    </p:spTree>
    <p:extLst>
      <p:ext uri="{BB962C8B-B14F-4D97-AF65-F5344CB8AC3E}">
        <p14:creationId xmlns:p14="http://schemas.microsoft.com/office/powerpoint/2010/main" val="14472797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101850" y="1187450"/>
            <a:ext cx="4940300" cy="4940300"/>
          </a:xfrm>
          <a:prstGeom prst="ellipse">
            <a:avLst/>
          </a:prstGeom>
          <a:solidFill>
            <a:schemeClr val="bg1"/>
          </a:solidFill>
          <a:ln w="76200" algn="ctr">
            <a:solidFill>
              <a:schemeClr val="bg1">
                <a:lumMod val="85000"/>
              </a:schemeClr>
            </a:solidFill>
            <a:round/>
            <a:headEnd/>
            <a:tailEnd/>
          </a:ln>
          <a:effectLst/>
        </p:spPr>
        <p:txBody>
          <a:bodyPr wrap="none" anchor="ctr"/>
          <a:lstStyle/>
          <a:p>
            <a:pPr algn="ctr">
              <a:defRPr/>
            </a:pPr>
            <a:endParaRPr lang="en-US" sz="1400" b="0" dirty="0">
              <a:solidFill>
                <a:schemeClr val="bg1"/>
              </a:solidFill>
            </a:endParaRPr>
          </a:p>
        </p:txBody>
      </p:sp>
      <p:sp>
        <p:nvSpPr>
          <p:cNvPr id="20" name="עוגה 19"/>
          <p:cNvSpPr/>
          <p:nvPr/>
        </p:nvSpPr>
        <p:spPr bwMode="auto">
          <a:xfrm flipH="1">
            <a:off x="2127181" y="1151824"/>
            <a:ext cx="4960219" cy="4960219"/>
          </a:xfrm>
          <a:prstGeom prst="pie">
            <a:avLst>
              <a:gd name="adj1" fmla="val 0"/>
              <a:gd name="adj2" fmla="val 5423323"/>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w="76200" cap="flat" cmpd="sng" algn="ctr">
            <a:no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grpSp>
        <p:nvGrpSpPr>
          <p:cNvPr id="75781" name="Group 54"/>
          <p:cNvGrpSpPr>
            <a:grpSpLocks/>
          </p:cNvGrpSpPr>
          <p:nvPr/>
        </p:nvGrpSpPr>
        <p:grpSpPr bwMode="auto">
          <a:xfrm>
            <a:off x="87313" y="3810000"/>
            <a:ext cx="2495550" cy="2611438"/>
            <a:chOff x="2088" y="2556"/>
            <a:chExt cx="1584" cy="650"/>
          </a:xfrm>
        </p:grpSpPr>
        <p:sp>
          <p:nvSpPr>
            <p:cNvPr id="75801" name="Rectangle 14"/>
            <p:cNvSpPr>
              <a:spLocks noChangeArrowheads="1"/>
            </p:cNvSpPr>
            <p:nvPr/>
          </p:nvSpPr>
          <p:spPr bwMode="auto">
            <a:xfrm>
              <a:off x="2088" y="2556"/>
              <a:ext cx="1584" cy="650"/>
            </a:xfrm>
            <a:prstGeom prst="roundRect">
              <a:avLst>
                <a:gd name="adj" fmla="val 9213"/>
              </a:avLst>
            </a:prstGeom>
            <a:solidFill>
              <a:schemeClr val="tx1">
                <a:lumMod val="75000"/>
                <a:lumOff val="25000"/>
              </a:schemeClr>
            </a:solidFill>
            <a:ln w="9525">
              <a:noFill/>
              <a:miter lim="800000"/>
              <a:headEnd/>
              <a:tailEnd/>
            </a:ln>
          </p:spPr>
          <p:txBody>
            <a:bodyPr anchor="ctr"/>
            <a:lstStyle/>
            <a:p>
              <a:pPr marL="231775" indent="-115888">
                <a:buSzPct val="90000"/>
                <a:buFont typeface="Wingdings 3" pitchFamily="18" charset="2"/>
                <a:buChar char="}"/>
              </a:pPr>
              <a:r>
                <a:rPr lang="en-GB" sz="1800" b="0" dirty="0">
                  <a:solidFill>
                    <a:schemeClr val="bg1"/>
                  </a:solidFill>
                  <a:latin typeface="Arial" charset="0"/>
                </a:rPr>
                <a:t>24x7 watch &amp; video</a:t>
              </a:r>
            </a:p>
            <a:p>
              <a:pPr marL="231775" indent="-115888">
                <a:buSzPct val="90000"/>
                <a:buFont typeface="Wingdings 3" pitchFamily="18" charset="2"/>
                <a:buChar char="}"/>
              </a:pPr>
              <a:r>
                <a:rPr lang="en-GB" sz="1800" b="0" dirty="0">
                  <a:solidFill>
                    <a:schemeClr val="bg1"/>
                  </a:solidFill>
                  <a:latin typeface="Arial" charset="0"/>
                </a:rPr>
                <a:t>Biometric access</a:t>
              </a:r>
              <a:br>
                <a:rPr lang="en-GB" sz="1800" b="0" dirty="0">
                  <a:solidFill>
                    <a:schemeClr val="bg1"/>
                  </a:solidFill>
                  <a:latin typeface="Arial" charset="0"/>
                </a:rPr>
              </a:br>
              <a:r>
                <a:rPr lang="en-GB" sz="1800" b="0" dirty="0">
                  <a:solidFill>
                    <a:schemeClr val="bg1"/>
                  </a:solidFill>
                  <a:latin typeface="Arial" charset="0"/>
                </a:rPr>
                <a:t>control</a:t>
              </a:r>
            </a:p>
            <a:p>
              <a:pPr marL="231775" indent="-115888">
                <a:buSzPct val="90000"/>
                <a:buFont typeface="Wingdings 3" pitchFamily="18" charset="2"/>
                <a:buChar char="}"/>
              </a:pPr>
              <a:r>
                <a:rPr lang="en-US" sz="1800" b="0" dirty="0">
                  <a:solidFill>
                    <a:schemeClr val="bg1"/>
                  </a:solidFill>
                  <a:latin typeface="Arial" charset="0"/>
                </a:rPr>
                <a:t>Physical access activities logged and monitored </a:t>
              </a:r>
            </a:p>
            <a:p>
              <a:pPr marL="231775" indent="-115888">
                <a:buSzPct val="90000"/>
                <a:buFont typeface="Wingdings 3" pitchFamily="18" charset="2"/>
                <a:buChar char="}"/>
              </a:pPr>
              <a:r>
                <a:rPr lang="en-US" sz="1800" b="0" dirty="0">
                  <a:solidFill>
                    <a:schemeClr val="bg1"/>
                  </a:solidFill>
                  <a:latin typeface="Arial" charset="0"/>
                </a:rPr>
                <a:t>Video recording</a:t>
              </a:r>
            </a:p>
          </p:txBody>
        </p:sp>
        <p:sp>
          <p:nvSpPr>
            <p:cNvPr id="75802" name="Rectangle 8"/>
            <p:cNvSpPr>
              <a:spLocks noChangeArrowheads="1"/>
            </p:cNvSpPr>
            <p:nvPr/>
          </p:nvSpPr>
          <p:spPr bwMode="auto">
            <a:xfrm>
              <a:off x="2157" y="2584"/>
              <a:ext cx="1446" cy="587"/>
            </a:xfrm>
            <a:prstGeom prst="roundRect">
              <a:avLst>
                <a:gd name="adj" fmla="val 6912"/>
              </a:avLst>
            </a:prstGeom>
            <a:noFill/>
            <a:ln w="6350" algn="ctr">
              <a:solidFill>
                <a:schemeClr val="bg1"/>
              </a:solidFill>
              <a:round/>
              <a:headEnd/>
              <a:tailEnd type="triangle" w="med" len="med"/>
            </a:ln>
          </p:spPr>
          <p:txBody>
            <a:bodyPr anchor="ctr"/>
            <a:lstStyle/>
            <a:p>
              <a:pPr algn="ctr"/>
              <a:endParaRPr lang="en-US" sz="1600">
                <a:solidFill>
                  <a:schemeClr val="bg1"/>
                </a:solidFill>
                <a:latin typeface="Arial" charset="0"/>
              </a:endParaRPr>
            </a:p>
          </p:txBody>
        </p:sp>
      </p:grpSp>
      <p:graphicFrame>
        <p:nvGraphicFramePr>
          <p:cNvPr id="17" name="דיאגרמה 16"/>
          <p:cNvGraphicFramePr/>
          <p:nvPr/>
        </p:nvGraphicFramePr>
        <p:xfrm>
          <a:off x="685800" y="1066800"/>
          <a:ext cx="7772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1872" name="Oval 18"/>
          <p:cNvSpPr>
            <a:spLocks noChangeArrowheads="1"/>
          </p:cNvSpPr>
          <p:nvPr/>
        </p:nvSpPr>
        <p:spPr bwMode="auto">
          <a:xfrm>
            <a:off x="3619500" y="2746375"/>
            <a:ext cx="1905000" cy="1828800"/>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ln w="76200">
            <a:solidFill>
              <a:schemeClr val="bg1"/>
            </a:solidFill>
            <a:round/>
            <a:headEnd/>
            <a:tailEnd/>
          </a:ln>
        </p:spPr>
        <p:txBody>
          <a:bodyPr wrap="none" anchor="ctr"/>
          <a:lstStyle/>
          <a:p>
            <a:pPr algn="ctr">
              <a:defRPr/>
            </a:pPr>
            <a:r>
              <a:rPr lang="en-US" sz="1800" b="0" dirty="0">
                <a:solidFill>
                  <a:schemeClr val="bg1"/>
                </a:solidFill>
                <a:latin typeface="Arial" charset="0"/>
              </a:rPr>
              <a:t>Multi Tiered</a:t>
            </a:r>
          </a:p>
          <a:p>
            <a:pPr algn="ctr">
              <a:defRPr/>
            </a:pPr>
            <a:r>
              <a:rPr lang="en-US" sz="1800" b="0" dirty="0">
                <a:solidFill>
                  <a:schemeClr val="bg1"/>
                </a:solidFill>
                <a:latin typeface="Arial" charset="0"/>
              </a:rPr>
              <a:t>Cloud Security</a:t>
            </a:r>
          </a:p>
          <a:p>
            <a:pPr algn="ctr">
              <a:defRPr/>
            </a:pPr>
            <a:endParaRPr lang="en-US" sz="1800" b="0" dirty="0">
              <a:solidFill>
                <a:schemeClr val="bg1"/>
              </a:solidFill>
              <a:latin typeface="Arial" charset="0"/>
            </a:endParaRPr>
          </a:p>
          <a:p>
            <a:pPr algn="ctr">
              <a:defRPr/>
            </a:pPr>
            <a:endParaRPr lang="en-US" sz="1800" b="0" dirty="0">
              <a:solidFill>
                <a:schemeClr val="bg1"/>
              </a:solidFill>
              <a:latin typeface="Arial" charset="0"/>
            </a:endParaRPr>
          </a:p>
        </p:txBody>
      </p:sp>
      <p:sp>
        <p:nvSpPr>
          <p:cNvPr id="75784" name="TextBox 28"/>
          <p:cNvSpPr txBox="1">
            <a:spLocks noChangeArrowheads="1"/>
          </p:cNvSpPr>
          <p:nvPr/>
        </p:nvSpPr>
        <p:spPr bwMode="auto">
          <a:xfrm>
            <a:off x="2436813" y="2655888"/>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4</a:t>
            </a:r>
          </a:p>
        </p:txBody>
      </p:sp>
      <p:sp>
        <p:nvSpPr>
          <p:cNvPr id="75785" name="TextBox 29"/>
          <p:cNvSpPr txBox="1">
            <a:spLocks noChangeArrowheads="1"/>
          </p:cNvSpPr>
          <p:nvPr/>
        </p:nvSpPr>
        <p:spPr bwMode="auto">
          <a:xfrm>
            <a:off x="5954713" y="2655888"/>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1</a:t>
            </a:r>
          </a:p>
        </p:txBody>
      </p:sp>
      <p:sp>
        <p:nvSpPr>
          <p:cNvPr id="75786" name="TextBox 30"/>
          <p:cNvSpPr txBox="1">
            <a:spLocks noChangeArrowheads="1"/>
          </p:cNvSpPr>
          <p:nvPr/>
        </p:nvSpPr>
        <p:spPr bwMode="auto">
          <a:xfrm>
            <a:off x="2436813" y="3733800"/>
            <a:ext cx="762000" cy="1016000"/>
          </a:xfrm>
          <a:prstGeom prst="rect">
            <a:avLst/>
          </a:prstGeom>
          <a:noFill/>
          <a:ln w="9525">
            <a:noFill/>
            <a:miter lim="800000"/>
            <a:headEnd/>
            <a:tailEnd/>
          </a:ln>
        </p:spPr>
        <p:txBody>
          <a:bodyPr>
            <a:spAutoFit/>
          </a:bodyPr>
          <a:lstStyle/>
          <a:p>
            <a:r>
              <a:rPr lang="en-US" sz="6000" b="0">
                <a:solidFill>
                  <a:srgbClr val="4D7AC3"/>
                </a:solidFill>
                <a:latin typeface="Arial Black" pitchFamily="34" charset="0"/>
              </a:rPr>
              <a:t>3</a:t>
            </a:r>
          </a:p>
        </p:txBody>
      </p:sp>
      <p:sp>
        <p:nvSpPr>
          <p:cNvPr id="75787" name="TextBox 31"/>
          <p:cNvSpPr txBox="1">
            <a:spLocks noChangeArrowheads="1"/>
          </p:cNvSpPr>
          <p:nvPr/>
        </p:nvSpPr>
        <p:spPr bwMode="auto">
          <a:xfrm>
            <a:off x="5954713" y="3733800"/>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2</a:t>
            </a:r>
          </a:p>
        </p:txBody>
      </p:sp>
      <p:sp>
        <p:nvSpPr>
          <p:cNvPr id="75788" name="מלבן 23">
            <a:hlinkClick r:id="rId7" action="ppaction://hlinksldjump"/>
          </p:cNvPr>
          <p:cNvSpPr>
            <a:spLocks noChangeArrowheads="1"/>
          </p:cNvSpPr>
          <p:nvPr/>
        </p:nvSpPr>
        <p:spPr bwMode="auto">
          <a:xfrm>
            <a:off x="22860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sp>
        <p:nvSpPr>
          <p:cNvPr id="75789" name="מלבן 26">
            <a:hlinkClick r:id="rId8" action="ppaction://hlinksldjump"/>
          </p:cNvPr>
          <p:cNvSpPr>
            <a:spLocks noChangeArrowheads="1"/>
          </p:cNvSpPr>
          <p:nvPr/>
        </p:nvSpPr>
        <p:spPr bwMode="auto">
          <a:xfrm>
            <a:off x="47244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pic>
        <p:nvPicPr>
          <p:cNvPr id="75790" name="Picture 2" descr="C:\SHARPdesign\Exlibris\dvir\betichut002.png"/>
          <p:cNvPicPr>
            <a:picLocks noChangeAspect="1" noChangeArrowheads="1"/>
          </p:cNvPicPr>
          <p:nvPr/>
        </p:nvPicPr>
        <p:blipFill>
          <a:blip r:embed="rId9"/>
          <a:srcRect/>
          <a:stretch>
            <a:fillRect/>
          </a:stretch>
        </p:blipFill>
        <p:spPr bwMode="auto">
          <a:xfrm>
            <a:off x="4187825" y="3657600"/>
            <a:ext cx="768350" cy="841375"/>
          </a:xfrm>
          <a:prstGeom prst="rect">
            <a:avLst/>
          </a:prstGeom>
          <a:noFill/>
          <a:ln w="9525">
            <a:noFill/>
            <a:miter lim="800000"/>
            <a:headEnd/>
            <a:tailEnd/>
          </a:ln>
        </p:spPr>
      </p:pic>
      <p:sp>
        <p:nvSpPr>
          <p:cNvPr id="27" name="כותרת 46"/>
          <p:cNvSpPr txBox="1">
            <a:spLocks/>
          </p:cNvSpPr>
          <p:nvPr/>
        </p:nvSpPr>
        <p:spPr>
          <a:xfrm>
            <a:off x="0" y="-76200"/>
            <a:ext cx="87630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Moving to the Cloud with Peace of Mind</a:t>
            </a:r>
            <a:endParaRPr lang="en-US" b="1" dirty="0" smtClean="0"/>
          </a:p>
        </p:txBody>
      </p:sp>
      <p:pic>
        <p:nvPicPr>
          <p:cNvPr id="18" name="Picture 17" descr="ExLibris-logo"/>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Lst>
          </a:blip>
          <a:srcRect/>
          <a:stretch>
            <a:fillRect/>
          </a:stretch>
        </p:blipFill>
        <p:spPr bwMode="auto">
          <a:xfrm>
            <a:off x="7924800" y="6019800"/>
            <a:ext cx="1162050" cy="411559"/>
          </a:xfrm>
          <a:prstGeom prst="rect">
            <a:avLst/>
          </a:prstGeom>
          <a:noFill/>
          <a:ln w="9525">
            <a:noFill/>
            <a:miter lim="800000"/>
            <a:headEnd/>
            <a:tailEnd/>
          </a:ln>
        </p:spPr>
      </p:pic>
    </p:spTree>
    <p:extLst>
      <p:ext uri="{BB962C8B-B14F-4D97-AF65-F5344CB8AC3E}">
        <p14:creationId xmlns:p14="http://schemas.microsoft.com/office/powerpoint/2010/main" val="3410239470"/>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54"/>
          <p:cNvGrpSpPr>
            <a:grpSpLocks/>
          </p:cNvGrpSpPr>
          <p:nvPr/>
        </p:nvGrpSpPr>
        <p:grpSpPr bwMode="auto">
          <a:xfrm>
            <a:off x="76200" y="873125"/>
            <a:ext cx="2514600" cy="1782763"/>
            <a:chOff x="2088" y="2803"/>
            <a:chExt cx="1584" cy="461"/>
          </a:xfrm>
        </p:grpSpPr>
        <p:sp>
          <p:nvSpPr>
            <p:cNvPr id="76825" name="Rectangle 14"/>
            <p:cNvSpPr>
              <a:spLocks noChangeArrowheads="1"/>
            </p:cNvSpPr>
            <p:nvPr/>
          </p:nvSpPr>
          <p:spPr bwMode="auto">
            <a:xfrm>
              <a:off x="2088" y="2803"/>
              <a:ext cx="1584" cy="461"/>
            </a:xfrm>
            <a:prstGeom prst="roundRect">
              <a:avLst>
                <a:gd name="adj" fmla="val 9213"/>
              </a:avLst>
            </a:prstGeom>
            <a:solidFill>
              <a:schemeClr val="tx1">
                <a:lumMod val="75000"/>
                <a:lumOff val="25000"/>
              </a:schemeClr>
            </a:solidFill>
            <a:ln w="9525">
              <a:noFill/>
              <a:miter lim="800000"/>
              <a:headEnd/>
              <a:tailEnd/>
            </a:ln>
          </p:spPr>
          <p:txBody>
            <a:bodyPr anchor="ctr"/>
            <a:lstStyle/>
            <a:p>
              <a:pPr marL="231775" indent="-115888">
                <a:buSzPct val="90000"/>
                <a:buFont typeface="Wingdings 3" pitchFamily="18" charset="2"/>
                <a:buChar char="}"/>
              </a:pPr>
              <a:r>
                <a:rPr lang="en-US" sz="1600" b="0" dirty="0" smtClean="0">
                  <a:solidFill>
                    <a:schemeClr val="bg1"/>
                  </a:solidFill>
                  <a:latin typeface="Arial" charset="0"/>
                </a:rPr>
                <a:t>Penetration </a:t>
              </a:r>
              <a:r>
                <a:rPr lang="en-US" sz="1600" b="0" dirty="0">
                  <a:solidFill>
                    <a:schemeClr val="bg1"/>
                  </a:solidFill>
                  <a:latin typeface="Arial" charset="0"/>
                </a:rPr>
                <a:t>testing</a:t>
              </a:r>
            </a:p>
            <a:p>
              <a:pPr marL="231775" indent="-115888">
                <a:buSzPct val="90000"/>
                <a:buFont typeface="Wingdings 3" pitchFamily="18" charset="2"/>
                <a:buChar char="}"/>
              </a:pPr>
              <a:r>
                <a:rPr lang="en-US" sz="1600" b="0" dirty="0">
                  <a:solidFill>
                    <a:schemeClr val="bg1"/>
                  </a:solidFill>
                  <a:latin typeface="Arial" charset="0"/>
                </a:rPr>
                <a:t>Dedicated Operation Team</a:t>
              </a:r>
            </a:p>
            <a:p>
              <a:pPr marL="231775" indent="-115888">
                <a:buSzPct val="90000"/>
                <a:buFont typeface="Wingdings 3" pitchFamily="18" charset="2"/>
                <a:buChar char="}"/>
              </a:pPr>
              <a:r>
                <a:rPr lang="en-US" sz="1600" b="0" dirty="0">
                  <a:solidFill>
                    <a:schemeClr val="bg1"/>
                  </a:solidFill>
                  <a:latin typeface="Arial" charset="0"/>
                </a:rPr>
                <a:t>Data Snapshots</a:t>
              </a:r>
            </a:p>
          </p:txBody>
        </p:sp>
        <p:sp>
          <p:nvSpPr>
            <p:cNvPr id="76826" name="Rectangle 8"/>
            <p:cNvSpPr>
              <a:spLocks noChangeArrowheads="1"/>
            </p:cNvSpPr>
            <p:nvPr/>
          </p:nvSpPr>
          <p:spPr bwMode="auto">
            <a:xfrm>
              <a:off x="2157" y="2833"/>
              <a:ext cx="1442" cy="396"/>
            </a:xfrm>
            <a:prstGeom prst="roundRect">
              <a:avLst>
                <a:gd name="adj" fmla="val 6912"/>
              </a:avLst>
            </a:prstGeom>
            <a:noFill/>
            <a:ln w="6350" algn="ctr">
              <a:solidFill>
                <a:schemeClr val="bg1"/>
              </a:solidFill>
              <a:round/>
              <a:headEnd/>
              <a:tailEnd type="triangle" w="med" len="med"/>
            </a:ln>
          </p:spPr>
          <p:txBody>
            <a:bodyPr anchor="ctr"/>
            <a:lstStyle/>
            <a:p>
              <a:pPr algn="ctr"/>
              <a:endParaRPr lang="en-US" sz="1800">
                <a:solidFill>
                  <a:schemeClr val="bg1"/>
                </a:solidFill>
                <a:latin typeface="Arial" charset="0"/>
              </a:endParaRPr>
            </a:p>
          </p:txBody>
        </p:sp>
      </p:grpSp>
      <p:sp>
        <p:nvSpPr>
          <p:cNvPr id="12" name="Rectangle 4"/>
          <p:cNvSpPr>
            <a:spLocks noChangeArrowheads="1"/>
          </p:cNvSpPr>
          <p:nvPr/>
        </p:nvSpPr>
        <p:spPr bwMode="auto">
          <a:xfrm>
            <a:off x="2101850" y="1187450"/>
            <a:ext cx="4940300" cy="4940300"/>
          </a:xfrm>
          <a:prstGeom prst="ellipse">
            <a:avLst/>
          </a:prstGeom>
          <a:solidFill>
            <a:schemeClr val="bg1"/>
          </a:solidFill>
          <a:ln w="76200" algn="ctr">
            <a:solidFill>
              <a:schemeClr val="bg1">
                <a:lumMod val="85000"/>
              </a:schemeClr>
            </a:solidFill>
            <a:round/>
            <a:headEnd/>
            <a:tailEnd/>
          </a:ln>
          <a:effectLst/>
        </p:spPr>
        <p:txBody>
          <a:bodyPr wrap="none" anchor="ctr"/>
          <a:lstStyle/>
          <a:p>
            <a:pPr algn="ctr">
              <a:defRPr/>
            </a:pPr>
            <a:endParaRPr lang="en-US" sz="1400" b="0" dirty="0">
              <a:solidFill>
                <a:schemeClr val="bg1"/>
              </a:solidFill>
            </a:endParaRPr>
          </a:p>
        </p:txBody>
      </p:sp>
      <p:sp>
        <p:nvSpPr>
          <p:cNvPr id="20" name="עוגה 19"/>
          <p:cNvSpPr/>
          <p:nvPr/>
        </p:nvSpPr>
        <p:spPr bwMode="auto">
          <a:xfrm flipH="1" flipV="1">
            <a:off x="2127181" y="1209574"/>
            <a:ext cx="4960219" cy="4960219"/>
          </a:xfrm>
          <a:prstGeom prst="pie">
            <a:avLst>
              <a:gd name="adj1" fmla="val 0"/>
              <a:gd name="adj2" fmla="val 5423323"/>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w="76200" cap="flat" cmpd="sng" algn="ctr">
            <a:noFill/>
            <a:prstDash val="solid"/>
            <a:round/>
            <a:headEnd type="none" w="med" len="med"/>
            <a:tailEnd type="triangle" w="med" len="med"/>
          </a:ln>
          <a:effectLst/>
        </p:spPr>
        <p:txBody>
          <a:bodyPr/>
          <a:lstStyle/>
          <a:p>
            <a:pPr algn="ctr">
              <a:defRPr/>
            </a:pPr>
            <a:endParaRPr lang="en-US" sz="1800" b="0">
              <a:solidFill>
                <a:schemeClr val="tx1"/>
              </a:solidFill>
              <a:latin typeface="Arial" pitchFamily="34" charset="0"/>
              <a:cs typeface="Arial" pitchFamily="34" charset="0"/>
            </a:endParaRPr>
          </a:p>
        </p:txBody>
      </p:sp>
      <p:graphicFrame>
        <p:nvGraphicFramePr>
          <p:cNvPr id="17" name="דיאגרמה 16"/>
          <p:cNvGraphicFramePr/>
          <p:nvPr/>
        </p:nvGraphicFramePr>
        <p:xfrm>
          <a:off x="685800" y="1066800"/>
          <a:ext cx="7772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1872" name="Oval 18"/>
          <p:cNvSpPr>
            <a:spLocks noChangeArrowheads="1"/>
          </p:cNvSpPr>
          <p:nvPr/>
        </p:nvSpPr>
        <p:spPr bwMode="auto">
          <a:xfrm>
            <a:off x="3619500" y="2746375"/>
            <a:ext cx="1905000" cy="1828800"/>
          </a:xfrm>
          <a:prstGeom prst="ellipse">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16200000" scaled="1"/>
            <a:tileRect/>
          </a:gradFill>
          <a:ln w="76200">
            <a:solidFill>
              <a:schemeClr val="bg1"/>
            </a:solidFill>
            <a:round/>
            <a:headEnd/>
            <a:tailEnd/>
          </a:ln>
        </p:spPr>
        <p:txBody>
          <a:bodyPr wrap="none" anchor="ctr"/>
          <a:lstStyle/>
          <a:p>
            <a:pPr algn="ctr">
              <a:defRPr/>
            </a:pPr>
            <a:r>
              <a:rPr lang="en-US" sz="1800" b="0" dirty="0">
                <a:solidFill>
                  <a:schemeClr val="bg1"/>
                </a:solidFill>
                <a:latin typeface="Arial" charset="0"/>
              </a:rPr>
              <a:t>Multi Tiered</a:t>
            </a:r>
          </a:p>
          <a:p>
            <a:pPr algn="ctr">
              <a:defRPr/>
            </a:pPr>
            <a:r>
              <a:rPr lang="en-US" sz="1800" b="0" dirty="0">
                <a:solidFill>
                  <a:schemeClr val="bg1"/>
                </a:solidFill>
                <a:latin typeface="Arial" charset="0"/>
              </a:rPr>
              <a:t>Cloud Security</a:t>
            </a:r>
          </a:p>
          <a:p>
            <a:pPr algn="ctr">
              <a:defRPr/>
            </a:pPr>
            <a:endParaRPr lang="en-US" sz="1800" b="0" dirty="0">
              <a:solidFill>
                <a:schemeClr val="bg1"/>
              </a:solidFill>
              <a:latin typeface="Arial" charset="0"/>
            </a:endParaRPr>
          </a:p>
          <a:p>
            <a:pPr algn="ctr">
              <a:defRPr/>
            </a:pPr>
            <a:endParaRPr lang="en-US" sz="1800" b="0" dirty="0">
              <a:solidFill>
                <a:schemeClr val="bg1"/>
              </a:solidFill>
              <a:latin typeface="Arial" charset="0"/>
            </a:endParaRPr>
          </a:p>
        </p:txBody>
      </p:sp>
      <p:sp>
        <p:nvSpPr>
          <p:cNvPr id="76808" name="TextBox 28"/>
          <p:cNvSpPr txBox="1">
            <a:spLocks noChangeArrowheads="1"/>
          </p:cNvSpPr>
          <p:nvPr/>
        </p:nvSpPr>
        <p:spPr bwMode="auto">
          <a:xfrm>
            <a:off x="2436813" y="2655888"/>
            <a:ext cx="762000" cy="1016000"/>
          </a:xfrm>
          <a:prstGeom prst="rect">
            <a:avLst/>
          </a:prstGeom>
          <a:noFill/>
          <a:ln w="9525">
            <a:noFill/>
            <a:miter lim="800000"/>
            <a:headEnd/>
            <a:tailEnd/>
          </a:ln>
        </p:spPr>
        <p:txBody>
          <a:bodyPr>
            <a:spAutoFit/>
          </a:bodyPr>
          <a:lstStyle/>
          <a:p>
            <a:r>
              <a:rPr lang="en-US" sz="6000" b="0">
                <a:solidFill>
                  <a:srgbClr val="4D7AC3"/>
                </a:solidFill>
                <a:latin typeface="Arial Black" pitchFamily="34" charset="0"/>
              </a:rPr>
              <a:t>4</a:t>
            </a:r>
          </a:p>
        </p:txBody>
      </p:sp>
      <p:sp>
        <p:nvSpPr>
          <p:cNvPr id="76809" name="TextBox 29"/>
          <p:cNvSpPr txBox="1">
            <a:spLocks noChangeArrowheads="1"/>
          </p:cNvSpPr>
          <p:nvPr/>
        </p:nvSpPr>
        <p:spPr bwMode="auto">
          <a:xfrm>
            <a:off x="5954713" y="2655888"/>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1</a:t>
            </a:r>
          </a:p>
        </p:txBody>
      </p:sp>
      <p:sp>
        <p:nvSpPr>
          <p:cNvPr id="76810" name="TextBox 30"/>
          <p:cNvSpPr txBox="1">
            <a:spLocks noChangeArrowheads="1"/>
          </p:cNvSpPr>
          <p:nvPr/>
        </p:nvSpPr>
        <p:spPr bwMode="auto">
          <a:xfrm>
            <a:off x="2436813" y="3733800"/>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3</a:t>
            </a:r>
          </a:p>
        </p:txBody>
      </p:sp>
      <p:sp>
        <p:nvSpPr>
          <p:cNvPr id="76811" name="TextBox 31"/>
          <p:cNvSpPr txBox="1">
            <a:spLocks noChangeArrowheads="1"/>
          </p:cNvSpPr>
          <p:nvPr/>
        </p:nvSpPr>
        <p:spPr bwMode="auto">
          <a:xfrm>
            <a:off x="5954713" y="3733800"/>
            <a:ext cx="762000" cy="1016000"/>
          </a:xfrm>
          <a:prstGeom prst="rect">
            <a:avLst/>
          </a:prstGeom>
          <a:noFill/>
          <a:ln w="9525">
            <a:noFill/>
            <a:miter lim="800000"/>
            <a:headEnd/>
            <a:tailEnd/>
          </a:ln>
        </p:spPr>
        <p:txBody>
          <a:bodyPr>
            <a:spAutoFit/>
          </a:bodyPr>
          <a:lstStyle/>
          <a:p>
            <a:r>
              <a:rPr lang="en-US" sz="6000" b="0">
                <a:solidFill>
                  <a:srgbClr val="2C4D82"/>
                </a:solidFill>
                <a:latin typeface="Arial Black" pitchFamily="34" charset="0"/>
              </a:rPr>
              <a:t>2</a:t>
            </a:r>
          </a:p>
        </p:txBody>
      </p:sp>
      <p:sp>
        <p:nvSpPr>
          <p:cNvPr id="76812" name="מלבן 23">
            <a:hlinkClick r:id="rId7" action="ppaction://hlinksldjump"/>
          </p:cNvPr>
          <p:cNvSpPr>
            <a:spLocks noChangeArrowheads="1"/>
          </p:cNvSpPr>
          <p:nvPr/>
        </p:nvSpPr>
        <p:spPr bwMode="auto">
          <a:xfrm>
            <a:off x="22860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sp>
        <p:nvSpPr>
          <p:cNvPr id="76813" name="מלבן 26">
            <a:hlinkClick r:id="rId8" action="ppaction://hlinksldjump"/>
          </p:cNvPr>
          <p:cNvSpPr>
            <a:spLocks noChangeArrowheads="1"/>
          </p:cNvSpPr>
          <p:nvPr/>
        </p:nvSpPr>
        <p:spPr bwMode="auto">
          <a:xfrm>
            <a:off x="4724400" y="3733800"/>
            <a:ext cx="2286000" cy="2133600"/>
          </a:xfrm>
          <a:prstGeom prst="rect">
            <a:avLst/>
          </a:prstGeom>
          <a:solidFill>
            <a:srgbClr val="FFFF99">
              <a:alpha val="0"/>
            </a:srgbClr>
          </a:solidFill>
          <a:ln w="76200" algn="ctr">
            <a:noFill/>
            <a:round/>
            <a:headEnd/>
            <a:tailEnd type="triangle" w="med" len="med"/>
          </a:ln>
        </p:spPr>
        <p:txBody>
          <a:bodyPr/>
          <a:lstStyle/>
          <a:p>
            <a:pPr algn="ctr"/>
            <a:endParaRPr lang="en-US" sz="1800" b="0">
              <a:solidFill>
                <a:schemeClr val="tx1"/>
              </a:solidFill>
              <a:latin typeface="Arial" charset="0"/>
            </a:endParaRPr>
          </a:p>
        </p:txBody>
      </p:sp>
      <p:pic>
        <p:nvPicPr>
          <p:cNvPr id="76814" name="Picture 2" descr="C:\SHARPdesign\Exlibris\dvir\betichut002.png"/>
          <p:cNvPicPr>
            <a:picLocks noChangeAspect="1" noChangeArrowheads="1"/>
          </p:cNvPicPr>
          <p:nvPr/>
        </p:nvPicPr>
        <p:blipFill>
          <a:blip r:embed="rId9"/>
          <a:srcRect/>
          <a:stretch>
            <a:fillRect/>
          </a:stretch>
        </p:blipFill>
        <p:spPr bwMode="auto">
          <a:xfrm>
            <a:off x="4187825" y="3657600"/>
            <a:ext cx="768350" cy="841375"/>
          </a:xfrm>
          <a:prstGeom prst="rect">
            <a:avLst/>
          </a:prstGeom>
          <a:noFill/>
          <a:ln w="9525">
            <a:noFill/>
            <a:miter lim="800000"/>
            <a:headEnd/>
            <a:tailEnd/>
          </a:ln>
        </p:spPr>
      </p:pic>
      <p:sp>
        <p:nvSpPr>
          <p:cNvPr id="27" name="כותרת 46"/>
          <p:cNvSpPr txBox="1">
            <a:spLocks/>
          </p:cNvSpPr>
          <p:nvPr/>
        </p:nvSpPr>
        <p:spPr>
          <a:xfrm>
            <a:off x="0" y="-76200"/>
            <a:ext cx="87630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smtClean="0"/>
              <a:t>Moving to the Cloud with Peace of Mind</a:t>
            </a:r>
            <a:endParaRPr lang="en-US" b="1" dirty="0" smtClean="0"/>
          </a:p>
        </p:txBody>
      </p:sp>
      <p:pic>
        <p:nvPicPr>
          <p:cNvPr id="18" name="Picture 17" descr="ExLibris-logo"/>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40000"/>
                    </a14:imgEffect>
                  </a14:imgLayer>
                </a14:imgProps>
              </a:ext>
            </a:extLst>
          </a:blip>
          <a:srcRect/>
          <a:stretch>
            <a:fillRect/>
          </a:stretch>
        </p:blipFill>
        <p:spPr bwMode="auto">
          <a:xfrm>
            <a:off x="7924800" y="6370241"/>
            <a:ext cx="1162050" cy="411559"/>
          </a:xfrm>
          <a:prstGeom prst="rect">
            <a:avLst/>
          </a:prstGeom>
          <a:noFill/>
          <a:ln w="9525">
            <a:noFill/>
            <a:miter lim="800000"/>
            <a:headEnd/>
            <a:tailEnd/>
          </a:ln>
        </p:spPr>
      </p:pic>
    </p:spTree>
    <p:extLst>
      <p:ext uri="{BB962C8B-B14F-4D97-AF65-F5344CB8AC3E}">
        <p14:creationId xmlns:p14="http://schemas.microsoft.com/office/powerpoint/2010/main" val="146010774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מלבן מעוגל 32"/>
          <p:cNvSpPr/>
          <p:nvPr/>
        </p:nvSpPr>
        <p:spPr bwMode="auto">
          <a:xfrm>
            <a:off x="205273" y="961054"/>
            <a:ext cx="8742784" cy="4912208"/>
          </a:xfrm>
          <a:prstGeom prst="roundRect">
            <a:avLst>
              <a:gd name="adj" fmla="val 2727"/>
            </a:avLst>
          </a:prstGeom>
          <a:gradFill flip="none" rotWithShape="1">
            <a:gsLst>
              <a:gs pos="0">
                <a:schemeClr val="tx1">
                  <a:lumMod val="85000"/>
                  <a:lumOff val="15000"/>
                </a:schemeClr>
              </a:gs>
              <a:gs pos="25000">
                <a:schemeClr val="tx1">
                  <a:lumMod val="65000"/>
                  <a:lumOff val="35000"/>
                </a:schemeClr>
              </a:gs>
              <a:gs pos="75000">
                <a:schemeClr val="bg1">
                  <a:lumMod val="75000"/>
                </a:schemeClr>
              </a:gs>
              <a:gs pos="100000">
                <a:schemeClr val="tx1">
                  <a:lumMod val="50000"/>
                  <a:lumOff val="50000"/>
                </a:schemeClr>
              </a:gs>
            </a:gsLst>
            <a:lin ang="5400000" scaled="0"/>
            <a:tileRect/>
          </a:gradFill>
          <a:ln w="76200" cap="flat" cmpd="sng" algn="ctr">
            <a:solidFill>
              <a:schemeClr val="tx1">
                <a:lumMod val="65000"/>
                <a:lumOff val="35000"/>
              </a:schemeClr>
            </a:solidFill>
            <a:prstDash val="solid"/>
            <a:round/>
            <a:headEnd type="none" w="med" len="med"/>
            <a:tailEnd type="triangle" w="med" len="med"/>
          </a:ln>
          <a:effectLst/>
        </p:spPr>
        <p:txBody>
          <a:bodyPr/>
          <a:lstStyle/>
          <a:p>
            <a:pPr algn="ctr">
              <a:defRPr/>
            </a:pPr>
            <a:endParaRPr lang="en-US" dirty="0">
              <a:solidFill>
                <a:srgbClr val="000000"/>
              </a:solidFill>
              <a:latin typeface="Arial" pitchFamily="34" charset="0"/>
              <a:cs typeface="Arial" pitchFamily="34" charset="0"/>
            </a:endParaRPr>
          </a:p>
        </p:txBody>
      </p:sp>
      <p:sp>
        <p:nvSpPr>
          <p:cNvPr id="2" name="Title 1"/>
          <p:cNvSpPr>
            <a:spLocks noGrp="1"/>
          </p:cNvSpPr>
          <p:nvPr>
            <p:ph type="title"/>
          </p:nvPr>
        </p:nvSpPr>
        <p:spPr/>
        <p:txBody>
          <a:bodyPr>
            <a:normAutofit fontScale="90000"/>
          </a:bodyPr>
          <a:lstStyle/>
          <a:p>
            <a:r>
              <a:rPr lang="en-US" dirty="0"/>
              <a:t>How is Alma Better than </a:t>
            </a:r>
            <a:r>
              <a:rPr lang="en-US" dirty="0" smtClean="0"/>
              <a:t>other solutions?</a:t>
            </a:r>
            <a:endParaRPr lang="en-US" dirty="0"/>
          </a:p>
        </p:txBody>
      </p:sp>
      <p:sp>
        <p:nvSpPr>
          <p:cNvPr id="52" name="Rectangle 8"/>
          <p:cNvSpPr/>
          <p:nvPr/>
        </p:nvSpPr>
        <p:spPr>
          <a:xfrm>
            <a:off x="325245" y="1076745"/>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333333"/>
                </a:solidFill>
                <a:latin typeface="+mn-lt"/>
              </a:rPr>
              <a:t> </a:t>
            </a: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Single Unified Solution</a:t>
            </a:r>
          </a:p>
        </p:txBody>
      </p:sp>
      <p:sp>
        <p:nvSpPr>
          <p:cNvPr id="54" name="Rectangle 8"/>
          <p:cNvSpPr/>
          <p:nvPr/>
        </p:nvSpPr>
        <p:spPr>
          <a:xfrm>
            <a:off x="372142" y="1132432"/>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60" name="Rectangle 8"/>
          <p:cNvSpPr/>
          <p:nvPr/>
        </p:nvSpPr>
        <p:spPr>
          <a:xfrm>
            <a:off x="434821" y="1891662"/>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buClrTx/>
              <a:buFontTx/>
              <a:buNone/>
            </a:pPr>
            <a:r>
              <a:rPr lang="en-US" sz="1400" dirty="0" smtClean="0">
                <a:solidFill>
                  <a:schemeClr val="bg1"/>
                </a:solidFill>
              </a:rPr>
              <a:t>Single solution for  Print, Electronic and Digital</a:t>
            </a:r>
            <a:endParaRPr lang="en-US" sz="1400" dirty="0">
              <a:solidFill>
                <a:schemeClr val="bg1"/>
              </a:solidFill>
            </a:endParaRPr>
          </a:p>
        </p:txBody>
      </p:sp>
      <p:sp>
        <p:nvSpPr>
          <p:cNvPr id="136" name="Rectangle 8"/>
          <p:cNvSpPr/>
          <p:nvPr/>
        </p:nvSpPr>
        <p:spPr>
          <a:xfrm>
            <a:off x="3191538" y="1076745"/>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Depth of Functionality</a:t>
            </a:r>
          </a:p>
        </p:txBody>
      </p:sp>
      <p:sp>
        <p:nvSpPr>
          <p:cNvPr id="137" name="Rectangle 8"/>
          <p:cNvSpPr/>
          <p:nvPr/>
        </p:nvSpPr>
        <p:spPr>
          <a:xfrm>
            <a:off x="3238435" y="1132432"/>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38" name="Rectangle 8"/>
          <p:cNvSpPr/>
          <p:nvPr/>
        </p:nvSpPr>
        <p:spPr>
          <a:xfrm>
            <a:off x="3301114" y="1891662"/>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buClrTx/>
              <a:buFontTx/>
              <a:buNone/>
            </a:pPr>
            <a:r>
              <a:rPr lang="en-US" sz="1400" dirty="0" smtClean="0">
                <a:solidFill>
                  <a:schemeClr val="bg1"/>
                </a:solidFill>
              </a:rPr>
              <a:t>Best-in-class functionality depth</a:t>
            </a:r>
          </a:p>
        </p:txBody>
      </p:sp>
      <p:sp>
        <p:nvSpPr>
          <p:cNvPr id="140" name="Rectangle 8"/>
          <p:cNvSpPr/>
          <p:nvPr/>
        </p:nvSpPr>
        <p:spPr>
          <a:xfrm>
            <a:off x="6040246" y="1076745"/>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Automated Workflows</a:t>
            </a:r>
          </a:p>
        </p:txBody>
      </p:sp>
      <p:sp>
        <p:nvSpPr>
          <p:cNvPr id="141" name="Rectangle 8"/>
          <p:cNvSpPr/>
          <p:nvPr/>
        </p:nvSpPr>
        <p:spPr>
          <a:xfrm>
            <a:off x="6087143" y="1132432"/>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42" name="Rectangle 8"/>
          <p:cNvSpPr/>
          <p:nvPr/>
        </p:nvSpPr>
        <p:spPr>
          <a:xfrm>
            <a:off x="6149822" y="1891662"/>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buClrTx/>
              <a:buFontTx/>
              <a:buNone/>
            </a:pPr>
            <a:r>
              <a:rPr lang="en-US" sz="1400" dirty="0" smtClean="0">
                <a:solidFill>
                  <a:schemeClr val="bg1"/>
                </a:solidFill>
              </a:rPr>
              <a:t>Exception-based workflows minimizes staff involvement</a:t>
            </a:r>
          </a:p>
        </p:txBody>
      </p:sp>
      <p:sp>
        <p:nvSpPr>
          <p:cNvPr id="144" name="Rectangle 8"/>
          <p:cNvSpPr/>
          <p:nvPr/>
        </p:nvSpPr>
        <p:spPr>
          <a:xfrm>
            <a:off x="325245" y="2659360"/>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Analytics</a:t>
            </a:r>
            <a:b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b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Driven</a:t>
            </a:r>
          </a:p>
        </p:txBody>
      </p:sp>
      <p:sp>
        <p:nvSpPr>
          <p:cNvPr id="145" name="Rectangle 8"/>
          <p:cNvSpPr/>
          <p:nvPr/>
        </p:nvSpPr>
        <p:spPr>
          <a:xfrm>
            <a:off x="372142" y="2715047"/>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46" name="Rectangle 8"/>
          <p:cNvSpPr/>
          <p:nvPr/>
        </p:nvSpPr>
        <p:spPr>
          <a:xfrm>
            <a:off x="434821" y="3474277"/>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buClrTx/>
              <a:buFontTx/>
              <a:buNone/>
            </a:pPr>
            <a:r>
              <a:rPr lang="en-US" sz="1400" dirty="0" smtClean="0">
                <a:solidFill>
                  <a:schemeClr val="bg1"/>
                </a:solidFill>
              </a:rPr>
              <a:t>Data-driven</a:t>
            </a:r>
            <a:br>
              <a:rPr lang="en-US" sz="1400" dirty="0" smtClean="0">
                <a:solidFill>
                  <a:schemeClr val="bg1"/>
                </a:solidFill>
              </a:rPr>
            </a:br>
            <a:r>
              <a:rPr lang="en-US" sz="1400" dirty="0" smtClean="0">
                <a:solidFill>
                  <a:schemeClr val="bg1"/>
                </a:solidFill>
              </a:rPr>
              <a:t>decision making</a:t>
            </a:r>
          </a:p>
        </p:txBody>
      </p:sp>
      <p:sp>
        <p:nvSpPr>
          <p:cNvPr id="148" name="Rectangle 8"/>
          <p:cNvSpPr/>
          <p:nvPr/>
        </p:nvSpPr>
        <p:spPr>
          <a:xfrm>
            <a:off x="3191538" y="2659360"/>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Unique and            Shared Data</a:t>
            </a:r>
          </a:p>
        </p:txBody>
      </p:sp>
      <p:sp>
        <p:nvSpPr>
          <p:cNvPr id="149" name="Rectangle 8"/>
          <p:cNvSpPr/>
          <p:nvPr/>
        </p:nvSpPr>
        <p:spPr>
          <a:xfrm>
            <a:off x="3238435" y="2715047"/>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50" name="Rectangle 8"/>
          <p:cNvSpPr/>
          <p:nvPr/>
        </p:nvSpPr>
        <p:spPr>
          <a:xfrm>
            <a:off x="3301114" y="3474277"/>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lnSpc>
                <a:spcPct val="90000"/>
              </a:lnSpc>
              <a:spcBef>
                <a:spcPts val="400"/>
              </a:spcBef>
              <a:buClrTx/>
              <a:buFontTx/>
              <a:buNone/>
              <a:tabLst>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400" dirty="0" smtClean="0">
                <a:solidFill>
                  <a:schemeClr val="bg1"/>
                </a:solidFill>
              </a:rPr>
              <a:t>Hybrid model – institution  &amp; community zone</a:t>
            </a:r>
          </a:p>
        </p:txBody>
      </p:sp>
      <p:sp>
        <p:nvSpPr>
          <p:cNvPr id="152" name="Rectangle 8"/>
          <p:cNvSpPr/>
          <p:nvPr/>
        </p:nvSpPr>
        <p:spPr>
          <a:xfrm>
            <a:off x="6040246" y="2659360"/>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000" dirty="0" smtClean="0">
                <a:solidFill>
                  <a:srgbClr val="333333"/>
                </a:solidFill>
                <a:latin typeface="Verdana" pitchFamily="34" charset="0"/>
              </a:rPr>
              <a:t> </a:t>
            </a: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Open &amp; Interoperable</a:t>
            </a:r>
          </a:p>
        </p:txBody>
      </p:sp>
      <p:sp>
        <p:nvSpPr>
          <p:cNvPr id="153" name="Rectangle 8"/>
          <p:cNvSpPr/>
          <p:nvPr/>
        </p:nvSpPr>
        <p:spPr>
          <a:xfrm>
            <a:off x="6087143" y="2715047"/>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54" name="Rectangle 8"/>
          <p:cNvSpPr/>
          <p:nvPr/>
        </p:nvSpPr>
        <p:spPr>
          <a:xfrm>
            <a:off x="6149822" y="3474277"/>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buClrTx/>
              <a:buFontTx/>
              <a:buNone/>
            </a:pPr>
            <a:r>
              <a:rPr lang="en-US" sz="1400" dirty="0" smtClean="0">
                <a:solidFill>
                  <a:schemeClr val="bg1"/>
                </a:solidFill>
              </a:rPr>
              <a:t>Integrations, Extensions &amp; Developers Platform</a:t>
            </a:r>
          </a:p>
        </p:txBody>
      </p:sp>
      <p:sp>
        <p:nvSpPr>
          <p:cNvPr id="156" name="Rectangle 8"/>
          <p:cNvSpPr/>
          <p:nvPr/>
        </p:nvSpPr>
        <p:spPr>
          <a:xfrm>
            <a:off x="325245" y="4233183"/>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Multi-Format Support</a:t>
            </a:r>
          </a:p>
        </p:txBody>
      </p:sp>
      <p:sp>
        <p:nvSpPr>
          <p:cNvPr id="157" name="Rectangle 8"/>
          <p:cNvSpPr/>
          <p:nvPr/>
        </p:nvSpPr>
        <p:spPr>
          <a:xfrm>
            <a:off x="372142" y="4288870"/>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58" name="Rectangle 8"/>
          <p:cNvSpPr/>
          <p:nvPr/>
        </p:nvSpPr>
        <p:spPr>
          <a:xfrm>
            <a:off x="434821" y="5048100"/>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buClrTx/>
              <a:buFontTx/>
              <a:buNone/>
            </a:pPr>
            <a:r>
              <a:rPr lang="en-US" sz="1400" dirty="0" smtClean="0">
                <a:solidFill>
                  <a:schemeClr val="bg1"/>
                </a:solidFill>
              </a:rPr>
              <a:t>Multi-format metadata &amp; inventory management</a:t>
            </a:r>
          </a:p>
        </p:txBody>
      </p:sp>
      <p:sp>
        <p:nvSpPr>
          <p:cNvPr id="160" name="Rectangle 8"/>
          <p:cNvSpPr/>
          <p:nvPr/>
        </p:nvSpPr>
        <p:spPr>
          <a:xfrm>
            <a:off x="3191538" y="4233183"/>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Highly</a:t>
            </a:r>
            <a:b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b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Configurable</a:t>
            </a:r>
          </a:p>
        </p:txBody>
      </p:sp>
      <p:sp>
        <p:nvSpPr>
          <p:cNvPr id="161" name="Rectangle 8"/>
          <p:cNvSpPr/>
          <p:nvPr/>
        </p:nvSpPr>
        <p:spPr>
          <a:xfrm>
            <a:off x="3238435" y="4288870"/>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62" name="Rectangle 8"/>
          <p:cNvSpPr/>
          <p:nvPr/>
        </p:nvSpPr>
        <p:spPr>
          <a:xfrm>
            <a:off x="3301114" y="5048100"/>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smtClean="0">
                <a:solidFill>
                  <a:schemeClr val="bg1"/>
                </a:solidFill>
              </a:rPr>
              <a:t>Configurable to your business needs</a:t>
            </a:r>
          </a:p>
        </p:txBody>
      </p:sp>
      <p:sp>
        <p:nvSpPr>
          <p:cNvPr id="164" name="Rectangle 8"/>
          <p:cNvSpPr/>
          <p:nvPr/>
        </p:nvSpPr>
        <p:spPr>
          <a:xfrm>
            <a:off x="6040246" y="4233183"/>
            <a:ext cx="2797899" cy="1513090"/>
          </a:xfrm>
          <a:prstGeom prst="roundRect">
            <a:avLst>
              <a:gd name="adj" fmla="val 7716"/>
            </a:avLst>
          </a:prstGeom>
          <a:gradFill flip="none" rotWithShape="1">
            <a:gsLst>
              <a:gs pos="0">
                <a:srgbClr val="0070C0">
                  <a:shade val="30000"/>
                  <a:satMod val="115000"/>
                </a:srgbClr>
              </a:gs>
              <a:gs pos="50000">
                <a:srgbClr val="0070C0">
                  <a:shade val="67500"/>
                  <a:satMod val="115000"/>
                  <a:alpha val="48000"/>
                </a:srgbClr>
              </a:gs>
              <a:gs pos="93000">
                <a:srgbClr val="0070C0">
                  <a:shade val="100000"/>
                  <a:satMod val="115000"/>
                  <a:alpha val="10000"/>
                </a:srgbClr>
              </a:gs>
            </a:gsLst>
            <a:lin ang="5400000" scaled="1"/>
            <a:tileRect/>
          </a:gradFill>
        </p:spPr>
        <p:txBody>
          <a:bodyPr wrap="square" lIns="144000" tIns="108000" rIns="144000" bIns="108000">
            <a:noAutofit/>
          </a:bodyPr>
          <a:lstStyle/>
          <a:p>
            <a:pPr algn="ctr" eaLnBrk="0" hangingPunct="0">
              <a:spcBef>
                <a:spcPts val="6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zh-CN" sz="2000" b="1" kern="0" dirty="0" smtClean="0">
                <a:ln>
                  <a:solidFill>
                    <a:srgbClr val="000000">
                      <a:alpha val="0"/>
                    </a:srgbClr>
                  </a:solidFill>
                </a:ln>
                <a:solidFill>
                  <a:schemeClr val="bg1"/>
                </a:solidFill>
                <a:effectLst>
                  <a:outerShdw blurRad="38100" dist="38100" dir="2700000" algn="tl">
                    <a:srgbClr val="000000">
                      <a:alpha val="43137"/>
                    </a:srgbClr>
                  </a:outerShdw>
                </a:effectLst>
                <a:latin typeface="Segoe UI"/>
                <a:cs typeface="+mn-cs"/>
                <a:sym typeface="Wingdings" pitchFamily="2" charset="2"/>
              </a:rPr>
              <a:t>Collaborative Networks</a:t>
            </a:r>
          </a:p>
        </p:txBody>
      </p:sp>
      <p:sp>
        <p:nvSpPr>
          <p:cNvPr id="165" name="Rectangle 8"/>
          <p:cNvSpPr/>
          <p:nvPr/>
        </p:nvSpPr>
        <p:spPr>
          <a:xfrm>
            <a:off x="6087143" y="4288870"/>
            <a:ext cx="2702528" cy="1411075"/>
          </a:xfrm>
          <a:prstGeom prst="roundRect">
            <a:avLst>
              <a:gd name="adj" fmla="val 7716"/>
            </a:avLst>
          </a:prstGeom>
          <a:noFill/>
          <a:ln>
            <a:solidFill>
              <a:schemeClr val="bg1"/>
            </a:solidFill>
          </a:ln>
        </p:spPr>
        <p:txBody>
          <a:bodyPr wrap="square" lIns="144000" tIns="108000" rIns="144000" bIns="108000">
            <a:noAutofit/>
          </a:bodyPr>
          <a:lstStyle/>
          <a:p>
            <a:endParaRPr lang="en-US" dirty="0" smtClean="0">
              <a:solidFill>
                <a:schemeClr val="bg1"/>
              </a:solidFill>
            </a:endParaRPr>
          </a:p>
        </p:txBody>
      </p:sp>
      <p:sp>
        <p:nvSpPr>
          <p:cNvPr id="166" name="Rectangle 8"/>
          <p:cNvSpPr/>
          <p:nvPr/>
        </p:nvSpPr>
        <p:spPr>
          <a:xfrm>
            <a:off x="6149822" y="5048100"/>
            <a:ext cx="2588016" cy="581240"/>
          </a:xfrm>
          <a:prstGeom prst="roundRect">
            <a:avLst>
              <a:gd name="adj" fmla="val 12211"/>
            </a:avLst>
          </a:prstGeom>
          <a:solidFill>
            <a:srgbClr val="000000">
              <a:alpha val="50196"/>
            </a:srgbClr>
          </a:solidFill>
          <a:ln>
            <a:solidFill>
              <a:schemeClr val="bg1"/>
            </a:solidFill>
          </a:ln>
        </p:spPr>
        <p:txBody>
          <a:bodyPr wrap="square" lIns="144000" tIns="108000" rIns="144000" bIns="108000" anchor="ctr">
            <a:noAutofit/>
          </a:bodyPr>
          <a:lstStyle/>
          <a:p>
            <a:pPr algn="ctr">
              <a:spcBef>
                <a:spcPts val="400"/>
              </a:spcBef>
              <a:buClrTx/>
              <a:buFontTx/>
              <a:buNone/>
            </a:pPr>
            <a:r>
              <a:rPr lang="en-US" sz="1400" dirty="0" smtClean="0">
                <a:solidFill>
                  <a:schemeClr val="bg1"/>
                </a:solidFill>
              </a:rPr>
              <a:t>Unprecedented Collaboration</a:t>
            </a:r>
          </a:p>
        </p:txBody>
      </p:sp>
    </p:spTree>
    <p:extLst>
      <p:ext uri="{BB962C8B-B14F-4D97-AF65-F5344CB8AC3E}">
        <p14:creationId xmlns:p14="http://schemas.microsoft.com/office/powerpoint/2010/main" val="6178572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ctrTitle"/>
          </p:nvPr>
        </p:nvSpPr>
        <p:spPr>
          <a:xfrm>
            <a:off x="2590800" y="2590800"/>
            <a:ext cx="3581400" cy="669925"/>
          </a:xfrm>
        </p:spPr>
        <p:txBody>
          <a:bodyPr>
            <a:normAutofit fontScale="90000"/>
          </a:bodyPr>
          <a:lstStyle/>
          <a:p>
            <a:r>
              <a:rPr lang="en-US" dirty="0" smtClean="0">
                <a:latin typeface="Verdana" pitchFamily="34" charset="0"/>
                <a:cs typeface="Arial" charset="0"/>
              </a:rPr>
              <a:t>Thank You !</a:t>
            </a:r>
          </a:p>
        </p:txBody>
      </p:sp>
    </p:spTree>
    <p:extLst>
      <p:ext uri="{BB962C8B-B14F-4D97-AF65-F5344CB8AC3E}">
        <p14:creationId xmlns:p14="http://schemas.microsoft.com/office/powerpoint/2010/main" val="507425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20" name="Picture 19"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21" name="Picture 20"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16" name="Rectangle 15"/>
          <p:cNvSpPr/>
          <p:nvPr/>
        </p:nvSpPr>
        <p:spPr>
          <a:xfrm>
            <a:off x="392987" y="294170"/>
            <a:ext cx="8350877" cy="707886"/>
          </a:xfrm>
          <a:prstGeom prst="rect">
            <a:avLst/>
          </a:prstGeom>
        </p:spPr>
        <p:txBody>
          <a:bodyPr wrap="none">
            <a:spAutoFit/>
          </a:bodyPr>
          <a:lstStyle/>
          <a:p>
            <a:r>
              <a:rPr lang="en-US" sz="4000" dirty="0" smtClean="0">
                <a:solidFill>
                  <a:schemeClr val="tx1">
                    <a:lumMod val="65000"/>
                    <a:lumOff val="35000"/>
                  </a:schemeClr>
                </a:solidFill>
                <a:effectLst>
                  <a:outerShdw blurRad="63500" sx="102000" sy="102000" algn="ctr" rotWithShape="0">
                    <a:schemeClr val="bg1">
                      <a:alpha val="40000"/>
                    </a:schemeClr>
                  </a:outerShdw>
                </a:effectLst>
                <a:latin typeface="Dax-Medium"/>
                <a:cs typeface="Dax-Medium"/>
              </a:rPr>
              <a:t>Managing e-Resources </a:t>
            </a:r>
            <a:r>
              <a:rPr lang="en-US" sz="4000" dirty="0" smtClean="0">
                <a:solidFill>
                  <a:srgbClr val="FF0000"/>
                </a:solidFill>
                <a:effectLst>
                  <a:outerShdw blurRad="63500" sx="102000" sy="102000" algn="ctr" rotWithShape="0">
                    <a:schemeClr val="bg1">
                      <a:alpha val="40000"/>
                    </a:schemeClr>
                  </a:outerShdw>
                </a:effectLst>
                <a:latin typeface="Dax-Medium"/>
                <a:cs typeface="Dax-Medium"/>
              </a:rPr>
              <a:t>Without</a:t>
            </a:r>
            <a:r>
              <a:rPr lang="en-US" sz="4000" dirty="0" smtClean="0">
                <a:solidFill>
                  <a:schemeClr val="tx1">
                    <a:lumMod val="65000"/>
                    <a:lumOff val="35000"/>
                  </a:schemeClr>
                </a:solidFill>
                <a:effectLst>
                  <a:outerShdw blurRad="63500" sx="102000" sy="102000" algn="ctr" rotWithShape="0">
                    <a:schemeClr val="bg1">
                      <a:alpha val="40000"/>
                    </a:schemeClr>
                  </a:outerShdw>
                </a:effectLst>
                <a:latin typeface="Dax-Medium"/>
                <a:cs typeface="Dax-Medium"/>
              </a:rPr>
              <a:t> Alma</a:t>
            </a:r>
            <a:endParaRPr lang="en-US" sz="4000" dirty="0">
              <a:solidFill>
                <a:schemeClr val="tx1">
                  <a:lumMod val="65000"/>
                  <a:lumOff val="35000"/>
                </a:schemeClr>
              </a:solidFill>
              <a:effectLst>
                <a:outerShdw blurRad="63500" sx="102000" sy="102000" algn="ctr" rotWithShape="0">
                  <a:schemeClr val="bg1">
                    <a:alpha val="40000"/>
                  </a:schemeClr>
                </a:outerShdw>
              </a:effectLst>
              <a:latin typeface="Dax-Light"/>
              <a:cs typeface="Dax-Light"/>
            </a:endParaRPr>
          </a:p>
        </p:txBody>
      </p:sp>
      <p:sp>
        <p:nvSpPr>
          <p:cNvPr id="28" name="AutoShape 5"/>
          <p:cNvSpPr>
            <a:spLocks noChangeArrowheads="1"/>
          </p:cNvSpPr>
          <p:nvPr/>
        </p:nvSpPr>
        <p:spPr bwMode="auto">
          <a:xfrm>
            <a:off x="1008063" y="3573464"/>
            <a:ext cx="777875" cy="409575"/>
          </a:xfrm>
          <a:prstGeom prst="roundRect">
            <a:avLst>
              <a:gd name="adj" fmla="val 16667"/>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r>
              <a:rPr lang="en-US" b="1">
                <a:solidFill>
                  <a:schemeClr val="bg1"/>
                </a:solidFill>
                <a:latin typeface="Verdana" pitchFamily="34" charset="0"/>
              </a:rPr>
              <a:t>ERM</a:t>
            </a:r>
          </a:p>
        </p:txBody>
      </p:sp>
      <p:cxnSp>
        <p:nvCxnSpPr>
          <p:cNvPr id="60" name="AutoShape 35"/>
          <p:cNvCxnSpPr>
            <a:cxnSpLocks noChangeShapeType="1"/>
          </p:cNvCxnSpPr>
          <p:nvPr/>
        </p:nvCxnSpPr>
        <p:spPr bwMode="auto">
          <a:xfrm>
            <a:off x="4572000" y="2138363"/>
            <a:ext cx="0" cy="3497262"/>
          </a:xfrm>
          <a:prstGeom prst="straightConnector1">
            <a:avLst/>
          </a:prstGeom>
          <a:noFill/>
          <a:ln w="19050">
            <a:solidFill>
              <a:srgbClr val="7F7F7F"/>
            </a:solidFill>
            <a:round/>
            <a:headEnd type="triangle" w="lg" len="med"/>
            <a:tailEnd type="triangle" w="lg" len="med"/>
          </a:ln>
          <a:effectLst>
            <a:glow rad="38100">
              <a:schemeClr val="accent4">
                <a:lumMod val="20000"/>
                <a:lumOff val="80000"/>
                <a:alpha val="78000"/>
              </a:schemeClr>
            </a:glow>
          </a:effectLst>
          <a:extLst>
            <a:ext uri="{909E8E84-426E-40DD-AFC4-6F175D3DCCD1}">
              <a14:hiddenFill xmlns:a14="http://schemas.microsoft.com/office/drawing/2010/main">
                <a:noFill/>
              </a14:hiddenFill>
            </a:ext>
          </a:extLst>
        </p:spPr>
      </p:cxnSp>
      <p:grpSp>
        <p:nvGrpSpPr>
          <p:cNvPr id="64" name="Group 63"/>
          <p:cNvGrpSpPr/>
          <p:nvPr/>
        </p:nvGrpSpPr>
        <p:grpSpPr>
          <a:xfrm>
            <a:off x="3309887" y="1089087"/>
            <a:ext cx="2559284" cy="595745"/>
            <a:chOff x="313436" y="5581071"/>
            <a:chExt cx="3173291" cy="595745"/>
          </a:xfrm>
          <a:scene3d>
            <a:camera prst="perspectiveRelaxedModerately"/>
            <a:lightRig rig="threePt" dir="t"/>
          </a:scene3d>
        </p:grpSpPr>
        <p:sp>
          <p:nvSpPr>
            <p:cNvPr id="65" name="Rectangle 64"/>
            <p:cNvSpPr/>
            <p:nvPr/>
          </p:nvSpPr>
          <p:spPr>
            <a:xfrm>
              <a:off x="313436" y="5581071"/>
              <a:ext cx="3173291" cy="595745"/>
            </a:xfrm>
            <a:prstGeom prst="rect">
              <a:avLst/>
            </a:prstGeom>
            <a:gradFill flip="none" rotWithShape="1">
              <a:gsLst>
                <a:gs pos="0">
                  <a:srgbClr val="8F64DE"/>
                </a:gs>
                <a:gs pos="100000">
                  <a:srgbClr val="433358"/>
                </a:gs>
              </a:gsLst>
              <a:path path="circle">
                <a:fillToRect l="50000" t="50000" r="50000" b="50000"/>
              </a:path>
              <a:tileRect/>
            </a:gradFill>
            <a:ln>
              <a:solidFill>
                <a:srgbClr val="BFBFBF"/>
              </a:solidFill>
            </a:ln>
            <a:effectLst>
              <a:glow rad="63500">
                <a:schemeClr val="accent4">
                  <a:satMod val="175000"/>
                  <a:alpha val="40000"/>
                </a:schemeClr>
              </a:glow>
            </a:effectLst>
            <a:sp3d>
              <a:bevelT/>
            </a:sp3d>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800" dirty="0">
                <a:latin typeface="Dax-Medium"/>
                <a:cs typeface="Dax-Medium"/>
              </a:endParaRPr>
            </a:p>
          </p:txBody>
        </p:sp>
        <p:sp>
          <p:nvSpPr>
            <p:cNvPr id="66" name="Rectangle 65"/>
            <p:cNvSpPr/>
            <p:nvPr/>
          </p:nvSpPr>
          <p:spPr>
            <a:xfrm>
              <a:off x="1627702" y="5634367"/>
              <a:ext cx="544759" cy="461665"/>
            </a:xfrm>
            <a:prstGeom prst="rect">
              <a:avLst/>
            </a:prstGeom>
            <a:sp3d>
              <a:bevelT/>
            </a:sp3d>
          </p:spPr>
          <p:txBody>
            <a:bodyPr wrap="none">
              <a:spAutoFit/>
            </a:bodyPr>
            <a:lstStyle/>
            <a:p>
              <a:r>
                <a:rPr lang="en-US" sz="2400" dirty="0" smtClean="0">
                  <a:solidFill>
                    <a:schemeClr val="bg1"/>
                  </a:solidFill>
                  <a:effectLst>
                    <a:outerShdw blurRad="63500" sx="102000" sy="102000" algn="ctr" rotWithShape="0">
                      <a:prstClr val="black">
                        <a:alpha val="40000"/>
                      </a:prstClr>
                    </a:outerShdw>
                  </a:effectLst>
                  <a:latin typeface="Dax-Medium"/>
                  <a:cs typeface="Dax-Medium"/>
                </a:rPr>
                <a:t>ILS</a:t>
              </a:r>
              <a:endParaRPr lang="en-US" sz="2400" dirty="0">
                <a:solidFill>
                  <a:schemeClr val="bg1"/>
                </a:solidFill>
                <a:effectLst>
                  <a:outerShdw blurRad="63500" sx="102000" sy="102000" algn="ctr" rotWithShape="0">
                    <a:prstClr val="black">
                      <a:alpha val="40000"/>
                    </a:prstClr>
                  </a:outerShdw>
                </a:effectLst>
              </a:endParaRPr>
            </a:p>
          </p:txBody>
        </p:sp>
      </p:grpSp>
      <p:sp>
        <p:nvSpPr>
          <p:cNvPr id="67" name="Rectangle 66"/>
          <p:cNvSpPr/>
          <p:nvPr/>
        </p:nvSpPr>
        <p:spPr>
          <a:xfrm>
            <a:off x="3309887" y="6027209"/>
            <a:ext cx="2559285" cy="595745"/>
          </a:xfrm>
          <a:prstGeom prst="rect">
            <a:avLst/>
          </a:prstGeom>
          <a:gradFill flip="none" rotWithShape="1">
            <a:gsLst>
              <a:gs pos="0">
                <a:srgbClr val="D99494"/>
              </a:gs>
              <a:gs pos="100000">
                <a:srgbClr val="AE053B"/>
              </a:gs>
            </a:gsLst>
            <a:path path="circle">
              <a:fillToRect l="50000" t="50000" r="50000" b="50000"/>
            </a:path>
            <a:tileRect/>
          </a:gradFill>
          <a:ln>
            <a:solidFill>
              <a:srgbClr val="BFBFBF"/>
            </a:solidFill>
          </a:ln>
          <a:effectLst>
            <a:glow rad="63500">
              <a:schemeClr val="accent2">
                <a:satMod val="175000"/>
                <a:alpha val="40000"/>
              </a:schemeClr>
            </a:glow>
          </a:effectLst>
          <a:scene3d>
            <a:camera prst="perspectiveRelaxedModerately"/>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effectLst>
                  <a:outerShdw blurRad="63500" sx="102000" sy="102000" algn="ctr" rotWithShape="0">
                    <a:prstClr val="black">
                      <a:alpha val="40000"/>
                    </a:prstClr>
                  </a:outerShdw>
                </a:effectLst>
                <a:latin typeface="Dax-Medium"/>
                <a:cs typeface="Dax-Medium"/>
              </a:rPr>
              <a:t>Link Resolver</a:t>
            </a:r>
            <a:endParaRPr lang="en-US" sz="2400" dirty="0">
              <a:solidFill>
                <a:schemeClr val="bg1"/>
              </a:solidFill>
              <a:effectLst>
                <a:outerShdw blurRad="63500" sx="102000" sy="102000" algn="ctr" rotWithShape="0">
                  <a:prstClr val="black">
                    <a:alpha val="40000"/>
                  </a:prstClr>
                </a:outerShdw>
              </a:effectLst>
            </a:endParaRPr>
          </a:p>
        </p:txBody>
      </p:sp>
      <p:grpSp>
        <p:nvGrpSpPr>
          <p:cNvPr id="68" name="Group 67"/>
          <p:cNvGrpSpPr/>
          <p:nvPr/>
        </p:nvGrpSpPr>
        <p:grpSpPr>
          <a:xfrm>
            <a:off x="63795" y="3450745"/>
            <a:ext cx="2382837" cy="595745"/>
            <a:chOff x="313436" y="3687620"/>
            <a:chExt cx="3173291" cy="595745"/>
          </a:xfrm>
          <a:scene3d>
            <a:camera prst="perspectiveRelaxedModerately"/>
            <a:lightRig rig="threePt" dir="t"/>
          </a:scene3d>
        </p:grpSpPr>
        <p:sp>
          <p:nvSpPr>
            <p:cNvPr id="69" name="Rectangle 68"/>
            <p:cNvSpPr/>
            <p:nvPr/>
          </p:nvSpPr>
          <p:spPr>
            <a:xfrm>
              <a:off x="313436" y="3687620"/>
              <a:ext cx="3173291" cy="595745"/>
            </a:xfrm>
            <a:prstGeom prst="rect">
              <a:avLst/>
            </a:prstGeom>
            <a:gradFill flip="none" rotWithShape="1">
              <a:gsLst>
                <a:gs pos="0">
                  <a:srgbClr val="9AC42C"/>
                </a:gs>
                <a:gs pos="100000">
                  <a:srgbClr val="516528"/>
                </a:gs>
              </a:gsLst>
              <a:path path="circle">
                <a:fillToRect l="50000" t="50000" r="50000" b="50000"/>
              </a:path>
              <a:tileRect/>
            </a:gradFill>
            <a:ln>
              <a:solidFill>
                <a:srgbClr val="BFBFBF"/>
              </a:solidFill>
            </a:ln>
            <a:effectLst>
              <a:glow rad="63500">
                <a:schemeClr val="accent3">
                  <a:satMod val="175000"/>
                  <a:alpha val="40000"/>
                </a:schemeClr>
              </a:glow>
            </a:effectLst>
            <a:sp3d>
              <a:bevelT/>
            </a:sp3d>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800" dirty="0">
                <a:latin typeface="Dax-Medium"/>
                <a:cs typeface="Dax-Medium"/>
              </a:endParaRPr>
            </a:p>
          </p:txBody>
        </p:sp>
        <p:sp>
          <p:nvSpPr>
            <p:cNvPr id="70" name="Rectangle 69"/>
            <p:cNvSpPr/>
            <p:nvPr/>
          </p:nvSpPr>
          <p:spPr>
            <a:xfrm>
              <a:off x="1511749" y="3757078"/>
              <a:ext cx="740811" cy="461665"/>
            </a:xfrm>
            <a:prstGeom prst="rect">
              <a:avLst/>
            </a:prstGeom>
            <a:sp3d>
              <a:bevelT/>
            </a:sp3d>
          </p:spPr>
          <p:txBody>
            <a:bodyPr wrap="none">
              <a:spAutoFit/>
            </a:bodyPr>
            <a:lstStyle/>
            <a:p>
              <a:r>
                <a:rPr lang="en-US" sz="2400" dirty="0">
                  <a:solidFill>
                    <a:schemeClr val="bg1"/>
                  </a:solidFill>
                  <a:effectLst>
                    <a:outerShdw blurRad="63500" sx="102000" sy="102000" algn="ctr" rotWithShape="0">
                      <a:prstClr val="black">
                        <a:alpha val="40000"/>
                      </a:prstClr>
                    </a:outerShdw>
                  </a:effectLst>
                  <a:latin typeface="Dax-Medium"/>
                  <a:cs typeface="Dax-Medium"/>
                </a:rPr>
                <a:t>ERM</a:t>
              </a:r>
              <a:endParaRPr lang="en-US" sz="2400" dirty="0">
                <a:solidFill>
                  <a:schemeClr val="bg1"/>
                </a:solidFill>
                <a:effectLst>
                  <a:outerShdw blurRad="63500" sx="102000" sy="102000" algn="ctr" rotWithShape="0">
                    <a:prstClr val="black">
                      <a:alpha val="40000"/>
                    </a:prstClr>
                  </a:outerShdw>
                </a:effectLst>
              </a:endParaRPr>
            </a:p>
          </p:txBody>
        </p:sp>
      </p:grpSp>
      <p:grpSp>
        <p:nvGrpSpPr>
          <p:cNvPr id="71" name="Group 70"/>
          <p:cNvGrpSpPr/>
          <p:nvPr/>
        </p:nvGrpSpPr>
        <p:grpSpPr>
          <a:xfrm>
            <a:off x="6587165" y="3365500"/>
            <a:ext cx="2462330" cy="695425"/>
            <a:chOff x="313436" y="5581071"/>
            <a:chExt cx="3173292" cy="595745"/>
          </a:xfr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a:scene3d>
            <a:camera prst="perspectiveRelaxedModerately"/>
            <a:lightRig rig="threePt" dir="t"/>
          </a:scene3d>
        </p:grpSpPr>
        <p:sp>
          <p:nvSpPr>
            <p:cNvPr id="72" name="Rectangle 71"/>
            <p:cNvSpPr/>
            <p:nvPr/>
          </p:nvSpPr>
          <p:spPr>
            <a:xfrm>
              <a:off x="313436" y="5581071"/>
              <a:ext cx="3173292" cy="595745"/>
            </a:xfrm>
            <a:prstGeom prst="rect">
              <a:avLst/>
            </a:prstGeom>
            <a:grpFill/>
            <a:ln>
              <a:solidFill>
                <a:srgbClr val="BFBFBF"/>
              </a:solidFill>
            </a:ln>
            <a:effectLst>
              <a:glow rad="63500">
                <a:schemeClr val="accent6">
                  <a:satMod val="175000"/>
                  <a:alpha val="40000"/>
                </a:schemeClr>
              </a:glow>
            </a:effectLst>
            <a:sp3d>
              <a:bevelT/>
            </a:sp3d>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800" dirty="0">
                <a:latin typeface="Dax-Medium"/>
                <a:cs typeface="Dax-Medium"/>
              </a:endParaRPr>
            </a:p>
          </p:txBody>
        </p:sp>
        <p:sp>
          <p:nvSpPr>
            <p:cNvPr id="73" name="Rectangle 72"/>
            <p:cNvSpPr/>
            <p:nvPr/>
          </p:nvSpPr>
          <p:spPr>
            <a:xfrm>
              <a:off x="972806" y="5634367"/>
              <a:ext cx="1854551" cy="461665"/>
            </a:xfrm>
            <a:prstGeom prst="rect">
              <a:avLst/>
            </a:prstGeom>
            <a:grpFill/>
            <a:sp3d>
              <a:bevelT/>
            </a:sp3d>
          </p:spPr>
          <p:txBody>
            <a:bodyPr wrap="none">
              <a:spAutoFit/>
            </a:bodyPr>
            <a:lstStyle/>
            <a:p>
              <a:r>
                <a:rPr lang="en-US" sz="2400" dirty="0" smtClean="0">
                  <a:solidFill>
                    <a:schemeClr val="bg1"/>
                  </a:solidFill>
                  <a:effectLst>
                    <a:outerShdw blurRad="63500" sx="102000" sy="102000" algn="ctr" rotWithShape="0">
                      <a:prstClr val="black">
                        <a:alpha val="40000"/>
                      </a:prstClr>
                    </a:outerShdw>
                  </a:effectLst>
                  <a:latin typeface="Dax-Medium"/>
                  <a:cs typeface="Dax-Medium"/>
                </a:rPr>
                <a:t>Discovery</a:t>
              </a:r>
              <a:endParaRPr lang="en-US" sz="2400" dirty="0">
                <a:solidFill>
                  <a:schemeClr val="bg1"/>
                </a:solidFill>
                <a:effectLst>
                  <a:outerShdw blurRad="63500" sx="102000" sy="102000" algn="ctr" rotWithShape="0">
                    <a:prstClr val="black">
                      <a:alpha val="40000"/>
                    </a:prstClr>
                  </a:outerShdw>
                </a:effectLst>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603619"/>
            <a:ext cx="8204538" cy="4492381"/>
          </a:xfrm>
          <a:prstGeom prst="rect">
            <a:avLst/>
          </a:prstGeom>
        </p:spPr>
      </p:pic>
    </p:spTree>
    <p:extLst>
      <p:ext uri="{BB962C8B-B14F-4D97-AF65-F5344CB8AC3E}">
        <p14:creationId xmlns:p14="http://schemas.microsoft.com/office/powerpoint/2010/main" val="94916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2700" y="4975795"/>
            <a:ext cx="9144000" cy="1882205"/>
          </a:xfrm>
          <a:prstGeom prst="rect">
            <a:avLst/>
          </a:prstGeom>
        </p:spPr>
      </p:pic>
      <p:pic>
        <p:nvPicPr>
          <p:cNvPr id="22" name="Picture 21" descr="intro_rainbow_ribbon"/>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31750"/>
            <a:ext cx="9144000" cy="133350"/>
          </a:xfrm>
          <a:prstGeom prst="rect">
            <a:avLst/>
          </a:prstGeom>
          <a:noFill/>
          <a:ln w="9525">
            <a:noFill/>
            <a:miter lim="800000"/>
            <a:headEnd/>
            <a:tailEnd/>
          </a:ln>
          <a:scene3d>
            <a:camera prst="orthographicFront"/>
            <a:lightRig rig="threePt" dir="t"/>
          </a:scene3d>
          <a:sp3d>
            <a:bevelT/>
          </a:sp3d>
        </p:spPr>
      </p:pic>
      <p:pic>
        <p:nvPicPr>
          <p:cNvPr id="23" name="Picture 22" descr="cloud.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733"/>
            <a:ext cx="9144000" cy="1882205"/>
          </a:xfrm>
          <a:prstGeom prst="rect">
            <a:avLst/>
          </a:prstGeom>
        </p:spPr>
      </p:pic>
      <p:sp>
        <p:nvSpPr>
          <p:cNvPr id="9" name="Rectangle 8"/>
          <p:cNvSpPr/>
          <p:nvPr/>
        </p:nvSpPr>
        <p:spPr>
          <a:xfrm>
            <a:off x="456898" y="2613889"/>
            <a:ext cx="2886364" cy="3833091"/>
          </a:xfrm>
          <a:prstGeom prst="rect">
            <a:avLst/>
          </a:prstGeom>
          <a:solidFill>
            <a:schemeClr val="bg2"/>
          </a:solidFill>
          <a:ln>
            <a:solidFill>
              <a:schemeClr val="bg1">
                <a:lumMod val="75000"/>
              </a:schemeClr>
            </a:solidFill>
          </a:ln>
          <a:effectLst>
            <a:outerShdw blurRad="47625" sx="101000" sy="101000" algn="ctr" rotWithShape="0">
              <a:schemeClr val="bg1">
                <a:lumMod val="50000"/>
                <a:alpha val="40000"/>
              </a:schemeClr>
            </a:outerShdw>
          </a:effectLst>
          <a:scene3d>
            <a:camera prst="perspectiveRelaxedModerately"/>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t"/>
          <a:lstStyle/>
          <a:p>
            <a:pPr algn="ctr">
              <a:lnSpc>
                <a:spcPct val="200000"/>
              </a:lnSpc>
            </a:pPr>
            <a:endParaRPr lang="en-US" sz="2800" dirty="0" smtClean="0">
              <a:solidFill>
                <a:schemeClr val="bg1">
                  <a:lumMod val="65000"/>
                </a:schemeClr>
              </a:solidFill>
              <a:latin typeface="Dax-Light"/>
              <a:cs typeface="Dax-Light"/>
            </a:endParaRPr>
          </a:p>
        </p:txBody>
      </p:sp>
      <p:grpSp>
        <p:nvGrpSpPr>
          <p:cNvPr id="3" name="Group 30"/>
          <p:cNvGrpSpPr/>
          <p:nvPr/>
        </p:nvGrpSpPr>
        <p:grpSpPr>
          <a:xfrm>
            <a:off x="313436" y="4656281"/>
            <a:ext cx="3173291" cy="595745"/>
            <a:chOff x="313436" y="3687620"/>
            <a:chExt cx="3173291" cy="595745"/>
          </a:xfrm>
          <a:scene3d>
            <a:camera prst="perspectiveRelaxedModerately"/>
            <a:lightRig rig="threePt" dir="t"/>
          </a:scene3d>
        </p:grpSpPr>
        <p:sp>
          <p:nvSpPr>
            <p:cNvPr id="33" name="Rectangle 32"/>
            <p:cNvSpPr/>
            <p:nvPr/>
          </p:nvSpPr>
          <p:spPr>
            <a:xfrm>
              <a:off x="313436" y="3687620"/>
              <a:ext cx="3173291" cy="595745"/>
            </a:xfrm>
            <a:prstGeom prst="rect">
              <a:avLst/>
            </a:prstGeom>
            <a:gradFill flip="none" rotWithShape="1">
              <a:gsLst>
                <a:gs pos="0">
                  <a:srgbClr val="D99494"/>
                </a:gs>
                <a:gs pos="100000">
                  <a:srgbClr val="AE053B"/>
                </a:gs>
              </a:gsLst>
              <a:path path="circle">
                <a:fillToRect l="50000" t="50000" r="50000" b="50000"/>
              </a:path>
              <a:tileRect/>
            </a:gradFill>
            <a:ln>
              <a:solidFill>
                <a:srgbClr val="BFBFBF"/>
              </a:solidFill>
            </a:ln>
            <a:effectLst>
              <a:glow rad="63500">
                <a:schemeClr val="accent2">
                  <a:satMod val="175000"/>
                  <a:alpha val="40000"/>
                </a:schemeClr>
              </a:glow>
            </a:effectLst>
            <a:sp3d>
              <a:bevelT/>
            </a:sp3d>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800" dirty="0">
                <a:latin typeface="Dax-Medium"/>
                <a:cs typeface="Dax-Medium"/>
              </a:endParaRPr>
            </a:p>
          </p:txBody>
        </p:sp>
        <p:sp>
          <p:nvSpPr>
            <p:cNvPr id="34" name="Rectangle 33"/>
            <p:cNvSpPr/>
            <p:nvPr/>
          </p:nvSpPr>
          <p:spPr>
            <a:xfrm>
              <a:off x="929303" y="3757078"/>
              <a:ext cx="1941557" cy="461665"/>
            </a:xfrm>
            <a:prstGeom prst="rect">
              <a:avLst/>
            </a:prstGeom>
            <a:sp3d>
              <a:bevelT/>
            </a:sp3d>
          </p:spPr>
          <p:txBody>
            <a:bodyPr wrap="none">
              <a:spAutoFit/>
            </a:bodyPr>
            <a:lstStyle/>
            <a:p>
              <a:r>
                <a:rPr lang="en-US" sz="2400" dirty="0" smtClean="0">
                  <a:solidFill>
                    <a:schemeClr val="bg1"/>
                  </a:solidFill>
                  <a:effectLst>
                    <a:outerShdw blurRad="63500" sx="102000" sy="102000" algn="ctr" rotWithShape="0">
                      <a:prstClr val="black">
                        <a:alpha val="40000"/>
                      </a:prstClr>
                    </a:outerShdw>
                  </a:effectLst>
                  <a:latin typeface="Dax-Medium"/>
                  <a:cs typeface="Dax-Medium"/>
                </a:rPr>
                <a:t>Link Resolver</a:t>
              </a:r>
              <a:endParaRPr lang="en-US" sz="2400" dirty="0">
                <a:solidFill>
                  <a:schemeClr val="bg1"/>
                </a:solidFill>
                <a:effectLst>
                  <a:outerShdw blurRad="63500" sx="102000" sy="102000" algn="ctr" rotWithShape="0">
                    <a:prstClr val="black">
                      <a:alpha val="40000"/>
                    </a:prstClr>
                  </a:outerShdw>
                </a:effectLst>
              </a:endParaRPr>
            </a:p>
          </p:txBody>
        </p:sp>
      </p:grpSp>
      <p:sp>
        <p:nvSpPr>
          <p:cNvPr id="16" name="Rectangle 15"/>
          <p:cNvSpPr/>
          <p:nvPr/>
        </p:nvSpPr>
        <p:spPr>
          <a:xfrm>
            <a:off x="769751" y="294170"/>
            <a:ext cx="7597348" cy="707886"/>
          </a:xfrm>
          <a:prstGeom prst="rect">
            <a:avLst/>
          </a:prstGeom>
        </p:spPr>
        <p:txBody>
          <a:bodyPr wrap="none">
            <a:spAutoFit/>
          </a:bodyPr>
          <a:lstStyle/>
          <a:p>
            <a:r>
              <a:rPr lang="en-US" sz="4000" dirty="0" smtClean="0">
                <a:solidFill>
                  <a:schemeClr val="tx1">
                    <a:lumMod val="65000"/>
                    <a:lumOff val="35000"/>
                  </a:schemeClr>
                </a:solidFill>
                <a:effectLst>
                  <a:outerShdw blurRad="63500" sx="102000" sy="102000" algn="ctr" rotWithShape="0">
                    <a:schemeClr val="bg1">
                      <a:alpha val="40000"/>
                    </a:schemeClr>
                  </a:outerShdw>
                </a:effectLst>
                <a:latin typeface="Dax-Medium"/>
                <a:cs typeface="Dax-Medium"/>
              </a:rPr>
              <a:t>Managing e-Resources </a:t>
            </a:r>
            <a:r>
              <a:rPr lang="en-US" sz="4000" dirty="0" smtClean="0">
                <a:solidFill>
                  <a:srgbClr val="008000"/>
                </a:solidFill>
                <a:effectLst>
                  <a:outerShdw blurRad="63500" sx="102000" sy="102000" algn="ctr" rotWithShape="0">
                    <a:schemeClr val="bg1">
                      <a:alpha val="40000"/>
                    </a:schemeClr>
                  </a:outerShdw>
                </a:effectLst>
                <a:latin typeface="Dax-Medium"/>
                <a:cs typeface="Dax-Medium"/>
              </a:rPr>
              <a:t>with</a:t>
            </a:r>
            <a:r>
              <a:rPr lang="en-US" sz="4000" dirty="0" smtClean="0">
                <a:solidFill>
                  <a:srgbClr val="FF0000"/>
                </a:solidFill>
                <a:effectLst>
                  <a:outerShdw blurRad="63500" sx="102000" sy="102000" algn="ctr" rotWithShape="0">
                    <a:schemeClr val="bg1">
                      <a:alpha val="40000"/>
                    </a:schemeClr>
                  </a:outerShdw>
                </a:effectLst>
                <a:latin typeface="Dax-Medium"/>
                <a:cs typeface="Dax-Medium"/>
              </a:rPr>
              <a:t> </a:t>
            </a:r>
            <a:r>
              <a:rPr lang="en-US" sz="4000" dirty="0" smtClean="0">
                <a:solidFill>
                  <a:schemeClr val="tx1">
                    <a:lumMod val="65000"/>
                    <a:lumOff val="35000"/>
                  </a:schemeClr>
                </a:solidFill>
                <a:effectLst>
                  <a:outerShdw blurRad="63500" sx="102000" sy="102000" algn="ctr" rotWithShape="0">
                    <a:schemeClr val="bg1">
                      <a:alpha val="40000"/>
                    </a:schemeClr>
                  </a:outerShdw>
                </a:effectLst>
                <a:latin typeface="Dax-Medium"/>
                <a:cs typeface="Dax-Medium"/>
              </a:rPr>
              <a:t>Alma</a:t>
            </a:r>
            <a:endParaRPr lang="en-US" sz="4000" dirty="0">
              <a:solidFill>
                <a:schemeClr val="tx1">
                  <a:lumMod val="65000"/>
                  <a:lumOff val="35000"/>
                </a:schemeClr>
              </a:solidFill>
              <a:effectLst>
                <a:outerShdw blurRad="63500" sx="102000" sy="102000" algn="ctr" rotWithShape="0">
                  <a:schemeClr val="bg1">
                    <a:alpha val="40000"/>
                  </a:schemeClr>
                </a:outerShdw>
              </a:effectLst>
              <a:latin typeface="Dax-Light"/>
              <a:cs typeface="Dax-Light"/>
            </a:endParaRPr>
          </a:p>
        </p:txBody>
      </p:sp>
      <p:grpSp>
        <p:nvGrpSpPr>
          <p:cNvPr id="4" name="Group 13"/>
          <p:cNvGrpSpPr/>
          <p:nvPr/>
        </p:nvGrpSpPr>
        <p:grpSpPr>
          <a:xfrm>
            <a:off x="313436" y="5504870"/>
            <a:ext cx="3173291" cy="595745"/>
            <a:chOff x="313436" y="5581071"/>
            <a:chExt cx="3173291" cy="595745"/>
          </a:xfrm>
          <a:scene3d>
            <a:camera prst="perspectiveRelaxedModerately"/>
            <a:lightRig rig="threePt" dir="t"/>
          </a:scene3d>
        </p:grpSpPr>
        <p:sp>
          <p:nvSpPr>
            <p:cNvPr id="15" name="Rectangle 14"/>
            <p:cNvSpPr/>
            <p:nvPr/>
          </p:nvSpPr>
          <p:spPr>
            <a:xfrm>
              <a:off x="313436" y="5581071"/>
              <a:ext cx="3173291" cy="595745"/>
            </a:xfrm>
            <a:prstGeom prst="rect">
              <a:avLst/>
            </a:prstGeom>
            <a:gradFill flip="none" rotWithShape="1">
              <a:gsLst>
                <a:gs pos="0">
                  <a:srgbClr val="8F64DE"/>
                </a:gs>
                <a:gs pos="100000">
                  <a:srgbClr val="433358"/>
                </a:gs>
              </a:gsLst>
              <a:path path="circle">
                <a:fillToRect l="50000" t="50000" r="50000" b="50000"/>
              </a:path>
              <a:tileRect/>
            </a:gradFill>
            <a:ln>
              <a:solidFill>
                <a:srgbClr val="BFBFBF"/>
              </a:solidFill>
            </a:ln>
            <a:effectLst>
              <a:glow rad="63500">
                <a:schemeClr val="accent4">
                  <a:satMod val="175000"/>
                  <a:alpha val="40000"/>
                </a:schemeClr>
              </a:glow>
            </a:effectLst>
            <a:sp3d>
              <a:bevelT/>
            </a:sp3d>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800" dirty="0">
                <a:latin typeface="Dax-Medium"/>
                <a:cs typeface="Dax-Medium"/>
              </a:endParaRPr>
            </a:p>
          </p:txBody>
        </p:sp>
        <p:sp>
          <p:nvSpPr>
            <p:cNvPr id="17" name="Rectangle 16"/>
            <p:cNvSpPr/>
            <p:nvPr/>
          </p:nvSpPr>
          <p:spPr>
            <a:xfrm>
              <a:off x="1627702" y="5634367"/>
              <a:ext cx="544759" cy="461665"/>
            </a:xfrm>
            <a:prstGeom prst="rect">
              <a:avLst/>
            </a:prstGeom>
            <a:sp3d>
              <a:bevelT/>
            </a:sp3d>
          </p:spPr>
          <p:txBody>
            <a:bodyPr wrap="none">
              <a:spAutoFit/>
            </a:bodyPr>
            <a:lstStyle/>
            <a:p>
              <a:r>
                <a:rPr lang="en-US" sz="2400" dirty="0" smtClean="0">
                  <a:solidFill>
                    <a:schemeClr val="bg1"/>
                  </a:solidFill>
                  <a:effectLst>
                    <a:outerShdw blurRad="63500" sx="102000" sy="102000" algn="ctr" rotWithShape="0">
                      <a:prstClr val="black">
                        <a:alpha val="40000"/>
                      </a:prstClr>
                    </a:outerShdw>
                  </a:effectLst>
                  <a:latin typeface="Dax-Medium"/>
                  <a:cs typeface="Dax-Medium"/>
                </a:rPr>
                <a:t>ILS</a:t>
              </a:r>
              <a:endParaRPr lang="en-US" sz="2400" dirty="0">
                <a:solidFill>
                  <a:schemeClr val="bg1"/>
                </a:solidFill>
                <a:effectLst>
                  <a:outerShdw blurRad="63500" sx="102000" sy="102000" algn="ctr" rotWithShape="0">
                    <a:prstClr val="black">
                      <a:alpha val="40000"/>
                    </a:prstClr>
                  </a:outerShdw>
                </a:effectLst>
              </a:endParaRPr>
            </a:p>
          </p:txBody>
        </p:sp>
      </p:grpSp>
      <p:grpSp>
        <p:nvGrpSpPr>
          <p:cNvPr id="5" name="Group 18"/>
          <p:cNvGrpSpPr/>
          <p:nvPr/>
        </p:nvGrpSpPr>
        <p:grpSpPr>
          <a:xfrm>
            <a:off x="313436" y="3807691"/>
            <a:ext cx="3173291" cy="595745"/>
            <a:chOff x="313436" y="3687620"/>
            <a:chExt cx="3173291" cy="595745"/>
          </a:xfrm>
          <a:scene3d>
            <a:camera prst="perspectiveRelaxedModerately"/>
            <a:lightRig rig="threePt" dir="t"/>
          </a:scene3d>
        </p:grpSpPr>
        <p:sp>
          <p:nvSpPr>
            <p:cNvPr id="20" name="Rectangle 19"/>
            <p:cNvSpPr/>
            <p:nvPr/>
          </p:nvSpPr>
          <p:spPr>
            <a:xfrm>
              <a:off x="313436" y="3687620"/>
              <a:ext cx="3173291" cy="595745"/>
            </a:xfrm>
            <a:prstGeom prst="rect">
              <a:avLst/>
            </a:prstGeom>
            <a:gradFill flip="none" rotWithShape="1">
              <a:gsLst>
                <a:gs pos="0">
                  <a:srgbClr val="9AC42C"/>
                </a:gs>
                <a:gs pos="100000">
                  <a:srgbClr val="516528"/>
                </a:gs>
              </a:gsLst>
              <a:path path="circle">
                <a:fillToRect l="50000" t="50000" r="50000" b="50000"/>
              </a:path>
              <a:tileRect/>
            </a:gradFill>
            <a:ln>
              <a:solidFill>
                <a:srgbClr val="BFBFBF"/>
              </a:solidFill>
            </a:ln>
            <a:effectLst>
              <a:glow rad="63500">
                <a:schemeClr val="accent3">
                  <a:satMod val="175000"/>
                  <a:alpha val="40000"/>
                </a:schemeClr>
              </a:glow>
            </a:effectLst>
            <a:sp3d>
              <a:bevelT/>
            </a:sp3d>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800" dirty="0">
                <a:latin typeface="Dax-Medium"/>
                <a:cs typeface="Dax-Medium"/>
              </a:endParaRPr>
            </a:p>
          </p:txBody>
        </p:sp>
        <p:sp>
          <p:nvSpPr>
            <p:cNvPr id="21" name="Rectangle 20"/>
            <p:cNvSpPr/>
            <p:nvPr/>
          </p:nvSpPr>
          <p:spPr>
            <a:xfrm>
              <a:off x="1511749" y="3757078"/>
              <a:ext cx="740811" cy="461665"/>
            </a:xfrm>
            <a:prstGeom prst="rect">
              <a:avLst/>
            </a:prstGeom>
            <a:sp3d>
              <a:bevelT/>
            </a:sp3d>
          </p:spPr>
          <p:txBody>
            <a:bodyPr wrap="none">
              <a:spAutoFit/>
            </a:bodyPr>
            <a:lstStyle/>
            <a:p>
              <a:r>
                <a:rPr lang="en-US" sz="2400" dirty="0">
                  <a:solidFill>
                    <a:schemeClr val="bg1"/>
                  </a:solidFill>
                  <a:effectLst>
                    <a:outerShdw blurRad="63500" sx="102000" sy="102000" algn="ctr" rotWithShape="0">
                      <a:prstClr val="black">
                        <a:alpha val="40000"/>
                      </a:prstClr>
                    </a:outerShdw>
                  </a:effectLst>
                  <a:latin typeface="Dax-Medium"/>
                  <a:cs typeface="Dax-Medium"/>
                </a:rPr>
                <a:t>ERM</a:t>
              </a:r>
              <a:endParaRPr lang="en-US" sz="2400" dirty="0">
                <a:solidFill>
                  <a:schemeClr val="bg1"/>
                </a:solidFill>
                <a:effectLst>
                  <a:outerShdw blurRad="63500" sx="102000" sy="102000" algn="ctr" rotWithShape="0">
                    <a:prstClr val="black">
                      <a:alpha val="40000"/>
                    </a:prstClr>
                  </a:outerShdw>
                </a:effectLst>
              </a:endParaRPr>
            </a:p>
          </p:txBody>
        </p:sp>
      </p:grpSp>
      <p:grpSp>
        <p:nvGrpSpPr>
          <p:cNvPr id="6" name="Group 2"/>
          <p:cNvGrpSpPr/>
          <p:nvPr/>
        </p:nvGrpSpPr>
        <p:grpSpPr>
          <a:xfrm>
            <a:off x="313436" y="4495800"/>
            <a:ext cx="3173291" cy="725383"/>
            <a:chOff x="313436" y="4656281"/>
            <a:chExt cx="3173291" cy="595745"/>
          </a:xfrm>
          <a:scene3d>
            <a:camera prst="perspectiveRelaxedModerately"/>
            <a:lightRig rig="threePt" dir="t"/>
          </a:scene3d>
        </p:grpSpPr>
        <p:sp>
          <p:nvSpPr>
            <p:cNvPr id="27" name="Rectangle 26"/>
            <p:cNvSpPr/>
            <p:nvPr/>
          </p:nvSpPr>
          <p:spPr>
            <a:xfrm>
              <a:off x="313436" y="4656281"/>
              <a:ext cx="3173291" cy="595745"/>
            </a:xfrm>
            <a:prstGeom prst="rect">
              <a:avLst/>
            </a:prstGeom>
            <a:gradFill flip="none" rotWithShape="1">
              <a:gsLst>
                <a:gs pos="0">
                  <a:schemeClr val="accent1">
                    <a:lumMod val="60000"/>
                    <a:lumOff val="40000"/>
                  </a:schemeClr>
                </a:gs>
                <a:gs pos="100000">
                  <a:schemeClr val="tx2">
                    <a:lumMod val="75000"/>
                  </a:schemeClr>
                </a:gs>
              </a:gsLst>
              <a:path path="circle">
                <a:fillToRect l="50000" t="50000" r="50000" b="50000"/>
              </a:path>
              <a:tileRect/>
            </a:gradFill>
            <a:ln>
              <a:solidFill>
                <a:srgbClr val="BFBFBF"/>
              </a:solidFill>
            </a:ln>
            <a:effectLst>
              <a:glow rad="63500">
                <a:schemeClr val="accent1">
                  <a:satMod val="175000"/>
                  <a:alpha val="40000"/>
                </a:schemeClr>
              </a:glow>
            </a:effectLst>
            <a:sp3d>
              <a:bevelT/>
            </a:sp3d>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sz="2800" dirty="0">
                <a:latin typeface="Dax-Medium"/>
                <a:cs typeface="Dax-Medium"/>
              </a:endParaRPr>
            </a:p>
          </p:txBody>
        </p:sp>
        <p:sp>
          <p:nvSpPr>
            <p:cNvPr id="10" name="Rectangle 9"/>
            <p:cNvSpPr/>
            <p:nvPr/>
          </p:nvSpPr>
          <p:spPr>
            <a:xfrm>
              <a:off x="1463350" y="4762992"/>
              <a:ext cx="873463" cy="461665"/>
            </a:xfrm>
            <a:prstGeom prst="rect">
              <a:avLst/>
            </a:prstGeom>
            <a:sp3d>
              <a:bevelT/>
            </a:sp3d>
          </p:spPr>
          <p:txBody>
            <a:bodyPr wrap="none">
              <a:spAutoFit/>
            </a:bodyPr>
            <a:lstStyle/>
            <a:p>
              <a:r>
                <a:rPr lang="en-US" sz="2400" dirty="0" smtClean="0">
                  <a:solidFill>
                    <a:schemeClr val="bg1"/>
                  </a:solidFill>
                  <a:effectLst>
                    <a:outerShdw blurRad="63500" sx="102000" sy="102000" algn="ctr" rotWithShape="0">
                      <a:prstClr val="black">
                        <a:alpha val="40000"/>
                      </a:prstClr>
                    </a:outerShdw>
                  </a:effectLst>
                  <a:latin typeface="Dax-Medium"/>
                  <a:cs typeface="Dax-Medium"/>
                </a:rPr>
                <a:t>Alma</a:t>
              </a:r>
              <a:endParaRPr lang="en-US" sz="2400" dirty="0">
                <a:solidFill>
                  <a:schemeClr val="bg1"/>
                </a:solidFill>
                <a:effectLst>
                  <a:outerShdw blurRad="63500" sx="102000" sy="102000" algn="ctr" rotWithShape="0">
                    <a:prstClr val="black">
                      <a:alpha val="40000"/>
                    </a:prstClr>
                  </a:outerShdw>
                </a:effectLst>
              </a:endParaRPr>
            </a:p>
          </p:txBody>
        </p:sp>
      </p:grpSp>
      <p:sp>
        <p:nvSpPr>
          <p:cNvPr id="2" name="TextBox 1"/>
          <p:cNvSpPr txBox="1"/>
          <p:nvPr/>
        </p:nvSpPr>
        <p:spPr>
          <a:xfrm>
            <a:off x="5683533" y="3513339"/>
            <a:ext cx="1585024" cy="3170099"/>
          </a:xfrm>
          <a:prstGeom prst="rect">
            <a:avLst/>
          </a:prstGeom>
          <a:noFill/>
          <a:scene3d>
            <a:camera prst="orthographicFront"/>
            <a:lightRig rig="threePt" dir="t"/>
          </a:scene3d>
          <a:sp3d>
            <a:bevelT/>
          </a:sp3d>
        </p:spPr>
        <p:txBody>
          <a:bodyPr wrap="none" rtlCol="0">
            <a:spAutoFit/>
          </a:bodyPr>
          <a:lstStyle/>
          <a:p>
            <a:r>
              <a:rPr lang="en-US" sz="20000" dirty="0" smtClean="0">
                <a:solidFill>
                  <a:schemeClr val="tx1">
                    <a:lumMod val="50000"/>
                    <a:lumOff val="50000"/>
                  </a:schemeClr>
                </a:solidFill>
                <a:effectLst>
                  <a:glow rad="927100">
                    <a:schemeClr val="bg1">
                      <a:alpha val="82000"/>
                    </a:schemeClr>
                  </a:glow>
                </a:effectLst>
                <a:latin typeface="Dax-Medium"/>
                <a:cs typeface="Dax-Medium"/>
              </a:rPr>
              <a:t>0</a:t>
            </a:r>
            <a:endParaRPr lang="en-US" sz="20000" dirty="0">
              <a:solidFill>
                <a:schemeClr val="tx1">
                  <a:lumMod val="50000"/>
                  <a:lumOff val="50000"/>
                </a:schemeClr>
              </a:solidFill>
              <a:effectLst>
                <a:glow rad="927100">
                  <a:schemeClr val="bg1">
                    <a:alpha val="82000"/>
                  </a:schemeClr>
                </a:glow>
              </a:effectLst>
              <a:latin typeface="Dax-Medium"/>
              <a:cs typeface="Dax-Medium"/>
            </a:endParaRPr>
          </a:p>
        </p:txBody>
      </p:sp>
      <p:sp>
        <p:nvSpPr>
          <p:cNvPr id="40" name="Rectangle 39"/>
          <p:cNvSpPr/>
          <p:nvPr/>
        </p:nvSpPr>
        <p:spPr>
          <a:xfrm>
            <a:off x="4577437" y="1849476"/>
            <a:ext cx="4185563" cy="1569660"/>
          </a:xfrm>
          <a:prstGeom prst="rect">
            <a:avLst/>
          </a:prstGeom>
        </p:spPr>
        <p:txBody>
          <a:bodyPr wrap="square">
            <a:spAutoFit/>
          </a:bodyPr>
          <a:lstStyle/>
          <a:p>
            <a:pPr algn="ctr"/>
            <a:r>
              <a:rPr lang="en-US" sz="3200" dirty="0" smtClean="0">
                <a:solidFill>
                  <a:srgbClr val="7F7F7F"/>
                </a:solidFill>
                <a:latin typeface="Dax-Light"/>
                <a:cs typeface="Dax-Light"/>
              </a:rPr>
              <a:t>Total # of Separate Handoffs</a:t>
            </a:r>
            <a:r>
              <a:rPr lang="en-US" sz="3200" dirty="0">
                <a:solidFill>
                  <a:srgbClr val="7F7F7F"/>
                </a:solidFill>
                <a:latin typeface="Dax-Light"/>
                <a:cs typeface="Dax-Light"/>
              </a:rPr>
              <a:t> </a:t>
            </a:r>
            <a:r>
              <a:rPr lang="en-US" sz="3200" dirty="0" smtClean="0">
                <a:solidFill>
                  <a:srgbClr val="7F7F7F"/>
                </a:solidFill>
                <a:latin typeface="Dax-Light"/>
                <a:cs typeface="Dax-Light"/>
              </a:rPr>
              <a:t>Required to Manage e-Resources </a:t>
            </a:r>
            <a:endParaRPr lang="en-US" sz="3200" dirty="0">
              <a:solidFill>
                <a:srgbClr val="7F7F7F"/>
              </a:solidFill>
              <a:latin typeface="Dax-Light"/>
              <a:cs typeface="Dax-Light"/>
            </a:endParaRPr>
          </a:p>
        </p:txBody>
      </p:sp>
      <p:sp>
        <p:nvSpPr>
          <p:cNvPr id="7" name="7-Point Star 6"/>
          <p:cNvSpPr/>
          <p:nvPr/>
        </p:nvSpPr>
        <p:spPr>
          <a:xfrm>
            <a:off x="27200" y="1002056"/>
            <a:ext cx="1600502" cy="1186506"/>
          </a:xfrm>
          <a:prstGeom prst="star7">
            <a:avLst/>
          </a:prstGeom>
          <a:gradFill>
            <a:gsLst>
              <a:gs pos="95000">
                <a:schemeClr val="tx2"/>
              </a:gs>
              <a:gs pos="100000">
                <a:schemeClr val="accent1">
                  <a:tint val="50000"/>
                  <a:shade val="100000"/>
                  <a:satMod val="350000"/>
                </a:schemeClr>
              </a:gs>
            </a:gsLst>
          </a:gra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Real Case</a:t>
            </a:r>
          </a:p>
          <a:p>
            <a:pPr algn="ctr"/>
            <a:r>
              <a:rPr lang="en-US" b="1" dirty="0" smtClean="0"/>
              <a:t>BC</a:t>
            </a:r>
            <a:endParaRPr lang="en-US" b="1" dirty="0"/>
          </a:p>
        </p:txBody>
      </p:sp>
    </p:spTree>
    <p:extLst>
      <p:ext uri="{BB962C8B-B14F-4D97-AF65-F5344CB8AC3E}">
        <p14:creationId xmlns:p14="http://schemas.microsoft.com/office/powerpoint/2010/main" val="3569358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1.11111E-6 L 0.00035 0.11389 " pathEditMode="relative" rAng="0" ptsTypes="AA">
                                      <p:cBhvr>
                                        <p:cTn id="6" dur="2000" fill="hold"/>
                                        <p:tgtEl>
                                          <p:spTgt spid="5"/>
                                        </p:tgtEl>
                                        <p:attrNameLst>
                                          <p:attrName>ppt_x</p:attrName>
                                          <p:attrName>ppt_y</p:attrName>
                                        </p:attrNameLst>
                                      </p:cBhvr>
                                      <p:rCtr x="17" y="5694"/>
                                    </p:animMotion>
                                  </p:childTnLst>
                                </p:cTn>
                              </p:par>
                              <p:par>
                                <p:cTn id="7" presetID="42" presetClass="path" presetSubtype="0" accel="50000" decel="50000" fill="hold" nodeType="withEffect">
                                  <p:stCondLst>
                                    <p:cond delay="0"/>
                                  </p:stCondLst>
                                  <p:childTnLst>
                                    <p:animMotion origin="layout" path="M 1.11111E-6 -4.81481E-6 L 0.00017 -0.14212 " pathEditMode="relative" rAng="0" ptsTypes="AA">
                                      <p:cBhvr>
                                        <p:cTn id="8" dur="2000" fill="hold"/>
                                        <p:tgtEl>
                                          <p:spTgt spid="4"/>
                                        </p:tgtEl>
                                        <p:attrNameLst>
                                          <p:attrName>ppt_x</p:attrName>
                                          <p:attrName>ppt_y</p:attrName>
                                        </p:attrNameLst>
                                      </p:cBhvr>
                                      <p:rCtr x="0" y="-7106"/>
                                    </p:animMotion>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1"/>
          <p:cNvPicPr>
            <a:picLocks noChangeAspect="1" noChangeArrowheads="1"/>
          </p:cNvPicPr>
          <p:nvPr/>
        </p:nvPicPr>
        <p:blipFill>
          <a:blip r:embed="rId3"/>
          <a:srcRect/>
          <a:stretch>
            <a:fillRect/>
          </a:stretch>
        </p:blipFill>
        <p:spPr bwMode="auto">
          <a:xfrm>
            <a:off x="304800" y="838200"/>
            <a:ext cx="8534400" cy="5395913"/>
          </a:xfrm>
          <a:prstGeom prst="rect">
            <a:avLst/>
          </a:prstGeom>
          <a:noFill/>
          <a:ln w="9525">
            <a:noFill/>
            <a:miter lim="800000"/>
            <a:headEnd/>
            <a:tailEnd/>
          </a:ln>
        </p:spPr>
      </p:pic>
      <p:pic>
        <p:nvPicPr>
          <p:cNvPr id="163843" name="Picture 5" descr="ExLibris-logo">
            <a:hlinkClick r:id="rId4" action="ppaction://hlinksldjump"/>
          </p:cNvPr>
          <p:cNvPicPr>
            <a:picLocks noChangeAspect="1" noChangeArrowheads="1"/>
          </p:cNvPicPr>
          <p:nvPr/>
        </p:nvPicPr>
        <p:blipFill>
          <a:blip r:embed="rId5"/>
          <a:srcRect/>
          <a:stretch>
            <a:fillRect/>
          </a:stretch>
        </p:blipFill>
        <p:spPr bwMode="auto">
          <a:xfrm>
            <a:off x="8096250" y="6237288"/>
            <a:ext cx="914400" cy="323850"/>
          </a:xfrm>
          <a:prstGeom prst="rect">
            <a:avLst/>
          </a:prstGeom>
          <a:noFill/>
          <a:ln w="9525">
            <a:noFill/>
            <a:miter lim="800000"/>
            <a:headEnd/>
            <a:tailEnd/>
          </a:ln>
        </p:spPr>
      </p:pic>
      <p:sp>
        <p:nvSpPr>
          <p:cNvPr id="163852" name="Rectangle 14"/>
          <p:cNvSpPr>
            <a:spLocks noChangeArrowheads="1"/>
          </p:cNvSpPr>
          <p:nvPr/>
        </p:nvSpPr>
        <p:spPr bwMode="auto">
          <a:xfrm>
            <a:off x="3581400" y="1447800"/>
            <a:ext cx="2514600" cy="731838"/>
          </a:xfrm>
          <a:prstGeom prst="roundRect">
            <a:avLst>
              <a:gd name="adj" fmla="val 16667"/>
            </a:avLst>
          </a:prstGeom>
          <a:solidFill>
            <a:schemeClr val="tx1">
              <a:alpha val="59000"/>
            </a:schemeClr>
          </a:solidFill>
          <a:ln w="9525">
            <a:noFill/>
            <a:miter lim="800000"/>
            <a:headEnd/>
            <a:tailEnd/>
          </a:ln>
        </p:spPr>
        <p:txBody>
          <a:bodyPr anchor="ctr"/>
          <a:lstStyle/>
          <a:p>
            <a:pPr algn="ctr"/>
            <a:r>
              <a:rPr lang="en-US" sz="1600" dirty="0">
                <a:solidFill>
                  <a:schemeClr val="bg1"/>
                </a:solidFill>
                <a:latin typeface="Helvetica Light"/>
                <a:cs typeface="Helvetica Light"/>
              </a:rPr>
              <a:t>Single search across all resource types</a:t>
            </a:r>
          </a:p>
        </p:txBody>
      </p:sp>
      <p:cxnSp>
        <p:nvCxnSpPr>
          <p:cNvPr id="163845" name="מחבר ישר 11"/>
          <p:cNvCxnSpPr>
            <a:cxnSpLocks noChangeShapeType="1"/>
            <a:endCxn id="163852" idx="1"/>
          </p:cNvCxnSpPr>
          <p:nvPr/>
        </p:nvCxnSpPr>
        <p:spPr bwMode="auto">
          <a:xfrm>
            <a:off x="2735263" y="1568450"/>
            <a:ext cx="846137" cy="246063"/>
          </a:xfrm>
          <a:prstGeom prst="line">
            <a:avLst/>
          </a:prstGeom>
          <a:noFill/>
          <a:ln w="19050" algn="ctr">
            <a:solidFill>
              <a:schemeClr val="tx1">
                <a:lumMod val="65000"/>
                <a:lumOff val="35000"/>
              </a:schemeClr>
            </a:solidFill>
            <a:round/>
            <a:headEnd type="stealth" w="lg" len="lg"/>
            <a:tailEnd/>
          </a:ln>
        </p:spPr>
      </p:cxnSp>
      <p:sp>
        <p:nvSpPr>
          <p:cNvPr id="163850" name="Rectangle 14"/>
          <p:cNvSpPr>
            <a:spLocks noChangeArrowheads="1"/>
          </p:cNvSpPr>
          <p:nvPr/>
        </p:nvSpPr>
        <p:spPr bwMode="auto">
          <a:xfrm>
            <a:off x="6019800" y="3581400"/>
            <a:ext cx="2514600" cy="731838"/>
          </a:xfrm>
          <a:prstGeom prst="roundRect">
            <a:avLst>
              <a:gd name="adj" fmla="val 16667"/>
            </a:avLst>
          </a:prstGeom>
          <a:solidFill>
            <a:schemeClr val="tx1">
              <a:alpha val="59000"/>
            </a:schemeClr>
          </a:solidFill>
          <a:ln w="9525">
            <a:noFill/>
            <a:miter lim="800000"/>
            <a:headEnd/>
            <a:tailEnd/>
          </a:ln>
        </p:spPr>
        <p:txBody>
          <a:bodyPr anchor="ctr"/>
          <a:lstStyle/>
          <a:p>
            <a:pPr algn="ctr"/>
            <a:r>
              <a:rPr lang="en-US" sz="1600" dirty="0">
                <a:solidFill>
                  <a:schemeClr val="bg1"/>
                </a:solidFill>
                <a:latin typeface="Helvetica Light"/>
                <a:cs typeface="Helvetica Light"/>
              </a:rPr>
              <a:t>Resource types managed together</a:t>
            </a:r>
          </a:p>
        </p:txBody>
      </p:sp>
      <p:cxnSp>
        <p:nvCxnSpPr>
          <p:cNvPr id="163847" name="מחבר ישר 11"/>
          <p:cNvCxnSpPr>
            <a:cxnSpLocks noChangeShapeType="1"/>
          </p:cNvCxnSpPr>
          <p:nvPr/>
        </p:nvCxnSpPr>
        <p:spPr bwMode="auto">
          <a:xfrm>
            <a:off x="3733800" y="3352800"/>
            <a:ext cx="2286000" cy="595313"/>
          </a:xfrm>
          <a:prstGeom prst="line">
            <a:avLst/>
          </a:prstGeom>
          <a:noFill/>
          <a:ln w="19050" algn="ctr">
            <a:solidFill>
              <a:schemeClr val="tx1">
                <a:lumMod val="65000"/>
                <a:lumOff val="35000"/>
              </a:schemeClr>
            </a:solidFill>
            <a:round/>
            <a:headEnd type="stealth" w="lg" len="lg"/>
            <a:tailEnd/>
          </a:ln>
        </p:spPr>
      </p:cxnSp>
      <p:cxnSp>
        <p:nvCxnSpPr>
          <p:cNvPr id="163848" name="מחבר ישר 11"/>
          <p:cNvCxnSpPr>
            <a:cxnSpLocks noChangeShapeType="1"/>
          </p:cNvCxnSpPr>
          <p:nvPr/>
        </p:nvCxnSpPr>
        <p:spPr bwMode="auto">
          <a:xfrm>
            <a:off x="3581400" y="3810000"/>
            <a:ext cx="2438400" cy="152400"/>
          </a:xfrm>
          <a:prstGeom prst="line">
            <a:avLst/>
          </a:prstGeom>
          <a:noFill/>
          <a:ln w="19050" algn="ctr">
            <a:solidFill>
              <a:schemeClr val="tx1">
                <a:lumMod val="65000"/>
                <a:lumOff val="35000"/>
              </a:schemeClr>
            </a:solidFill>
            <a:round/>
            <a:headEnd type="stealth" w="lg" len="lg"/>
            <a:tailEnd/>
          </a:ln>
        </p:spPr>
      </p:cxnSp>
      <p:sp>
        <p:nvSpPr>
          <p:cNvPr id="163849" name="Line 19"/>
          <p:cNvSpPr>
            <a:spLocks noChangeShapeType="1"/>
          </p:cNvSpPr>
          <p:nvPr/>
        </p:nvSpPr>
        <p:spPr bwMode="auto">
          <a:xfrm flipH="1">
            <a:off x="3657600" y="3962400"/>
            <a:ext cx="2362200" cy="990600"/>
          </a:xfrm>
          <a:prstGeom prst="line">
            <a:avLst/>
          </a:prstGeom>
          <a:noFill/>
          <a:ln w="19050">
            <a:solidFill>
              <a:schemeClr val="tx1">
                <a:lumMod val="65000"/>
                <a:lumOff val="35000"/>
              </a:schemeClr>
            </a:solidFill>
            <a:round/>
            <a:headEnd/>
            <a:tailEnd type="stealth" w="lg" len="lg"/>
          </a:ln>
        </p:spPr>
        <p:txBody>
          <a:bodyPr/>
          <a:lstStyle/>
          <a:p>
            <a:endParaRPr lang="en-US"/>
          </a:p>
        </p:txBody>
      </p:sp>
      <p:sp>
        <p:nvSpPr>
          <p:cNvPr id="18" name="Title 1"/>
          <p:cNvSpPr>
            <a:spLocks noGrp="1"/>
          </p:cNvSpPr>
          <p:nvPr>
            <p:ph type="ctrTitle"/>
          </p:nvPr>
        </p:nvSpPr>
        <p:spPr>
          <a:xfrm>
            <a:off x="7239000" y="85725"/>
            <a:ext cx="1905000" cy="536575"/>
          </a:xfrm>
        </p:spPr>
        <p:txBody>
          <a:bodyPr/>
          <a:lstStyle/>
          <a:p>
            <a:r>
              <a:rPr lang="en-US" dirty="0" smtClean="0"/>
              <a:t>Single Search</a:t>
            </a:r>
            <a:endParaRPr lang="en-US" dirty="0"/>
          </a:p>
        </p:txBody>
      </p:sp>
    </p:spTree>
    <p:extLst>
      <p:ext uri="{BB962C8B-B14F-4D97-AF65-F5344CB8AC3E}">
        <p14:creationId xmlns:p14="http://schemas.microsoft.com/office/powerpoint/2010/main" val="262308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ompany Templates" ma:contentTypeID="0x01010081EBC6B776C52C498B8D05FC8F0825F10097D96D2348455A48ACAA7C722C550925" ma:contentTypeVersion="19" ma:contentTypeDescription="Company Templates" ma:contentTypeScope="" ma:versionID="f9a3d6bb2f647bee4ba9a6dc6fc7669e">
  <xsd:schema xmlns:xsd="http://www.w3.org/2001/XMLSchema" xmlns:xs="http://www.w3.org/2001/XMLSchema" xmlns:p="http://schemas.microsoft.com/office/2006/metadata/properties" xmlns:ns2="9eb9b032-a5e5-4b59-8ffe-c1428d11de61" xmlns:ns3="174ee19b-a584-464a-9c82-f73402a36596" targetNamespace="http://schemas.microsoft.com/office/2006/metadata/properties" ma:root="true" ma:fieldsID="b69de89ce38c1aa72be9be6fdf9bd832" ns2:_="" ns3:_="">
    <xsd:import namespace="9eb9b032-a5e5-4b59-8ffe-c1428d11de61"/>
    <xsd:import namespace="174ee19b-a584-464a-9c82-f73402a36596"/>
    <xsd:element name="properties">
      <xsd:complexType>
        <xsd:sequence>
          <xsd:element name="documentManagement">
            <xsd:complexType>
              <xsd:all>
                <xsd:element ref="ns2:Departments" minOccurs="0"/>
                <xsd:element ref="ns2:Review_x0020_Due_x0020_Date" minOccurs="0"/>
                <xsd:element ref="ns2:Customer_x0020_view" minOccurs="0"/>
                <xsd:element ref="ns2:Customer_x0020_view_x0020_date" minOccurs="0"/>
                <xsd:element ref="ns2:Document_x0020_use" minOccurs="0"/>
                <xsd:element ref="ns2:Keyword" minOccurs="0"/>
                <xsd:element ref="ns2:Creation_x0020_Date" minOccurs="0"/>
                <xsd:element ref="ns3: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9b032-a5e5-4b59-8ffe-c1428d11de61" elementFormDefault="qualified">
    <xsd:import namespace="http://schemas.microsoft.com/office/2006/documentManagement/types"/>
    <xsd:import namespace="http://schemas.microsoft.com/office/infopath/2007/PartnerControls"/>
    <xsd:element name="Departments" ma:index="2" nillable="true" ma:displayName="Departments" ma:list="96e5105c-9ff2-49d9-b3ee-0708efeefa25" ma:internalName="Departments" ma:readOnly="false" ma:showField="Title" ma:web="9eb9b032-a5e5-4b59-8ffe-c1428d11de61">
      <xsd:simpleType>
        <xsd:restriction base="dms:Lookup"/>
      </xsd:simpleType>
    </xsd:element>
    <xsd:element name="Review_x0020_Due_x0020_Date" ma:index="3" nillable="true" ma:displayName="Review Due Date" ma:format="DateOnly" ma:internalName="Review_x0020_Due_x0020_Date">
      <xsd:simpleType>
        <xsd:restriction base="dms:DateTime"/>
      </xsd:simpleType>
    </xsd:element>
    <xsd:element name="Customer_x0020_view" ma:index="4" nillable="true" ma:displayName="Customer Portal view" ma:description="Check box that shows whether the document has/hasn’t been published to the customer.&#10;Default value = no&#10;Customer view = yes documents will upload to Customer portal.&#10;Customer view = no Document will remove from Customer portal.&#10;The field will not appear in new upload form" ma:internalName="Customer_x0020_view0">
      <xsd:simpleType>
        <xsd:restriction base="dms:Unknown"/>
      </xsd:simpleType>
    </xsd:element>
    <xsd:element name="Customer_x0020_view_x0020_date" ma:index="5" nillable="true" ma:displayName="Customer Portal view date" ma:description="Filed will get a date by the transfer system. The field in Hidden status." ma:format="DateOnly" ma:hidden="true" ma:internalName="Customer_x0020_view_x0020_date" ma:readOnly="false">
      <xsd:simpleType>
        <xsd:restriction base="dms:DateTime"/>
      </xsd:simpleType>
    </xsd:element>
    <xsd:element name="Document_x0020_use" ma:index="6" nillable="true" ma:displayName="Document use" ma:hidden="true" ma:list="f0e2a201-8528-4c2b-9b9c-0de7ee2cf80e" ma:internalName="Document_x0020_use" ma:readOnly="false" ma:showField="Title" ma:web="9eb9b032-a5e5-4b59-8ffe-c1428d11de61">
      <xsd:simpleType>
        <xsd:restriction base="dms:Lookup"/>
      </xsd:simpleType>
    </xsd:element>
    <xsd:element name="Keyword" ma:index="7" nillable="true" ma:displayName="Keyword" ma:list="4dd7ffde-46b4-4cee-aa03-3c3aca5bef68" ma:internalName="Keyword" ma:showField="Title" ma:web="9eb9b032-a5e5-4b59-8ffe-c1428d11de61">
      <xsd:complexType>
        <xsd:complexContent>
          <xsd:extension base="dms:MultiChoiceLookup">
            <xsd:sequence>
              <xsd:element name="Value" type="dms:Lookup" maxOccurs="unbounded" minOccurs="0" nillable="true"/>
            </xsd:sequence>
          </xsd:extension>
        </xsd:complexContent>
      </xsd:complexType>
    </xsd:element>
    <xsd:element name="Creation_x0020_Date" ma:index="14" nillable="true" ma:displayName="Creation Date" ma:format="DateOnly" ma:internalName="Crea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4ee19b-a584-464a-9c82-f73402a36596" elementFormDefault="qualified">
    <xsd:import namespace="http://schemas.microsoft.com/office/2006/documentManagement/types"/>
    <xsd:import namespace="http://schemas.microsoft.com/office/infopath/2007/PartnerControls"/>
    <xsd:element name="Comments" ma:index="15" nillable="true" ma:displayName="Comments" ma:internalName="Comment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Customer_x0020_view xmlns="9eb9b032-a5e5-4b59-8ffe-c1428d11de61">false</Customer_x0020_view>
    <Keyword xmlns="9eb9b032-a5e5-4b59-8ffe-c1428d11de61"/>
    <Departments xmlns="9eb9b032-a5e5-4b59-8ffe-c1428d11de61" xsi:nil="true"/>
    <Creation_x0020_Date xmlns="9eb9b032-a5e5-4b59-8ffe-c1428d11de61" xsi:nil="true"/>
    <Customer_x0020_view_x0020_date xmlns="9eb9b032-a5e5-4b59-8ffe-c1428d11de61" xsi:nil="true"/>
    <Comments xmlns="174ee19b-a584-464a-9c82-f73402a36596" xsi:nil="true"/>
    <Review_x0020_Due_x0020_Date xmlns="9eb9b032-a5e5-4b59-8ffe-c1428d11de61" xsi:nil="true"/>
    <Document_x0020_use xmlns="9eb9b032-a5e5-4b59-8ffe-c1428d11de61" xsi:nil="true"/>
  </documentManagement>
</p:properties>
</file>

<file path=customXml/itemProps1.xml><?xml version="1.0" encoding="utf-8"?>
<ds:datastoreItem xmlns:ds="http://schemas.openxmlformats.org/officeDocument/2006/customXml" ds:itemID="{38EB7F19-2BDC-4683-9958-CE44B5EC1394}"/>
</file>

<file path=customXml/itemProps2.xml><?xml version="1.0" encoding="utf-8"?>
<ds:datastoreItem xmlns:ds="http://schemas.openxmlformats.org/officeDocument/2006/customXml" ds:itemID="{A49D91F2-CD5F-4207-BE27-BA939550A016}"/>
</file>

<file path=customXml/itemProps3.xml><?xml version="1.0" encoding="utf-8"?>
<ds:datastoreItem xmlns:ds="http://schemas.openxmlformats.org/officeDocument/2006/customXml" ds:itemID="{38A3D175-3B8E-4C63-8C54-4E0A6FD6369D}"/>
</file>

<file path=docProps/app.xml><?xml version="1.0" encoding="utf-8"?>
<Properties xmlns="http://schemas.openxmlformats.org/officeDocument/2006/extended-properties" xmlns:vt="http://schemas.openxmlformats.org/officeDocument/2006/docPropsVTypes">
  <Template> Black .thmx</Template>
  <TotalTime>31911</TotalTime>
  <Words>4872</Words>
  <Application>Microsoft Office PowerPoint</Application>
  <PresentationFormat>On-screen Show (4:3)</PresentationFormat>
  <Paragraphs>623</Paragraphs>
  <Slides>63</Slides>
  <Notes>35</Notes>
  <HiddenSlides>2</HiddenSlides>
  <MMClips>0</MMClips>
  <ScaleCrop>false</ScaleCrop>
  <HeadingPairs>
    <vt:vector size="4" baseType="variant">
      <vt:variant>
        <vt:lpstr>Theme</vt:lpstr>
      </vt:variant>
      <vt:variant>
        <vt:i4>3</vt:i4>
      </vt:variant>
      <vt:variant>
        <vt:lpstr>Slide Titles</vt:lpstr>
      </vt:variant>
      <vt:variant>
        <vt:i4>63</vt:i4>
      </vt:variant>
    </vt:vector>
  </HeadingPairs>
  <TitlesOfParts>
    <vt:vector size="66" baseType="lpstr">
      <vt:lpstr>Office Theme</vt:lpstr>
      <vt:lpstr>urm</vt:lpstr>
      <vt:lpstr>1_urm</vt:lpstr>
      <vt:lpstr>PowerPoint Presentation</vt:lpstr>
      <vt:lpstr>PowerPoint Presentation</vt:lpstr>
      <vt:lpstr>Architecture</vt:lpstr>
      <vt:lpstr>Architecture</vt:lpstr>
      <vt:lpstr>PowerPoint Presentation</vt:lpstr>
      <vt:lpstr>Unified Architecture</vt:lpstr>
      <vt:lpstr>PowerPoint Presentation</vt:lpstr>
      <vt:lpstr>PowerPoint Presentation</vt:lpstr>
      <vt:lpstr>Single Search</vt:lpstr>
      <vt:lpstr>Architecture</vt:lpstr>
      <vt:lpstr>PowerPoint Presentation</vt:lpstr>
      <vt:lpstr>Cataloging</vt:lpstr>
      <vt:lpstr>Metadata Management</vt:lpstr>
      <vt:lpstr>Metadata Management</vt:lpstr>
      <vt:lpstr>Real Use Case</vt:lpstr>
      <vt:lpstr>PowerPoint Presentation</vt:lpstr>
      <vt:lpstr>Analytics</vt:lpstr>
      <vt:lpstr>Analytics</vt:lpstr>
      <vt:lpstr>Analytics</vt:lpstr>
      <vt:lpstr>Funds</vt:lpstr>
      <vt:lpstr>Analytics</vt:lpstr>
      <vt:lpstr>Usage Analysis</vt:lpstr>
      <vt:lpstr>Usage Analysis</vt:lpstr>
      <vt:lpstr>Usage Analysis</vt:lpstr>
      <vt:lpstr>Embedded Usage</vt:lpstr>
      <vt:lpstr>Real Use Case</vt:lpstr>
      <vt:lpstr>PowerPoint Presentation</vt:lpstr>
      <vt:lpstr>Acquisitions</vt:lpstr>
      <vt:lpstr>Acquisitions</vt:lpstr>
      <vt:lpstr>Acquisitions</vt:lpstr>
      <vt:lpstr>Acquisitions</vt:lpstr>
      <vt:lpstr>Acquisitions</vt:lpstr>
      <vt:lpstr>Real Use Case</vt:lpstr>
      <vt:lpstr>PowerPoint Presentation</vt:lpstr>
      <vt:lpstr>The Challenge</vt:lpstr>
      <vt:lpstr>Collaborative Networks - Unprecedented Collaboration</vt:lpstr>
      <vt:lpstr>Types of Networks</vt:lpstr>
      <vt:lpstr>The Alma Approach</vt:lpstr>
      <vt:lpstr>The Alma Approach</vt:lpstr>
      <vt:lpstr>The Alma Approach</vt:lpstr>
      <vt:lpstr>Cataloging Network: Searching</vt:lpstr>
      <vt:lpstr>PowerPoint Presentation</vt:lpstr>
      <vt:lpstr>Cloud Infrastructure</vt:lpstr>
      <vt:lpstr>PowerPoint Presentation</vt:lpstr>
      <vt:lpstr>Real Use Case</vt:lpstr>
      <vt:lpstr>PowerPoint Presentation</vt:lpstr>
      <vt:lpstr>Alma Developers</vt:lpstr>
      <vt:lpstr>Alma Developers</vt:lpstr>
      <vt:lpstr>Alma Developers</vt:lpstr>
      <vt:lpstr>Alma Developers</vt:lpstr>
      <vt:lpstr>Alma Developers</vt:lpstr>
      <vt:lpstr>PowerPoint Presentation</vt:lpstr>
      <vt:lpstr>Ex Libris Cloud</vt:lpstr>
      <vt:lpstr>Ex Libris Cloud</vt:lpstr>
      <vt:lpstr>Ex Libris Cloud</vt:lpstr>
      <vt:lpstr>Ex Libris Cloud</vt:lpstr>
      <vt:lpstr>System Management</vt:lpstr>
      <vt:lpstr>PowerPoint Presentation</vt:lpstr>
      <vt:lpstr>PowerPoint Presentation</vt:lpstr>
      <vt:lpstr>PowerPoint Presentation</vt:lpstr>
      <vt:lpstr>PowerPoint Presentation</vt:lpstr>
      <vt:lpstr>How is Alma Better than other solutions?</vt:lpstr>
      <vt:lpstr>Thank You !</vt:lpstr>
    </vt:vector>
  </TitlesOfParts>
  <Company>Inigral,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Zanders</dc:creator>
  <cp:lastModifiedBy>Dvir Hoffman</cp:lastModifiedBy>
  <cp:revision>1029</cp:revision>
  <cp:lastPrinted>2011-10-03T18:44:54Z</cp:lastPrinted>
  <dcterms:created xsi:type="dcterms:W3CDTF">2011-09-14T22:43:15Z</dcterms:created>
  <dcterms:modified xsi:type="dcterms:W3CDTF">2013-08-10T19:12:28Z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0x01010081EBC6B776C52C498B8D05FC8F0825F10097D96D2348455A48ACAA7C722C550925</vt:lpwstr>
  </property>
  <property fmtid="{D5CDD505-2E9C-101B-9397-08002B2CF9AE}" pid="3" name="Order">
    <vt:r8>10252100</vt:r8>
  </property>
  <property fmtid="{D5CDD505-2E9C-101B-9397-08002B2CF9AE}" pid="4" name="Request of scope">
    <vt:lpwstr/>
  </property>
  <property fmtid="{D5CDD505-2E9C-101B-9397-08002B2CF9AE}" pid="5" name="SubSubjectDocumentsForPublishing">
    <vt:lpwstr/>
  </property>
  <property fmtid="{D5CDD505-2E9C-101B-9397-08002B2CF9AE}" pid="6" name="SubSubjectUserGuides">
    <vt:lpwstr/>
  </property>
  <property fmtid="{D5CDD505-2E9C-101B-9397-08002B2CF9AE}" pid="7" name="Text of news">
    <vt:lpwstr/>
  </property>
  <property fmtid="{D5CDD505-2E9C-101B-9397-08002B2CF9AE}" pid="8" name="xd_Signature">
    <vt:bool>false</vt:bool>
  </property>
  <property fmtid="{D5CDD505-2E9C-101B-9397-08002B2CF9AE}" pid="9" name="xd_ProgID">
    <vt:lpwstr/>
  </property>
  <property fmtid="{D5CDD505-2E9C-101B-9397-08002B2CF9AE}" pid="10" name="Requests">
    <vt:lpwstr/>
  </property>
  <property fmtid="{D5CDD505-2E9C-101B-9397-08002B2CF9AE}" pid="11" name="Customer view">
    <vt:bool>false</vt:bool>
  </property>
  <property fmtid="{D5CDD505-2E9C-101B-9397-08002B2CF9AE}" pid="12" name="SubSubjectR&amp;DDocs">
    <vt:lpwstr/>
  </property>
  <property fmtid="{D5CDD505-2E9C-101B-9397-08002B2CF9AE}" pid="13" name="_SourceUrl">
    <vt:lpwstr/>
  </property>
  <property fmtid="{D5CDD505-2E9C-101B-9397-08002B2CF9AE}" pid="14" name="_SharedFileIndex">
    <vt:lpwstr/>
  </property>
  <property fmtid="{D5CDD505-2E9C-101B-9397-08002B2CF9AE}" pid="17" name="SubSubjectCompanyTemplates">
    <vt:lpwstr/>
  </property>
  <property fmtid="{D5CDD505-2E9C-101B-9397-08002B2CF9AE}" pid="18" name="TemplateUrl">
    <vt:lpwstr/>
  </property>
</Properties>
</file>